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sldIdLst>
    <p:sldId id="256" r:id="rId5"/>
    <p:sldId id="263" r:id="rId6"/>
    <p:sldId id="257" r:id="rId7"/>
    <p:sldId id="258" r:id="rId8"/>
    <p:sldId id="262" r:id="rId9"/>
    <p:sldId id="259" r:id="rId10"/>
    <p:sldId id="26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>
                <a:solidFill>
                  <a:srgbClr val="006600"/>
                </a:solidFill>
              </a:defRPr>
            </a:pPr>
            <a:r>
              <a:rPr lang="ru-RU" sz="4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Формула ученического счастья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cat>
            <c:strRef>
              <c:f>Лист1!$A$1:$C$1</c:f>
              <c:strCache>
                <c:ptCount val="3"/>
                <c:pt idx="0">
                  <c:v>Интеллектуальная состоятельность</c:v>
                </c:pt>
                <c:pt idx="1">
                  <c:v>Коммуникативная состоятельность</c:v>
                </c:pt>
                <c:pt idx="2">
                  <c:v>Состоятельность в деятельности</c:v>
                </c:pt>
              </c:strCache>
            </c:strRef>
          </c:cat>
          <c:val>
            <c:numRef>
              <c:f>Лист1!$A$2:$C$2</c:f>
              <c:numCache>
                <c:formatCode>General</c:formatCode>
                <c:ptCount val="3"/>
                <c:pt idx="0">
                  <c:v>30</c:v>
                </c:pt>
                <c:pt idx="1">
                  <c:v>30</c:v>
                </c:pt>
                <c:pt idx="2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0.49207</cdr:x>
      <cdr:y>0.4423</cdr:y>
    </cdr:from>
    <cdr:to>
      <cdr:x>0.67564</cdr:x>
      <cdr:y>0.69086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429156" y="1643050"/>
          <a:ext cx="1652351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ИС</a:t>
          </a:r>
        </a:p>
      </cdr:txBody>
    </cdr:sp>
  </cdr:relSizeAnchor>
  <cdr:relSizeAnchor xmlns:cdr="http://schemas.openxmlformats.org/drawingml/2006/chartDrawing">
    <cdr:from>
      <cdr:x>0.4127</cdr:x>
      <cdr:y>0.71154</cdr:y>
    </cdr:from>
    <cdr:to>
      <cdr:x>0.59524</cdr:x>
      <cdr:y>0.96009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3714776" y="2643182"/>
          <a:ext cx="1643074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КС</a:t>
          </a:r>
        </a:p>
      </cdr:txBody>
    </cdr:sp>
  </cdr:relSizeAnchor>
  <cdr:relSizeAnchor xmlns:cdr="http://schemas.openxmlformats.org/drawingml/2006/chartDrawing">
    <cdr:from>
      <cdr:x>0.3254</cdr:x>
      <cdr:y>0.4423</cdr:y>
    </cdr:from>
    <cdr:to>
      <cdr:x>0.51601</cdr:x>
      <cdr:y>0.69086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928958" y="1643050"/>
          <a:ext cx="1715713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  <a:scene3d>
            <a:camera prst="orthographicFront"/>
            <a:lightRig rig="soft" dir="tl">
              <a:rot lat="0" lon="0" rev="0"/>
            </a:lightRig>
          </a:scene3d>
          <a:sp3d contourW="25400" prstMaterial="matte">
            <a:bevelT w="25400" h="55880" prst="artDeco"/>
            <a:contourClr>
              <a:schemeClr val="accent2">
                <a:tint val="20000"/>
              </a:schemeClr>
            </a:contourClr>
          </a:sp3d>
        </a:bodyPr>
        <a:lstStyle xmlns:a="http://schemas.openxmlformats.org/drawingml/2006/main"/>
        <a:p xmlns:a="http://schemas.openxmlformats.org/drawingml/2006/main">
          <a:pPr algn="ctr"/>
          <a:r>
            <a:rPr lang="ru-RU" sz="5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rPr>
            <a:t>СД</a:t>
          </a:r>
          <a:endParaRPr lang="ru-RU" sz="5400" b="1" cap="none" spc="50" dirty="0">
            <a:ln w="11430"/>
            <a:gradFill>
              <a:gsLst>
                <a:gs pos="25000">
                  <a:schemeClr val="accent2">
                    <a:satMod val="155000"/>
                  </a:schemeClr>
                </a:gs>
                <a:gs pos="100000">
                  <a:schemeClr val="accent2">
                    <a:shade val="45000"/>
                    <a:satMod val="165000"/>
                  </a:schemeClr>
                </a:gs>
              </a:gsLst>
              <a:lin ang="5400000"/>
            </a:gradFill>
            <a:effectLst>
              <a:outerShdw blurRad="76200" dist="50800" dir="5400000" algn="tl" rotWithShape="0">
                <a:srgbClr val="000000">
                  <a:alpha val="65000"/>
                </a:srgbClr>
              </a:out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274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274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E2A4B-620F-4763-B86F-EE5178EAA5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262E0-DDD7-406E-BDC8-C88BEE25C9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E058A-085C-4938-B3ED-5C86E86316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D4A61-2F8B-4E74-BCDC-594192F510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2076E4-3BBD-4E0C-8FA2-CB790FF8E4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2A103-054E-4172-821F-1931F80EFE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6FE9F-702F-454C-8D4C-39071D16E0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B194D-5D2C-456B-892B-21605919FF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A870E-F5A5-460A-972F-44F7F8B0DD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80E3A2-D064-4154-8D2A-D7BB20C923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076450" cy="6126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76950" cy="6126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F7216-155F-42BF-82FE-D8EB65AFB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DAF8D1-3F58-4ACC-9FCB-172B2E0E44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65771-4985-4F53-94A1-096B4C09CB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96DFD-CED9-4F2E-BC00-6199893B51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B0E42-13DD-4AAA-B78B-85A6861FF5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A2AD6-77F0-4506-86CD-1C6B8053B5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F6543-87AB-4796-8C32-8183402530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13693-EBBC-4963-8613-56DBD764F2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C0C00-BB34-490C-A3B4-F1B0D5681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32FFE-83F3-4AF5-832E-5D78258D8C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1AADD-5798-4032-8EF8-2038C6A513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122238"/>
            <a:ext cx="2095500" cy="60039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134100" cy="60039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369B8E-1DCD-4461-BF41-1FC15655A1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A7779-6D01-40DE-81F3-FE3329EDA5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DF9D02-2CBB-4BEC-9198-7A592F20C5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B71AD4-3809-45C1-88C3-F3DDC9D7FB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414173-89E2-4B9A-A942-CF84801EF7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4E62D-E076-4833-93F7-1FA4F8E84B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EB5A8-979A-48AE-872F-D3A1F8F919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90600" y="2667000"/>
            <a:ext cx="3467100" cy="68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2667000"/>
            <a:ext cx="3467100" cy="68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D8FC0B-35A1-4FB1-9DFD-739E5C1F10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5017A6-9450-43B4-B9C0-02E501B301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77E06-818B-4CE9-A2C6-449F998D25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B55E8-D45D-455A-8755-669B90FDBA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01DB7-C86F-4566-B7A5-70E2F84C48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Abstract Theme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667000"/>
            <a:ext cx="708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Place your subtitle here</a:t>
            </a:r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23.11.2015</a:t>
            </a:fld>
            <a:endParaRPr lang="ru-RU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66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CC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CC99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CC99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CC99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CC99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CC99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CC99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CC99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00CC99"/>
          </a:solidFill>
          <a:latin typeface="Arial" charset="0"/>
        </a:defRPr>
      </a:lvl9pPr>
    </p:titleStyle>
    <p:bodyStyle>
      <a:lvl1pPr marL="342900" indent="-342900" algn="ctr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j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7848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Place Your Topic Here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Your description goes here</a:t>
            </a:r>
          </a:p>
        </p:txBody>
      </p:sp>
      <p:sp>
        <p:nvSpPr>
          <p:cNvPr id="326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26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26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D69B6E-1D20-4302-954C-D52499E323C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fade thruBlk="1"/>
  </p:transition>
  <p:txStyles>
    <p:titleStyle>
      <a:lvl1pPr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500">
          <a:solidFill>
            <a:srgbClr val="00808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2238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Place Your Topic Here</a:t>
            </a:r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Your description goes here</a:t>
            </a:r>
          </a:p>
        </p:txBody>
      </p:sp>
      <p:sp>
        <p:nvSpPr>
          <p:cNvPr id="395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95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395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397554-B09D-40E8-9CEC-13453EE0948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fade thruBlk="1"/>
  </p:transition>
  <p:txStyles>
    <p:titleStyle>
      <a:lvl1pPr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800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5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3200400"/>
            <a:ext cx="723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Transitional Page</a:t>
            </a:r>
          </a:p>
        </p:txBody>
      </p:sp>
      <p:sp>
        <p:nvSpPr>
          <p:cNvPr id="475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75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75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2964C4-5732-43DF-A733-50336CF4A52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rgbClr val="00808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916832"/>
            <a:ext cx="7772400" cy="3583862"/>
          </a:xfrm>
        </p:spPr>
        <p:txBody>
          <a:bodyPr/>
          <a:lstStyle/>
          <a:p>
            <a:pPr algn="ctr"/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Возрастные особенности младших подростков. 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85794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ru-RU" sz="4000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Основные новообразования младшего подросткового возраста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                                  </a:t>
            </a:r>
            <a:r>
              <a:rPr lang="ru-RU" sz="2000" dirty="0" smtClean="0"/>
              <a:t>/ по </a:t>
            </a:r>
            <a:r>
              <a:rPr lang="ru-RU" sz="2000" dirty="0" err="1" smtClean="0"/>
              <a:t>Д.Б.Эльконину</a:t>
            </a:r>
            <a:r>
              <a:rPr lang="ru-RU" sz="2000" dirty="0" smtClean="0"/>
              <a:t>/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857364"/>
            <a:ext cx="8643966" cy="4114800"/>
          </a:xfrm>
        </p:spPr>
        <p:txBody>
          <a:bodyPr>
            <a:noAutofit/>
          </a:bodyPr>
          <a:lstStyle/>
          <a:p>
            <a:pPr marL="358775" lvl="0" indent="-358775"/>
            <a:r>
              <a:rPr lang="ru-RU" sz="2000" dirty="0" smtClean="0"/>
              <a:t>Потребность в активном, </a:t>
            </a:r>
            <a:r>
              <a:rPr lang="ru-RU" sz="2000" b="1" dirty="0" smtClean="0"/>
              <a:t>самостоятельном, творческом познании</a:t>
            </a:r>
            <a:r>
              <a:rPr lang="ru-RU" sz="2000" dirty="0" smtClean="0"/>
              <a:t>.</a:t>
            </a:r>
          </a:p>
          <a:p>
            <a:pPr lvl="0"/>
            <a:r>
              <a:rPr lang="ru-RU" sz="2000" dirty="0" smtClean="0"/>
              <a:t>Появление разнообразных </a:t>
            </a:r>
            <a:r>
              <a:rPr lang="ru-RU" sz="2000" b="1" dirty="0" smtClean="0"/>
              <a:t>увлечений</a:t>
            </a:r>
            <a:r>
              <a:rPr lang="ru-RU" sz="2000" dirty="0"/>
              <a:t> </a:t>
            </a:r>
            <a:r>
              <a:rPr lang="ru-RU" sz="2000" dirty="0" err="1" smtClean="0"/>
              <a:t>внеучебного</a:t>
            </a:r>
            <a:r>
              <a:rPr lang="ru-RU" sz="2000" dirty="0" smtClean="0"/>
              <a:t> характера.</a:t>
            </a:r>
          </a:p>
          <a:p>
            <a:pPr lvl="0"/>
            <a:r>
              <a:rPr lang="ru-RU" sz="2000" dirty="0" smtClean="0"/>
              <a:t> </a:t>
            </a:r>
            <a:r>
              <a:rPr lang="ru-RU" sz="2000" b="1" dirty="0" smtClean="0"/>
              <a:t>Общение с товарищами</a:t>
            </a:r>
            <a:r>
              <a:rPr lang="ru-RU" sz="2000" dirty="0" smtClean="0"/>
              <a:t> становится  «</a:t>
            </a:r>
            <a:r>
              <a:rPr lang="ru-RU" sz="2000" b="1" dirty="0" smtClean="0"/>
              <a:t>особой формой жизни».</a:t>
            </a:r>
            <a:endParaRPr lang="ru-RU" sz="2000" dirty="0" smtClean="0"/>
          </a:p>
          <a:p>
            <a:pPr lvl="0"/>
            <a:r>
              <a:rPr lang="ru-RU" sz="2000" b="1" dirty="0" smtClean="0"/>
              <a:t>«Чувство взрослости». </a:t>
            </a:r>
          </a:p>
          <a:p>
            <a:pPr lvl="0"/>
            <a:r>
              <a:rPr lang="ru-RU" sz="2000" dirty="0" smtClean="0"/>
              <a:t>Осознание и обоснованность </a:t>
            </a:r>
            <a:r>
              <a:rPr lang="ru-RU" sz="2000" b="1" dirty="0" smtClean="0"/>
              <a:t>самооценки</a:t>
            </a:r>
            <a:r>
              <a:rPr lang="ru-RU" sz="2000" dirty="0"/>
              <a:t>.</a:t>
            </a:r>
            <a:endParaRPr lang="ru-RU" sz="2000" dirty="0" smtClean="0"/>
          </a:p>
          <a:p>
            <a:pPr lvl="0"/>
            <a:r>
              <a:rPr lang="ru-RU" sz="2000" dirty="0" smtClean="0"/>
              <a:t>Появление </a:t>
            </a:r>
            <a:r>
              <a:rPr lang="ru-RU" sz="2000" b="1" dirty="0" smtClean="0"/>
              <a:t>стремления экспериментировать.</a:t>
            </a:r>
          </a:p>
          <a:p>
            <a:pPr lvl="0"/>
            <a:r>
              <a:rPr lang="ru-RU" sz="2000" b="1" dirty="0" smtClean="0"/>
              <a:t>Склонность к фантазированию</a:t>
            </a:r>
            <a:r>
              <a:rPr lang="ru-RU" sz="2000" dirty="0" smtClean="0"/>
              <a:t>, к некритическому планированию своего будущего.</a:t>
            </a:r>
          </a:p>
          <a:p>
            <a:pPr lvl="0"/>
            <a:r>
              <a:rPr lang="ru-RU" sz="2000" b="1" dirty="0" err="1" smtClean="0"/>
              <a:t>Полоролевая</a:t>
            </a:r>
            <a:r>
              <a:rPr lang="ru-RU" sz="2000" b="1" dirty="0" smtClean="0"/>
              <a:t> идентификация </a:t>
            </a:r>
            <a:r>
              <a:rPr lang="ru-RU" sz="2000" dirty="0" smtClean="0"/>
              <a:t>как следствие возрастных изменений. </a:t>
            </a:r>
          </a:p>
          <a:p>
            <a:pPr lvl="0"/>
            <a:r>
              <a:rPr lang="ru-RU" sz="2000" b="1" dirty="0" smtClean="0"/>
              <a:t>Личностная нестабильность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643314"/>
            <a:ext cx="8715404" cy="411480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ru-RU" sz="2400" dirty="0" smtClean="0"/>
              <a:t>Желание быть состоятельным в учебной деятельности (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И</a:t>
            </a:r>
            <a:r>
              <a:rPr lang="ru-RU" sz="2400" dirty="0" smtClean="0"/>
              <a:t>нтеллектуальная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sz="2400" dirty="0" smtClean="0"/>
              <a:t>остоятельность).</a:t>
            </a:r>
          </a:p>
          <a:p>
            <a:pPr marL="803275" indent="-531813">
              <a:buBlip>
                <a:blip r:embed="rId2"/>
              </a:buBlip>
            </a:pPr>
            <a:r>
              <a:rPr lang="ru-RU" sz="2400" dirty="0" smtClean="0"/>
              <a:t>Желание строить и поддерживать приемлемые отношения с учителями и одноклассниками (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К</a:t>
            </a:r>
            <a:r>
              <a:rPr lang="ru-RU" sz="2400" dirty="0" smtClean="0"/>
              <a:t>оммуникативная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sz="2400" dirty="0" smtClean="0"/>
              <a:t>остоятельность).</a:t>
            </a:r>
          </a:p>
          <a:p>
            <a:pPr marL="1260475" indent="-544513">
              <a:buBlip>
                <a:blip r:embed="rId2"/>
              </a:buBlip>
            </a:pPr>
            <a:r>
              <a:rPr lang="ru-RU" sz="2400" dirty="0" smtClean="0"/>
              <a:t>Желание вносить свой вклад в жизнь класса, а может быть и школы (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С</a:t>
            </a:r>
            <a:r>
              <a:rPr lang="ru-RU" sz="2400" dirty="0" smtClean="0"/>
              <a:t>остоятельность в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Д</a:t>
            </a:r>
            <a:r>
              <a:rPr lang="ru-RU" sz="2400" dirty="0" smtClean="0"/>
              <a:t>еятельности).</a:t>
            </a:r>
            <a:endParaRPr lang="ru-RU" sz="24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42844" y="0"/>
          <a:ext cx="9001156" cy="371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2860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Признаки </a:t>
            </a:r>
            <a:b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тревожности школьника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786050" y="1285860"/>
            <a:ext cx="5629260" cy="41148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ru-RU" sz="1200" dirty="0" smtClean="0"/>
              <a:t>1.Не может долго работать не уставая.</a:t>
            </a:r>
          </a:p>
          <a:p>
            <a:pPr marL="514350" indent="-514350">
              <a:buNone/>
            </a:pPr>
            <a:r>
              <a:rPr lang="ru-RU" sz="1200" dirty="0" smtClean="0"/>
              <a:t>2.Ему трудно сосредоточиться.</a:t>
            </a:r>
          </a:p>
          <a:p>
            <a:pPr marL="514350" indent="-514350">
              <a:buNone/>
            </a:pPr>
            <a:r>
              <a:rPr lang="ru-RU" sz="1200" dirty="0" smtClean="0"/>
              <a:t>3.Любое задание вызывает излишнее беспокойство.</a:t>
            </a:r>
          </a:p>
          <a:p>
            <a:pPr marL="514350" indent="-514350">
              <a:buNone/>
            </a:pPr>
            <a:r>
              <a:rPr lang="ru-RU" sz="1200" dirty="0" smtClean="0"/>
              <a:t>4.Во время выполнения заданий излишне напряжён, скован.</a:t>
            </a:r>
          </a:p>
          <a:p>
            <a:pPr marL="514350" indent="-514350">
              <a:buNone/>
            </a:pPr>
            <a:r>
              <a:rPr lang="ru-RU" sz="1200" dirty="0" smtClean="0"/>
              <a:t>5.Смущается чаще других.</a:t>
            </a:r>
          </a:p>
          <a:p>
            <a:pPr marL="514350" indent="-514350">
              <a:buNone/>
            </a:pPr>
            <a:r>
              <a:rPr lang="ru-RU" sz="1200" dirty="0" smtClean="0"/>
              <a:t>6.Часто говорит о возможных неприятностях.</a:t>
            </a:r>
          </a:p>
          <a:p>
            <a:pPr marL="514350" indent="-514350">
              <a:buNone/>
            </a:pPr>
            <a:r>
              <a:rPr lang="ru-RU" sz="1200" dirty="0" smtClean="0"/>
              <a:t>7.Как правило, краснеет в незнакомой обстановке.</a:t>
            </a:r>
          </a:p>
          <a:p>
            <a:pPr marL="514350" indent="-514350">
              <a:buNone/>
            </a:pPr>
            <a:r>
              <a:rPr lang="ru-RU" sz="1200" dirty="0" smtClean="0"/>
              <a:t>8.Жалуется, что снятся страшные сны.</a:t>
            </a:r>
          </a:p>
          <a:p>
            <a:pPr marL="514350" indent="-514350">
              <a:buNone/>
            </a:pPr>
            <a:r>
              <a:rPr lang="ru-RU" sz="1200" dirty="0" smtClean="0"/>
              <a:t>9.Руки обычно холодные и влажные.</a:t>
            </a:r>
          </a:p>
          <a:p>
            <a:pPr marL="514350" indent="-514350">
              <a:buNone/>
            </a:pPr>
            <a:r>
              <a:rPr lang="ru-RU" sz="1200" dirty="0" smtClean="0"/>
              <a:t>10.Нередко бывает расстройство стула.</a:t>
            </a:r>
          </a:p>
          <a:p>
            <a:pPr marL="514350" indent="-514350">
              <a:buNone/>
            </a:pPr>
            <a:r>
              <a:rPr lang="ru-RU" sz="1200" dirty="0" smtClean="0"/>
              <a:t>11.Сильно потеет, когда волнуется.</a:t>
            </a:r>
          </a:p>
          <a:p>
            <a:pPr marL="514350" indent="-514350">
              <a:buNone/>
            </a:pPr>
            <a:r>
              <a:rPr lang="ru-RU" sz="1200" dirty="0" smtClean="0"/>
              <a:t>12.Не обладает хорошим аппетитом.</a:t>
            </a:r>
          </a:p>
          <a:p>
            <a:pPr marL="514350" indent="-514350">
              <a:buNone/>
            </a:pPr>
            <a:r>
              <a:rPr lang="ru-RU" sz="1200" dirty="0" smtClean="0"/>
              <a:t>13.Спит беспокойно, засыпает с трудом.</a:t>
            </a:r>
          </a:p>
          <a:p>
            <a:pPr marL="514350" indent="-514350">
              <a:buNone/>
            </a:pPr>
            <a:r>
              <a:rPr lang="ru-RU" sz="1200" dirty="0" smtClean="0"/>
              <a:t>14.Пуглив, многое вызывает страх.</a:t>
            </a:r>
          </a:p>
          <a:p>
            <a:pPr marL="514350" indent="-514350">
              <a:buNone/>
            </a:pPr>
            <a:r>
              <a:rPr lang="ru-RU" sz="1200" dirty="0" smtClean="0"/>
              <a:t>15. Обычно беспокоен, легко расстраивается.</a:t>
            </a:r>
          </a:p>
          <a:p>
            <a:pPr marL="514350" indent="-514350">
              <a:buNone/>
            </a:pPr>
            <a:r>
              <a:rPr lang="ru-RU" sz="1200" dirty="0" smtClean="0"/>
              <a:t>16.Часто не может сдержать слёзы.</a:t>
            </a:r>
          </a:p>
          <a:p>
            <a:pPr marL="514350" indent="-514350">
              <a:buNone/>
            </a:pPr>
            <a:r>
              <a:rPr lang="ru-RU" sz="1200" dirty="0" smtClean="0"/>
              <a:t>17.Плохо переносит ожидание.</a:t>
            </a:r>
          </a:p>
          <a:p>
            <a:pPr marL="514350" indent="-514350">
              <a:buNone/>
            </a:pPr>
            <a:r>
              <a:rPr lang="ru-RU" sz="1200" dirty="0" smtClean="0"/>
              <a:t>18.Не любит браться за новые дела.</a:t>
            </a:r>
          </a:p>
          <a:p>
            <a:pPr marL="514350" indent="-514350">
              <a:buNone/>
            </a:pPr>
            <a:r>
              <a:rPr lang="ru-RU" sz="1200" dirty="0" smtClean="0"/>
              <a:t>19.Не уверен в себе, в своих силах.</a:t>
            </a:r>
          </a:p>
          <a:p>
            <a:pPr marL="514350" indent="-514350">
              <a:buNone/>
            </a:pPr>
            <a:r>
              <a:rPr lang="ru-RU" sz="1200" dirty="0" smtClean="0"/>
              <a:t>20.Боится сталкиваться с трудностями.</a:t>
            </a:r>
          </a:p>
          <a:p>
            <a:pPr marL="514350" indent="-514350">
              <a:buNone/>
            </a:pPr>
            <a:r>
              <a:rPr lang="ru-RU" sz="1200" i="1" dirty="0" smtClean="0"/>
              <a:t>Интерпретация: если отмечено 15 и более признаков – уровень тревожности высокий.</a:t>
            </a:r>
            <a:endParaRPr lang="ru-RU" sz="1200" dirty="0" smtClean="0"/>
          </a:p>
          <a:p>
            <a:pPr marL="514350" indent="-514350">
              <a:buNone/>
            </a:pPr>
            <a:r>
              <a:rPr lang="ru-RU" sz="1200" i="1" dirty="0" smtClean="0"/>
              <a:t>7 – 14 признаков -  средний уровень.</a:t>
            </a:r>
            <a:endParaRPr lang="ru-RU" sz="1200" dirty="0" smtClean="0"/>
          </a:p>
          <a:p>
            <a:pPr marL="514350" indent="-514350">
              <a:buNone/>
            </a:pPr>
            <a:r>
              <a:rPr lang="ru-RU" sz="1200" i="1" dirty="0" smtClean="0"/>
              <a:t>Менее 7-и признаков – уровень тревожности низкий.</a:t>
            </a:r>
            <a:endParaRPr lang="ru-RU" sz="1200" dirty="0" smtClean="0"/>
          </a:p>
          <a:p>
            <a:pPr marL="514350" indent="-514350">
              <a:buNone/>
            </a:pPr>
            <a:endParaRPr lang="ru-RU" sz="12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Признаки </a:t>
            </a:r>
            <a:r>
              <a:rPr lang="ru-RU" u="sng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дезадаптации</a:t>
            </a:r>
            <a:r>
              <a:rPr lang="ru-RU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школьника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85852" y="1643050"/>
            <a:ext cx="8143900" cy="4114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/>
              <a:t>1.Усталый , утомлённый внешний вид ребёнка.</a:t>
            </a:r>
          </a:p>
          <a:p>
            <a:pPr>
              <a:buNone/>
            </a:pPr>
            <a:r>
              <a:rPr lang="ru-RU" sz="1800" dirty="0" smtClean="0"/>
              <a:t>2.Нежелание делиться своими впечатлениями о проведённом дне.</a:t>
            </a:r>
          </a:p>
          <a:p>
            <a:pPr>
              <a:buNone/>
            </a:pPr>
            <a:r>
              <a:rPr lang="ru-RU" sz="1800" dirty="0" smtClean="0"/>
              <a:t>3.Стремление отвлечь взрослого от школьных событий, переключить внимание на другие темы.</a:t>
            </a:r>
          </a:p>
          <a:p>
            <a:pPr>
              <a:buNone/>
            </a:pPr>
            <a:r>
              <a:rPr lang="ru-RU" sz="1800" dirty="0" smtClean="0"/>
              <a:t>4.Нежелание выполнять домашние задания.</a:t>
            </a:r>
          </a:p>
          <a:p>
            <a:pPr>
              <a:buNone/>
            </a:pPr>
            <a:r>
              <a:rPr lang="ru-RU" sz="1800" dirty="0" smtClean="0"/>
              <a:t>5.Негативные характеристики в адрес школы, учителей, одноклассников.</a:t>
            </a:r>
          </a:p>
          <a:p>
            <a:pPr>
              <a:buNone/>
            </a:pPr>
            <a:r>
              <a:rPr lang="ru-RU" sz="1800" dirty="0" smtClean="0"/>
              <a:t>6.Жалобы на те или иные события, связанные со школой.</a:t>
            </a:r>
          </a:p>
          <a:p>
            <a:pPr>
              <a:buNone/>
            </a:pPr>
            <a:r>
              <a:rPr lang="ru-RU" sz="1800" dirty="0" smtClean="0"/>
              <a:t>7.Беспокойный сон.</a:t>
            </a:r>
          </a:p>
          <a:p>
            <a:pPr>
              <a:buNone/>
            </a:pPr>
            <a:r>
              <a:rPr lang="ru-RU" sz="1800" dirty="0" smtClean="0"/>
              <a:t>8.Трудности утреннего пробуждения, вялость.</a:t>
            </a:r>
          </a:p>
          <a:p>
            <a:pPr>
              <a:buNone/>
            </a:pPr>
            <a:r>
              <a:rPr lang="ru-RU" sz="1800" dirty="0" smtClean="0"/>
              <a:t>9.Постоянные жалобы на плохое самочувствие.</a:t>
            </a:r>
          </a:p>
          <a:p>
            <a:pPr>
              <a:buNone/>
            </a:pPr>
            <a:r>
              <a:rPr lang="ru-RU" sz="1800" dirty="0" smtClean="0"/>
              <a:t>10.Неадекватные поведенческие реакции на замечания учителя, грубость.</a:t>
            </a:r>
          </a:p>
          <a:p>
            <a:pPr>
              <a:buNone/>
            </a:pPr>
            <a:r>
              <a:rPr lang="ru-RU" sz="1800" dirty="0" smtClean="0"/>
              <a:t>11.Нарушения во взаимоотношениях со сверстниками.</a:t>
            </a:r>
          </a:p>
          <a:p>
            <a:pPr>
              <a:buNone/>
            </a:pPr>
            <a:r>
              <a:rPr lang="ru-RU" sz="1800" dirty="0" smtClean="0"/>
              <a:t>12.Снижение успеваемости, потеря интереса к учёбе.</a:t>
            </a:r>
            <a:endParaRPr lang="ru-RU" sz="18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35716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Советы педагогам по работе с тревожными детьми</a:t>
            </a:r>
            <a: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1357298"/>
            <a:ext cx="8072462" cy="4114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1.Хвалите ребёнка даже за незначительный успех.</a:t>
            </a:r>
          </a:p>
          <a:p>
            <a:pPr>
              <a:buNone/>
            </a:pPr>
            <a:r>
              <a:rPr lang="ru-RU" sz="1400" dirty="0" smtClean="0"/>
              <a:t>2.Спрашивайте ребёнка в середине урока.</a:t>
            </a:r>
          </a:p>
          <a:p>
            <a:pPr>
              <a:buNone/>
            </a:pPr>
            <a:r>
              <a:rPr lang="ru-RU" sz="1400" dirty="0" smtClean="0"/>
              <a:t>3.Избегайте заданий на скорость.</a:t>
            </a:r>
          </a:p>
          <a:p>
            <a:pPr>
              <a:buNone/>
            </a:pPr>
            <a:r>
              <a:rPr lang="ru-RU" sz="1400" dirty="0" smtClean="0"/>
              <a:t>4.не сравнивайте ребёнка с окружающими. а только с его собственными достижениями.</a:t>
            </a:r>
          </a:p>
          <a:p>
            <a:pPr>
              <a:buNone/>
            </a:pPr>
            <a:r>
              <a:rPr lang="ru-RU" sz="1400" dirty="0" smtClean="0"/>
              <a:t>5.Предъявляйте требования, адекватные возможностям ребёнка.</a:t>
            </a:r>
          </a:p>
          <a:p>
            <a:pPr>
              <a:buNone/>
            </a:pPr>
            <a:r>
              <a:rPr lang="ru-RU" sz="1400" dirty="0" smtClean="0"/>
              <a:t>6.Используйте на уроках визуальную поддержку.</a:t>
            </a:r>
          </a:p>
          <a:p>
            <a:pPr>
              <a:buNone/>
            </a:pPr>
            <a:r>
              <a:rPr lang="ru-RU" sz="1400" dirty="0" smtClean="0"/>
              <a:t>7.Снижайте количество замечаний.</a:t>
            </a:r>
          </a:p>
          <a:p>
            <a:pPr>
              <a:buNone/>
            </a:pPr>
            <a:r>
              <a:rPr lang="ru-RU" sz="1400" dirty="0" smtClean="0"/>
              <a:t>8.Будьте честными с ребёнком и принимайте его таким, какой он есть.</a:t>
            </a:r>
          </a:p>
          <a:p>
            <a:pPr>
              <a:buNone/>
            </a:pPr>
            <a:r>
              <a:rPr lang="ru-RU" sz="1400" dirty="0" smtClean="0"/>
              <a:t>9.Способствуйте повышению самооценки ребёнка.</a:t>
            </a:r>
          </a:p>
          <a:p>
            <a:pPr>
              <a:buNone/>
            </a:pPr>
            <a:r>
              <a:rPr lang="ru-RU" sz="1400" dirty="0" smtClean="0"/>
              <a:t>10. Чаще обращайтесь к ребёнку по имени.</a:t>
            </a:r>
          </a:p>
          <a:p>
            <a:pPr>
              <a:buNone/>
            </a:pPr>
            <a:r>
              <a:rPr lang="ru-RU" sz="1400" dirty="0" smtClean="0"/>
              <a:t>11.Демонстрируйте образцы уверенного поведения, будьте примером для ребёнка.</a:t>
            </a:r>
          </a:p>
          <a:p>
            <a:pPr>
              <a:buNone/>
            </a:pPr>
            <a:r>
              <a:rPr lang="ru-RU" sz="1400" dirty="0" smtClean="0"/>
              <a:t>12.Наказывая, не унижайте ребёнка.</a:t>
            </a:r>
          </a:p>
          <a:p>
            <a:pPr>
              <a:buNone/>
            </a:pPr>
            <a:r>
              <a:rPr lang="ru-RU" sz="1400" dirty="0" smtClean="0"/>
              <a:t>13.Старайтесь не стыдить ребёнка, особенно в присутствии одноклассников.</a:t>
            </a:r>
          </a:p>
          <a:p>
            <a:pPr>
              <a:buNone/>
            </a:pPr>
            <a:r>
              <a:rPr lang="ru-RU" sz="1400" dirty="0" smtClean="0"/>
              <a:t>14.По возможности объясняйте новый материал на знакомых примерах.</a:t>
            </a:r>
          </a:p>
          <a:p>
            <a:pPr>
              <a:buNone/>
            </a:pPr>
            <a:r>
              <a:rPr lang="ru-RU" sz="1400" dirty="0" smtClean="0"/>
              <a:t>15.Избегайте длинных нотаций.</a:t>
            </a:r>
          </a:p>
          <a:p>
            <a:pPr>
              <a:buNone/>
            </a:pPr>
            <a:r>
              <a:rPr lang="ru-RU" sz="1400" dirty="0" smtClean="0"/>
              <a:t>16.Старайтесь соизмерять свои основные требования с требованиями других учителей-предметников.</a:t>
            </a:r>
          </a:p>
          <a:p>
            <a:pPr>
              <a:buNone/>
            </a:pPr>
            <a:r>
              <a:rPr lang="ru-RU" sz="1400" dirty="0" smtClean="0"/>
              <a:t>17.Обговаривайте с детьми заранее, как будет проходить экзамен, контрольная.</a:t>
            </a:r>
          </a:p>
          <a:p>
            <a:pPr>
              <a:buNone/>
            </a:pPr>
            <a:r>
              <a:rPr lang="ru-RU" sz="1400" dirty="0" smtClean="0"/>
              <a:t>18.По возможности выберите подходящий для ребёнка способ проверки знаний (письменный ответ, ответ с места, подготовленный дома доклад и т.п.).</a:t>
            </a:r>
          </a:p>
          <a:p>
            <a:pPr>
              <a:buNone/>
            </a:pPr>
            <a:r>
              <a:rPr lang="ru-RU" sz="1400" dirty="0" smtClean="0"/>
              <a:t>19.Обратите  внимание на ваш стиль преподавания.</a:t>
            </a:r>
            <a:endParaRPr lang="ru-RU" sz="14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14346" y="609600"/>
            <a:ext cx="9358346" cy="1143000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Методические и организационные условия, способствующие успешной </a:t>
            </a:r>
            <a:r>
              <a:rPr lang="ru-RU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адаптации учащихся</a:t>
            </a:r>
            <a:endParaRPr lang="ru-RU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143116"/>
            <a:ext cx="8072462" cy="4114800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1500" dirty="0" smtClean="0"/>
          </a:p>
          <a:p>
            <a:pPr>
              <a:buBlip>
                <a:blip r:embed="rId2"/>
              </a:buBlip>
            </a:pPr>
            <a:r>
              <a:rPr lang="ru-RU" sz="1500" dirty="0" smtClean="0"/>
              <a:t>Создание атмосферы доброжелательности, искренности, доверия.</a:t>
            </a:r>
          </a:p>
          <a:p>
            <a:pPr>
              <a:buBlip>
                <a:blip r:embed="rId2"/>
              </a:buBlip>
            </a:pPr>
            <a:r>
              <a:rPr lang="ru-RU" sz="1500" dirty="0" smtClean="0"/>
              <a:t>Создание ситуаций, позволяющих проявлять учащимся инициативу, иметь право на ошибку и собственное мнение.</a:t>
            </a:r>
          </a:p>
          <a:p>
            <a:pPr>
              <a:buBlip>
                <a:blip r:embed="rId2"/>
              </a:buBlip>
            </a:pPr>
            <a:r>
              <a:rPr lang="ru-RU" sz="1500" dirty="0" smtClean="0"/>
              <a:t>Предоставление ученику права работать на уроке в собственном темпе  получать задания в соответствии с уровнем </a:t>
            </a:r>
            <a:r>
              <a:rPr lang="ru-RU" sz="1500" dirty="0" err="1" smtClean="0"/>
              <a:t>обученности</a:t>
            </a:r>
            <a:r>
              <a:rPr lang="ru-RU" sz="1500" dirty="0" smtClean="0"/>
              <a:t>.</a:t>
            </a:r>
          </a:p>
          <a:p>
            <a:pPr>
              <a:buBlip>
                <a:blip r:embed="rId2"/>
              </a:buBlip>
            </a:pPr>
            <a:r>
              <a:rPr lang="ru-RU" sz="1500" dirty="0" smtClean="0"/>
              <a:t>Использование различных форм обучения, таких как: </a:t>
            </a:r>
            <a:r>
              <a:rPr lang="ru-RU" sz="1500" b="1" dirty="0" smtClean="0"/>
              <a:t>экскурсии</a:t>
            </a:r>
            <a:r>
              <a:rPr lang="ru-RU" sz="1500" dirty="0" smtClean="0"/>
              <a:t>,  </a:t>
            </a:r>
            <a:r>
              <a:rPr lang="ru-RU" sz="1500" b="1" dirty="0" smtClean="0"/>
              <a:t>игры </a:t>
            </a:r>
            <a:r>
              <a:rPr lang="ru-RU" sz="1500" dirty="0" smtClean="0"/>
              <a:t>(дидактические и ролевые),  </a:t>
            </a:r>
            <a:r>
              <a:rPr lang="ru-RU" sz="1500" b="1" dirty="0" smtClean="0"/>
              <a:t>диспуты</a:t>
            </a:r>
            <a:r>
              <a:rPr lang="ru-RU" sz="1500" dirty="0" smtClean="0"/>
              <a:t>(дискуссии), обсуждения, </a:t>
            </a:r>
            <a:r>
              <a:rPr lang="ru-RU" sz="1500" b="1" dirty="0" smtClean="0"/>
              <a:t>практические работы, мини-лекции.</a:t>
            </a:r>
            <a:endParaRPr lang="ru-RU" sz="1500" dirty="0" smtClean="0"/>
          </a:p>
          <a:p>
            <a:pPr>
              <a:buBlip>
                <a:blip r:embed="rId2"/>
              </a:buBlip>
            </a:pPr>
            <a:r>
              <a:rPr lang="ru-RU" sz="1500" dirty="0" smtClean="0"/>
              <a:t>Развитие письменной речи (умение излагать своё мнение).</a:t>
            </a:r>
          </a:p>
          <a:p>
            <a:pPr>
              <a:buBlip>
                <a:blip r:embed="rId2"/>
              </a:buBlip>
            </a:pPr>
            <a:r>
              <a:rPr lang="ru-RU" sz="1500" dirty="0" smtClean="0"/>
              <a:t>Оценивать не только результат. но и процесс деятельности учеников.</a:t>
            </a:r>
          </a:p>
          <a:p>
            <a:pPr>
              <a:buBlip>
                <a:blip r:embed="rId2"/>
              </a:buBlip>
            </a:pPr>
            <a:r>
              <a:rPr lang="ru-RU" sz="1500" dirty="0" smtClean="0"/>
              <a:t>Предоставлять ученикам возможность свободного выбора  источников информации. обучать умению работать с ними.	</a:t>
            </a:r>
          </a:p>
          <a:p>
            <a:pPr>
              <a:buBlip>
                <a:blip r:embed="rId2"/>
              </a:buBlip>
            </a:pPr>
            <a:r>
              <a:rPr lang="ru-RU" sz="1500" dirty="0" smtClean="0"/>
              <a:t>Развивать рефлексивные умения – способность посмотреть на себя со стороны.</a:t>
            </a:r>
          </a:p>
          <a:p>
            <a:pPr>
              <a:buBlip>
                <a:blip r:embed="rId2"/>
              </a:buBlip>
            </a:pPr>
            <a:r>
              <a:rPr lang="ru-RU" sz="1500" dirty="0" smtClean="0"/>
              <a:t>Создавать эмоциональную обстановку в классе, близкую к начальной школе (доверительность, искренность, мягкость, оптимизм, возможность посоветоваться, пожаловаться, откровенно поговорить).	</a:t>
            </a:r>
          </a:p>
          <a:p>
            <a:pPr>
              <a:buNone/>
            </a:pPr>
            <a:r>
              <a:rPr lang="ru-RU" sz="1500" dirty="0" smtClean="0"/>
              <a:t>	</a:t>
            </a:r>
          </a:p>
          <a:p>
            <a:pPr>
              <a:buNone/>
            </a:pPr>
            <a:endParaRPr lang="ru-RU" sz="1500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01abstract</Template>
  <TotalTime>52</TotalTime>
  <Words>648</Words>
  <Application>Microsoft Office PowerPoint</Application>
  <PresentationFormat>Экран (4:3)</PresentationFormat>
  <Paragraphs>87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2_Custom Design</vt:lpstr>
      <vt:lpstr>3_Custom Design</vt:lpstr>
      <vt:lpstr>Custom Design</vt:lpstr>
      <vt:lpstr>1_Custom Design</vt:lpstr>
      <vt:lpstr>Возрастные особенности младших подростков. </vt:lpstr>
      <vt:lpstr>Основные новообразования младшего подросткового возраста                                   / по Д.Б.Эльконину/  </vt:lpstr>
      <vt:lpstr>Презентация PowerPoint</vt:lpstr>
      <vt:lpstr>Признаки  тревожности школьника </vt:lpstr>
      <vt:lpstr>Признаки дезадаптации школьника </vt:lpstr>
      <vt:lpstr>Советы педагогам по работе с тревожными детьми </vt:lpstr>
      <vt:lpstr>Методические и организационные условия, способствующие успешной адаптации учащихся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особенности младших подростков</dc:title>
  <cp:lastModifiedBy>user</cp:lastModifiedBy>
  <cp:revision>10</cp:revision>
  <dcterms:modified xsi:type="dcterms:W3CDTF">2015-11-23T11:49:05Z</dcterms:modified>
</cp:coreProperties>
</file>