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73" r:id="rId4"/>
    <p:sldId id="274" r:id="rId5"/>
    <p:sldId id="275" r:id="rId6"/>
    <p:sldId id="276" r:id="rId7"/>
    <p:sldId id="277" r:id="rId8"/>
    <p:sldId id="281" r:id="rId9"/>
    <p:sldId id="278" r:id="rId10"/>
    <p:sldId id="280" r:id="rId11"/>
    <p:sldId id="287" r:id="rId12"/>
    <p:sldId id="279" r:id="rId13"/>
    <p:sldId id="282" r:id="rId14"/>
    <p:sldId id="286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2CB4-0818-45A2-9EE5-D83574A3BCC8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58497-7D98-4998-AFFF-36CF91E88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21B9-6838-41EF-91A0-AA3A168E6513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16A2-BB72-465E-B597-B1C4677AA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2C3B-85F7-41C3-854D-B55B2F658D53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CC84-642A-4E08-B974-FD154D1D0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43E1-5564-4955-854B-2DF26972A46D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CB6A9-335E-4A02-B107-4E3919400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91616-6EBA-4F07-954F-F0FCFD84B2E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41C22-0A60-4BAF-B8A1-739A80998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1D00-5BCB-48C6-8C2F-891D98743828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C646-8BAE-495A-96CD-9C0D82C08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B5BA7-51B0-432E-B004-C82EF43AF2EA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0EBD7-1475-4089-8B86-5905D29CF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98403-456F-4F5D-99A4-3A368B0848E5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12733-5A4B-4A39-B9BF-A9BEAFD59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9F95-9B1A-4C85-940B-31037E2181B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71CB-1900-4BEB-99B8-203B3495E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4740-DDC4-4B63-8154-8B7DAD1CE886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CD64-AA65-4C04-9470-92F418A50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4D4D-B2C6-42B2-91DB-01548FB54E7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0897C-2773-4884-957F-2DB181C2E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A66BD7-AD2A-497F-AD56-45960E0C5B80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B9A0EB-875F-40D4-A192-D9A3DB01D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prakticheskie_rabot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kompmzyuternaya_tehnika_i_rashodnie_materiali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programmnoe_obespecheni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informatcionnie_tehnologi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andia.ru/text/category/vzaimopomoshmz/" TargetMode="External"/><Relationship Id="rId2" Type="http://schemas.openxmlformats.org/officeDocument/2006/relationships/hyperlink" Target="http://pandia.ru/text/category/vzaimoponimani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algn="ctr" eaLnBrk="1" hangingPunct="1"/>
            <a:r>
              <a:rPr lang="ru-RU" sz="3200" b="1" i="1" dirty="0" smtClean="0">
                <a:solidFill>
                  <a:schemeClr val="tx2"/>
                </a:solidFill>
              </a:rPr>
              <a:t>«Активизация познавательной деятельности учащихся в процессе обучения математике »</a:t>
            </a:r>
          </a:p>
          <a:p>
            <a:pPr algn="ctr" eaLnBrk="1" hangingPunct="1"/>
            <a:endParaRPr lang="ru-RU" sz="3200" b="1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ru-RU" sz="2800" dirty="0" smtClean="0">
                <a:solidFill>
                  <a:schemeClr val="tx2"/>
                </a:solidFill>
                <a:latin typeface="Georgia" pitchFamily="18" charset="0"/>
              </a:rPr>
              <a:t>Автор </a:t>
            </a:r>
            <a:r>
              <a:rPr lang="ru-RU" sz="3200" dirty="0" smtClean="0">
                <a:solidFill>
                  <a:schemeClr val="tx2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Georgia" pitchFamily="18" charset="0"/>
              </a:rPr>
              <a:t>- Анисимова Ольга Александровна,</a:t>
            </a:r>
          </a:p>
          <a:p>
            <a:pPr algn="ctr" eaLnBrk="1" hangingPunct="1"/>
            <a:r>
              <a:rPr lang="ru-RU" sz="2800" dirty="0" smtClean="0">
                <a:solidFill>
                  <a:schemeClr val="tx2"/>
                </a:solidFill>
                <a:latin typeface="Georgia" pitchFamily="18" charset="0"/>
              </a:rPr>
              <a:t>учитель  математики  МБОУ СШ№52 </a:t>
            </a:r>
          </a:p>
          <a:p>
            <a:pPr algn="ctr" eaLnBrk="1" hangingPunct="1"/>
            <a:endParaRPr lang="ru-RU" sz="2800" dirty="0" smtClean="0">
              <a:solidFill>
                <a:schemeClr val="tx2"/>
              </a:solidFill>
              <a:latin typeface="Georgia" pitchFamily="18" charset="0"/>
            </a:endParaRPr>
          </a:p>
          <a:p>
            <a:pPr algn="ctr" eaLnBrk="1" hangingPunct="1"/>
            <a:r>
              <a:rPr lang="ru-RU" sz="2800" dirty="0" smtClean="0">
                <a:solidFill>
                  <a:schemeClr val="tx2"/>
                </a:solidFill>
                <a:latin typeface="Georgia" pitchFamily="18" charset="0"/>
              </a:rPr>
              <a:t>г.Ульяновск,2015</a:t>
            </a:r>
          </a:p>
          <a:p>
            <a:pPr algn="ctr" eaLnBrk="1" hangingPunct="1"/>
            <a:endParaRPr lang="ru-RU" sz="3200" dirty="0" smtClean="0">
              <a:solidFill>
                <a:schemeClr val="tx2"/>
              </a:solidFill>
            </a:endParaRPr>
          </a:p>
          <a:p>
            <a:pPr algn="ctr" eaLnBrk="1" hangingPunct="1"/>
            <a:endParaRPr lang="ru-RU" sz="3200" dirty="0" smtClean="0">
              <a:solidFill>
                <a:schemeClr val="tx2"/>
              </a:solidFill>
            </a:endParaRPr>
          </a:p>
          <a:p>
            <a:pPr algn="ctr" eaLnBrk="1" hangingPunct="1"/>
            <a:endParaRPr lang="ru-RU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686800" cy="3795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endParaRPr lang="ru-RU" cap="none" dirty="0" smtClean="0">
              <a:effectLst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  Одним из средств активизации познавательной деятельности школьников является широкое использование их жизненного опыта. Большую роль в усвоении материала играют при этом </a:t>
            </a:r>
            <a:r>
              <a:rPr lang="ru-RU" sz="2400" dirty="0" smtClean="0">
                <a:hlinkClick r:id="rId2" tooltip="Практические работы"/>
              </a:rPr>
              <a:t>практические работы</a:t>
            </a:r>
            <a:r>
              <a:rPr lang="ru-RU" sz="2400" dirty="0" smtClean="0"/>
              <a:t>. Часто дети запоминают только то, над чем потрудились их руки, если ученик что-то рисовал, чертил, вырезал или закрашивал, то это что-то само по себе становится опорой для его памяти. Такой вид работы как обучающее практическое занятие является творческим для учащихся. Выполнение задания и обобщение результатов приводит их к новому математическому знанию. В этих условиях познавательная деятельность представляет собой самодвижение. В результате такой работы новые знания не поступают извне в виде информации, а являются внутренним продуктом практической деятельности самих учащихся.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686800" cy="30750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cap="none" dirty="0" smtClean="0">
              <a:effectLst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     Нельзя оставлять ученика наедине со своими неприятностями, но нельзя пропус­тить и его успех.</a:t>
            </a:r>
          </a:p>
          <a:p>
            <a:r>
              <a:rPr lang="ru-RU" sz="2400" i="1" dirty="0" smtClean="0"/>
              <a:t>    Подготовил самостоятельно теорети­ческий материал - покажи.</a:t>
            </a:r>
            <a:endParaRPr lang="ru-RU" sz="2400" dirty="0" smtClean="0"/>
          </a:p>
          <a:p>
            <a:r>
              <a:rPr lang="ru-RU" sz="2400" i="1" dirty="0" smtClean="0"/>
              <a:t>    Нашел другой способ доказательства – поделись.</a:t>
            </a:r>
            <a:endParaRPr lang="ru-RU" sz="2400" dirty="0" smtClean="0"/>
          </a:p>
          <a:p>
            <a:r>
              <a:rPr lang="ru-RU" sz="2400" i="1" dirty="0" smtClean="0"/>
              <a:t>    Предложил оригиналь­ный метод решения задачи - все улыбки тебе.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Та­ким образом, строится система: </a:t>
            </a:r>
            <a:r>
              <a:rPr lang="ru-RU" sz="2400" i="1" dirty="0" smtClean="0"/>
              <a:t>значимость - ком­петентность - добытые знания</a:t>
            </a:r>
            <a:r>
              <a:rPr lang="ru-RU" sz="2400" dirty="0" smtClean="0"/>
              <a:t>. И тогда ученику захочется добывать новое как можно чаще.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i="1" dirty="0" smtClean="0"/>
              <a:t>Использование компьютера на уроке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cap="none" dirty="0" smtClean="0">
              <a:effectLst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 Помня слова К.Ф. Гаусса о том, что «математика – наука для глаз, а не для ушей», использую информационные технологии на своих уроках. Компьютер не дань моде, он делает преподавание динамичным, позволяет реализовать современные личностно-ориентированные технологии. Освоение учителем </a:t>
            </a:r>
            <a:r>
              <a:rPr lang="ru-RU" sz="2400" dirty="0" smtClean="0">
                <a:hlinkClick r:id="rId2" tooltip="Компьютерная техника и расходные материалы"/>
              </a:rPr>
              <a:t>компьютерной техники</a:t>
            </a:r>
            <a:r>
              <a:rPr lang="ru-RU" sz="2400" dirty="0" smtClean="0"/>
              <a:t> как пользователем позволяет расширить возможности применения компьютера на уроках Использование  компьютера на разных этапах урока, позволяет довести время активной работы учеников до 70% времени урока, вместо обычных 20%. Современные школьники быстрее и с большим интересом усваивают информацию с экрана компьютера. 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ru-RU" sz="3200" cap="none" dirty="0" smtClean="0">
              <a:effectLst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dirty="0" smtClean="0"/>
              <a:t>Главная задача  обучения математике - учить рассуждать, учить мыслить. Особое значение математике в умственном воспитании и развитии отметил еще в 18 веке М.В. Ломоносов: « Математику уже затем учить следует, что она ум в порядок приводит». Моя задача – поддерживать мыслительную деятельность ученика. «Мозг хорошо устроенный стоит больше, чем мозг хорошо наполненный»,-  сказал М. </a:t>
            </a:r>
            <a:r>
              <a:rPr lang="ru-RU" dirty="0" err="1" smtClean="0"/>
              <a:t>Монтейя</a:t>
            </a:r>
            <a:r>
              <a:rPr lang="ru-RU" dirty="0" smtClean="0"/>
              <a:t>.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cap="none" smtClean="0">
              <a:effectLst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Процесс обучения – всегда процесс творческий. Опыт моей работы позволяет сделать следующие выводы: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Одним  из путей развития творческой активности , совершенствования процесса обучения математике является организованная система работы.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Систематическое проведение  </a:t>
            </a:r>
            <a:r>
              <a:rPr lang="ru-RU" sz="2400" dirty="0" err="1" smtClean="0"/>
              <a:t>внекласных</a:t>
            </a:r>
            <a:r>
              <a:rPr lang="ru-RU" sz="2400" dirty="0" smtClean="0"/>
              <a:t>  мероприятий  и повышение их учебно-познавательной роли в учебном процессе содействует значительному улучшению качества математической подготовки учащихся.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Связывая изучение теоретических вопросов с практической деятельностью,  использование информационных технологий дают возможность расширять знания, творчески применять их в решении различных задач.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6000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Активизация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04800" y="928688"/>
            <a:ext cx="8686800" cy="5151437"/>
          </a:xfrm>
        </p:spPr>
        <p:txBody>
          <a:bodyPr/>
          <a:lstStyle/>
          <a:p>
            <a:r>
              <a:rPr lang="ru-RU" sz="2800" dirty="0" smtClean="0"/>
              <a:t>                эта такая организация познавательной деятельности учащихся, при которой учебный материал становится предметом активных мыслительных и практических действий каждого ученика. Она должна обеспечить не только простое запоминание материала и формирование устойчивого внимания, но и дать учащимся некоторые навыки и умения самостоятельно добывать  </a:t>
            </a:r>
            <a:r>
              <a:rPr lang="ru-RU" sz="2800" dirty="0" err="1" smtClean="0"/>
              <a:t>знания.Г</a:t>
            </a:r>
            <a:r>
              <a:rPr lang="ru-RU" sz="2800" dirty="0" smtClean="0"/>
              <a:t> лавным условием формирования познавательной активности школьников являются содержание и организация урока.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800" b="1" dirty="0" smtClean="0"/>
              <a:t>Актуальность проблемы активизации познавательной деятельности </a:t>
            </a:r>
            <a:r>
              <a:rPr lang="ru-RU" sz="3200" cap="none" dirty="0" smtClean="0">
                <a:effectLst/>
              </a:rPr>
              <a:t/>
            </a:r>
            <a:br>
              <a:rPr lang="ru-RU" sz="3200" cap="none" dirty="0" smtClean="0">
                <a:effectLst/>
              </a:rPr>
            </a:br>
            <a:endParaRPr lang="ru-RU" sz="3200" cap="none" dirty="0" smtClean="0">
              <a:effectLst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800" dirty="0" smtClean="0"/>
              <a:t>Ключевой задачей образования на современном этапе развития общества является обеспечение способности системы образования гибко реагировать на изменения потребностей экономики и нового, формировать способность действовать и быть успешным в условиях динамично развивающегося современного общества. Все это заставляет задуматься о том, как сделать процесс обучения результативным в соответствии с требованиями жизни. Сегодняшний выпускник школы должен быть личностью, готовой жить в постоянно меняющемся мире, личностью творческой, жизнеспособной, саморазвивающейся.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700" b="1" dirty="0" smtClean="0"/>
              <a:t>Новое в активизации познавательной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cap="none" dirty="0" smtClean="0">
              <a:effectLst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dirty="0" smtClean="0"/>
              <a:t>Повсеместная компьютеризация требует от учителя наряду с применением традиционного оборудования и демонстрационных материалов, введения современных средств обучения таких как, компьютер, интерактивная доска, </a:t>
            </a:r>
            <a:r>
              <a:rPr lang="ru-RU" dirty="0" err="1" smtClean="0"/>
              <a:t>мультимедийное</a:t>
            </a:r>
            <a:r>
              <a:rPr lang="ru-RU" dirty="0" smtClean="0"/>
              <a:t> оборудование с необходимым </a:t>
            </a:r>
            <a:r>
              <a:rPr lang="ru-RU" dirty="0" smtClean="0">
                <a:hlinkClick r:id="rId2" tooltip="Программное обеспечение"/>
              </a:rPr>
              <a:t>программным обеспечением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ru-RU" dirty="0" smtClean="0"/>
          </a:p>
          <a:p>
            <a:pPr algn="ctr" eaLnBrk="1" hangingPunct="1">
              <a:lnSpc>
                <a:spcPct val="80000"/>
              </a:lnSpc>
            </a:pP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686800" cy="11716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2400" dirty="0" smtClean="0"/>
              <a:t>использование возможностей современных </a:t>
            </a:r>
            <a:r>
              <a:rPr lang="ru-RU" sz="2400" dirty="0" smtClean="0">
                <a:hlinkClick r:id="rId2" tooltip="Информационные технологии"/>
              </a:rPr>
              <a:t>информационных технологий</a:t>
            </a:r>
            <a:r>
              <a:rPr lang="ru-RU" sz="2400" dirty="0" smtClean="0"/>
              <a:t> на уроках способствует:</a:t>
            </a:r>
            <a:br>
              <a:rPr lang="ru-RU" sz="2400" dirty="0" smtClean="0"/>
            </a:br>
            <a:endParaRPr lang="ru-RU" sz="2400" b="1" cap="none" dirty="0" smtClean="0">
              <a:effectLst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b="1" dirty="0" smtClean="0"/>
              <a:t> </a:t>
            </a:r>
            <a:r>
              <a:rPr lang="ru-RU" sz="2800" dirty="0" smtClean="0"/>
              <a:t>- активизации познавательной деятельности;</a:t>
            </a:r>
          </a:p>
          <a:p>
            <a:r>
              <a:rPr lang="ru-RU" sz="2800" dirty="0" smtClean="0"/>
              <a:t>- повышению качественной успеваемости школьников;</a:t>
            </a:r>
          </a:p>
          <a:p>
            <a:r>
              <a:rPr lang="ru-RU" sz="2800" dirty="0" smtClean="0"/>
              <a:t>- достижению целей обучения с помощью современных электронных учебных материалов, предназначенных для использования на уроках;</a:t>
            </a:r>
          </a:p>
          <a:p>
            <a:r>
              <a:rPr lang="ru-RU" sz="2800" dirty="0" smtClean="0"/>
              <a:t>- развитию навыков самообразования и самоконтроля;</a:t>
            </a:r>
          </a:p>
          <a:p>
            <a:r>
              <a:rPr lang="ru-RU" sz="2800" dirty="0" smtClean="0"/>
              <a:t>- повышению уровню комфортности обучения;</a:t>
            </a:r>
          </a:p>
          <a:p>
            <a:r>
              <a:rPr lang="ru-RU" sz="2800" dirty="0" smtClean="0"/>
              <a:t>- развитию творческо-информационного мышления.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19459" name="AutoShape 5" descr="Картинки по запросу математика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AutoShape 7" descr="Картинки по запросу математика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AutoShape 9" descr="Картинки по запросу математика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AutoShape 11" descr="Картинки по запросу математика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AutoShape 13" descr="wf3rMWk3bPgkwAAAABJRU5ErkJggg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100" dirty="0" smtClean="0"/>
              <a:t>Достижение планируемых результатов предполагает решение следующих задач: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cap="none" dirty="0" smtClean="0">
              <a:effectLst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412776"/>
            <a:ext cx="8686800" cy="466734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сделать урок современным (с точки зрения использования технических средств);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приблизить урок к мировосприятию современного ребенка, так как он больше смотрит и слушает, чем читает и говорит; предпочитает использовать информацию, добытую с помощью технических средств;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u="sng" dirty="0" smtClean="0"/>
              <a:t> </a:t>
            </a:r>
            <a:r>
              <a:rPr lang="ru-RU" sz="2000" dirty="0" smtClean="0"/>
              <a:t>- установить отношения </a:t>
            </a:r>
            <a:r>
              <a:rPr lang="ru-RU" sz="2000" dirty="0" smtClean="0">
                <a:hlinkClick r:id="rId2" tooltip="Взаимопонимание"/>
              </a:rPr>
              <a:t>взаимопонимания</a:t>
            </a:r>
            <a:r>
              <a:rPr lang="ru-RU" sz="2000" dirty="0" smtClean="0"/>
              <a:t>, </a:t>
            </a:r>
            <a:r>
              <a:rPr lang="ru-RU" sz="2000" dirty="0" smtClean="0">
                <a:hlinkClick r:id="rId3" tooltip="Взаимопомощь"/>
              </a:rPr>
              <a:t>взаимопомощи</a:t>
            </a:r>
            <a:r>
              <a:rPr lang="ru-RU" sz="2000" dirty="0" smtClean="0"/>
              <a:t> между учителем и учеником;</a:t>
            </a:r>
          </a:p>
          <a:p>
            <a:r>
              <a:rPr lang="ru-RU" sz="2000" dirty="0" smtClean="0"/>
              <a:t>- развитие мотивации учащихся и как следствие повышение качества знаний;</a:t>
            </a:r>
          </a:p>
          <a:p>
            <a:r>
              <a:rPr lang="ru-RU" sz="2000" dirty="0" smtClean="0"/>
              <a:t>- расширение возможности для самостоятельной творческой деятельности  учащихся, особенно при исследовании и систематизации учебного материала-</a:t>
            </a:r>
          </a:p>
          <a:p>
            <a:r>
              <a:rPr lang="ru-RU" sz="2000" dirty="0" smtClean="0"/>
              <a:t> формирование навыков самоконтроля и самостоятельного исправления</a:t>
            </a:r>
          </a:p>
          <a:p>
            <a:r>
              <a:rPr lang="ru-RU" sz="2000" dirty="0" smtClean="0"/>
              <a:t>собственных ошибок;</a:t>
            </a:r>
          </a:p>
          <a:p>
            <a:r>
              <a:rPr lang="ru-RU" sz="2000" dirty="0" smtClean="0"/>
              <a:t> - развитие творческих способностей учащихся;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1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800" b="1" dirty="0" smtClean="0"/>
              <a:t>Методы развития познавательного интереса. </a:t>
            </a:r>
            <a:endParaRPr lang="ru-RU" sz="2800" cap="none" dirty="0" smtClean="0">
              <a:effectLst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        Основными методами развития познавательного интереса являются следующие методы:</a:t>
            </a:r>
          </a:p>
          <a:p>
            <a:r>
              <a:rPr lang="ru-RU" sz="2000" dirty="0" smtClean="0"/>
              <a:t>- формирование готовности восприятия учебного материала;</a:t>
            </a:r>
          </a:p>
          <a:p>
            <a:r>
              <a:rPr lang="ru-RU" sz="2000" dirty="0" smtClean="0"/>
              <a:t>- выстраивание вокруг учебного материала игрового приключенческого сюжета;</a:t>
            </a:r>
          </a:p>
          <a:p>
            <a:r>
              <a:rPr lang="ru-RU" sz="2000" dirty="0" smtClean="0"/>
              <a:t>-стимулирование занимательным содержанием;</a:t>
            </a:r>
          </a:p>
          <a:p>
            <a:r>
              <a:rPr lang="ru-RU" sz="2000" dirty="0" smtClean="0"/>
              <a:t>-создание ситуаций творческого поиска. </a:t>
            </a:r>
          </a:p>
          <a:p>
            <a:r>
              <a:rPr lang="ru-RU" sz="2000" dirty="0" smtClean="0"/>
              <a:t>-методы организации взаимодействия учащихся и накопления</a:t>
            </a:r>
            <a:r>
              <a:rPr lang="ru-RU" sz="2000" i="1" dirty="0" smtClean="0"/>
              <a:t> </a:t>
            </a:r>
            <a:r>
              <a:rPr lang="ru-RU" sz="2000" dirty="0" smtClean="0"/>
              <a:t>социального опыта</a:t>
            </a:r>
            <a:r>
              <a:rPr lang="ru-RU" sz="2000" b="1" dirty="0" smtClean="0"/>
              <a:t>.</a:t>
            </a:r>
            <a:r>
              <a:rPr lang="ru-RU" sz="2000" dirty="0" smtClean="0"/>
              <a:t> </a:t>
            </a:r>
          </a:p>
          <a:p>
            <a:r>
              <a:rPr lang="ru-RU" sz="2000" dirty="0" smtClean="0"/>
              <a:t>- метод взаимной проверки ,  взаимных заданий</a:t>
            </a:r>
          </a:p>
          <a:p>
            <a:r>
              <a:rPr lang="ru-RU" sz="2000" dirty="0" smtClean="0"/>
              <a:t>- метод групповой работы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800" dirty="0" smtClean="0"/>
              <a:t> в  проектно-исследовательской работе</a:t>
            </a:r>
            <a:endParaRPr lang="ru-RU" sz="2800" b="1" i="1" cap="none" dirty="0" smtClean="0">
              <a:effectLst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340768"/>
            <a:ext cx="8686800" cy="482453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следует разграничить </a:t>
            </a:r>
          </a:p>
          <a:p>
            <a:r>
              <a:rPr lang="ru-RU" sz="2400" dirty="0" smtClean="0"/>
              <a:t> </a:t>
            </a:r>
            <a:r>
              <a:rPr lang="ru-RU" sz="2400" i="1" dirty="0" smtClean="0"/>
              <a:t>Исследовательские методы</a:t>
            </a:r>
            <a:r>
              <a:rPr lang="ru-RU" sz="2400" dirty="0" smtClean="0"/>
              <a:t>: анализ работы, экспертиза,</a:t>
            </a:r>
          </a:p>
          <a:p>
            <a:r>
              <a:rPr lang="ru-RU" sz="2400" dirty="0" smtClean="0"/>
              <a:t>  </a:t>
            </a:r>
            <a:r>
              <a:rPr lang="ru-RU" sz="2400" i="1" dirty="0" smtClean="0"/>
              <a:t>Проектные методы</a:t>
            </a:r>
            <a:r>
              <a:rPr lang="ru-RU" sz="2400" dirty="0" smtClean="0"/>
              <a:t>: разработка проектов, фантазирование, создание творческих работ</a:t>
            </a:r>
          </a:p>
          <a:p>
            <a:pPr>
              <a:buNone/>
            </a:pPr>
            <a:r>
              <a:rPr lang="ru-RU" sz="2400" dirty="0" smtClean="0"/>
              <a:t>         также важны</a:t>
            </a:r>
          </a:p>
          <a:p>
            <a:r>
              <a:rPr lang="ru-RU" sz="2400" dirty="0" smtClean="0"/>
              <a:t>  </a:t>
            </a:r>
            <a:r>
              <a:rPr lang="ru-RU" sz="2400" i="1" dirty="0" smtClean="0"/>
              <a:t>метод проблемного обучения</a:t>
            </a:r>
            <a:r>
              <a:rPr lang="ru-RU" sz="2400" dirty="0" smtClean="0"/>
              <a:t>: постановка проблемного вопроса, объяснение понятий, терминов, самостоятельный поиск ответов</a:t>
            </a:r>
          </a:p>
          <a:p>
            <a:r>
              <a:rPr lang="ru-RU" sz="2400" dirty="0" smtClean="0"/>
              <a:t> </a:t>
            </a:r>
            <a:r>
              <a:rPr lang="ru-RU" sz="2400" i="1" dirty="0" smtClean="0"/>
              <a:t>графические методы</a:t>
            </a:r>
            <a:r>
              <a:rPr lang="ru-RU" sz="2400" dirty="0" smtClean="0"/>
              <a:t>: графики, диаграммы, гистограммы и т. д.</a:t>
            </a:r>
          </a:p>
          <a:p>
            <a:r>
              <a:rPr lang="ru-RU" sz="2400" dirty="0" smtClean="0"/>
              <a:t> </a:t>
            </a:r>
            <a:r>
              <a:rPr lang="ru-RU" sz="2400" i="1" dirty="0" smtClean="0"/>
              <a:t>наглядные методы</a:t>
            </a:r>
            <a:r>
              <a:rPr lang="ru-RU" sz="2400" dirty="0" smtClean="0"/>
              <a:t>: использование наглядного, раздаточного материала, рисунки, фотографии, таблицы, слайды, и .т. д.</a:t>
            </a:r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664"/>
            <a:ext cx="8686800" cy="890736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100" dirty="0" smtClean="0"/>
              <a:t>Для развития познавательных интересов  придерживаюсь следующих условий: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u="sng" cap="none" dirty="0" smtClean="0">
              <a:effectLst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24744"/>
            <a:ext cx="8686800" cy="5472608"/>
          </a:xfrm>
        </p:spPr>
        <p:txBody>
          <a:bodyPr/>
          <a:lstStyle/>
          <a:p>
            <a:r>
              <a:rPr lang="ru-RU" sz="2400" dirty="0" smtClean="0"/>
              <a:t>- избегать в стиле преподавания будничности, монотонности, серости, бедности информации, отрыва от личного опыта ребенка;</a:t>
            </a:r>
          </a:p>
          <a:p>
            <a:r>
              <a:rPr lang="ru-RU" sz="2400" dirty="0" smtClean="0"/>
              <a:t>- не допускать учебных перегрузок, переутомления и низкой плотности режима работы;</a:t>
            </a:r>
          </a:p>
          <a:p>
            <a:r>
              <a:rPr lang="ru-RU" sz="2400" dirty="0" smtClean="0"/>
              <a:t>- использовать содержание обучения как источник стимуляции познавательных интересов;</a:t>
            </a:r>
          </a:p>
          <a:p>
            <a:r>
              <a:rPr lang="ru-RU" sz="2400" dirty="0" smtClean="0"/>
              <a:t>- стимулировать  познавательные интересы многообразием приемов занимательности (иллюстрацией, игрой, кроссвордами, задачами-шутками, занимательными упражнениями и т. д.);</a:t>
            </a:r>
          </a:p>
          <a:p>
            <a:r>
              <a:rPr lang="ru-RU" sz="2400" dirty="0" smtClean="0"/>
              <a:t> - специально обучать  приемам умственной деятельности и учебной работы, использовать проблемно-поисковые методы обучения. 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202</TotalTime>
  <Words>730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Активизация</vt:lpstr>
      <vt:lpstr>Актуальность проблемы активизации познавательной деятельности  </vt:lpstr>
      <vt:lpstr>Новое в активизации познавательной деятельности. </vt:lpstr>
      <vt:lpstr>использование возможностей современных информационных технологий на уроках способствует: </vt:lpstr>
      <vt:lpstr>Достижение планируемых результатов предполагает решение следующих задач: </vt:lpstr>
      <vt:lpstr>Методы развития познавательного интереса. </vt:lpstr>
      <vt:lpstr> в  проектно-исследовательской работе</vt:lpstr>
      <vt:lpstr>Для развития познавательных интересов  придерживаюсь следующих условий: </vt:lpstr>
      <vt:lpstr>Слайд 10</vt:lpstr>
      <vt:lpstr>Слайд 11</vt:lpstr>
      <vt:lpstr>Использование компьютера на уроке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продукция профессиональной деятельности педагога</dc:title>
  <dc:creator>User</dc:creator>
  <cp:lastModifiedBy>Admin</cp:lastModifiedBy>
  <cp:revision>25</cp:revision>
  <dcterms:created xsi:type="dcterms:W3CDTF">2015-01-27T11:03:29Z</dcterms:created>
  <dcterms:modified xsi:type="dcterms:W3CDTF">2015-12-18T16:59:03Z</dcterms:modified>
</cp:coreProperties>
</file>