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5911DE8-FDEC-485B-8566-937DC1B9FD73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8E45D09-5DD7-409B-8F0B-E2BD72EB1B8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chemeClr val="bg1"/>
                </a:solidFill>
              </a:rPr>
              <a:t>Защита населения от аварийно химически опасных веществ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00034" y="3571876"/>
            <a:ext cx="4214813" cy="604837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ТЕХНОЛОГИЯ: КУБИК БЛУМА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446" y="5000636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Педагог-организатор ОБЖ,</a:t>
            </a:r>
          </a:p>
          <a:p>
            <a:pPr algn="r"/>
            <a:r>
              <a:rPr lang="ru-RU" b="1" dirty="0" smtClean="0"/>
              <a:t>Учитель ГБОУ №102</a:t>
            </a:r>
          </a:p>
          <a:p>
            <a:pPr algn="r"/>
            <a:r>
              <a:rPr lang="ru-RU" b="1" dirty="0" err="1" smtClean="0"/>
              <a:t>Уколова</a:t>
            </a:r>
            <a:r>
              <a:rPr lang="ru-RU" b="1" dirty="0" smtClean="0"/>
              <a:t> Т.Н.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914400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“ Поделись…”</a:t>
            </a:r>
            <a:r>
              <a:rPr lang="ru-RU" sz="2700" dirty="0" smtClean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428736"/>
            <a:ext cx="79296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Поделись, что бы ты стал делать для защиты от АХОВ;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Поделись со своими одноклассниками своими знаниями о конкретных авариях на ХОО;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Поделись своим опытом создания марлевой повязки;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Поделись своими знаниями о действиях заложников в НОРДОСТЕ при их освобождении силами ОМОН, использовавших 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 Поделись, что нового ты узнал на уроке о защите населения от АХОВ.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1472" y="785794"/>
            <a:ext cx="7215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b="1" dirty="0" smtClean="0">
                <a:solidFill>
                  <a:schemeClr val="bg1"/>
                </a:solidFill>
              </a:rPr>
              <a:t>Можно </a:t>
            </a:r>
            <a:r>
              <a:rPr lang="ru-RU" sz="2400" b="1" dirty="0">
                <a:solidFill>
                  <a:schemeClr val="bg1"/>
                </a:solidFill>
              </a:rPr>
              <a:t>заметить, что не только гораздо легче  ответить на вопросы репродуктивного характера, но и сформулировать их.</a:t>
            </a:r>
          </a:p>
          <a:p>
            <a:pPr fontAlgn="base"/>
            <a:r>
              <a:rPr lang="ru-RU" sz="2400" b="1" dirty="0">
                <a:solidFill>
                  <a:schemeClr val="bg1"/>
                </a:solidFill>
              </a:rPr>
              <a:t>Сложнее сформулировать вопросы, направленные на поиск причинно-следственных связей.</a:t>
            </a:r>
          </a:p>
          <a:p>
            <a:pPr fontAlgn="base"/>
            <a:r>
              <a:rPr lang="ru-RU" sz="2400" b="1" dirty="0">
                <a:solidFill>
                  <a:schemeClr val="bg1"/>
                </a:solidFill>
              </a:rPr>
              <a:t>Еще сложнее сформулировать вопросы-задания, начинающиеся со слов </a:t>
            </a:r>
            <a:r>
              <a:rPr lang="ru-RU" sz="2400" b="1" i="1" dirty="0">
                <a:solidFill>
                  <a:schemeClr val="bg1"/>
                </a:solidFill>
              </a:rPr>
              <a:t>“Предложи…”, “Придумай…”, “Поделись…”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</a:p>
          <a:p>
            <a:pPr fontAlgn="base"/>
            <a:r>
              <a:rPr lang="ru-RU" sz="2400" b="1" dirty="0">
                <a:solidFill>
                  <a:schemeClr val="bg1"/>
                </a:solidFill>
              </a:rPr>
              <a:t>И, конечно, учитель должен по-разному оценивать труд учеников по составлению вопросов-заданий.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25" y="1685913"/>
            <a:ext cx="8822593" cy="35290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ru-RU" b="1" i="1" dirty="0" smtClean="0">
                <a:solidFill>
                  <a:schemeClr val="bg1"/>
                </a:solidFill>
              </a:rPr>
              <a:t>На гранях кубика написаны начала вопросов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«Почему»,</a:t>
            </a:r>
            <a:endParaRPr lang="ru-RU" dirty="0" smtClean="0">
              <a:solidFill>
                <a:schemeClr val="bg1"/>
              </a:solidFill>
            </a:endParaRPr>
          </a:p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«Объясни»,</a:t>
            </a:r>
            <a:endParaRPr lang="ru-RU" dirty="0" smtClean="0">
              <a:solidFill>
                <a:schemeClr val="bg1"/>
              </a:solidFill>
            </a:endParaRPr>
          </a:p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«Назови»,</a:t>
            </a:r>
            <a:endParaRPr lang="ru-RU" dirty="0" smtClean="0">
              <a:solidFill>
                <a:schemeClr val="bg1"/>
              </a:solidFill>
            </a:endParaRPr>
          </a:p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«Предложи»,</a:t>
            </a:r>
            <a:endParaRPr lang="ru-RU" dirty="0" smtClean="0">
              <a:solidFill>
                <a:schemeClr val="bg1"/>
              </a:solidFill>
            </a:endParaRPr>
          </a:p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«Придумай»,</a:t>
            </a:r>
            <a:endParaRPr lang="ru-RU" dirty="0" smtClean="0">
              <a:solidFill>
                <a:schemeClr val="bg1"/>
              </a:solidFill>
            </a:endParaRPr>
          </a:p>
          <a:p>
            <a:pPr fontAlgn="base"/>
            <a:r>
              <a:rPr lang="ru-RU" b="1" dirty="0" smtClean="0">
                <a:solidFill>
                  <a:schemeClr val="bg1"/>
                </a:solidFill>
              </a:rPr>
              <a:t>«Поделись»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9218" name="Picture 2" descr="Bloom_Benjam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643050"/>
            <a:ext cx="2286000" cy="28575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71488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cs typeface="Gautami" pitchFamily="34" charset="0"/>
              </a:rPr>
              <a:t>Б.Блум</a:t>
            </a:r>
            <a:endParaRPr lang="ru-RU" b="1" dirty="0">
              <a:cs typeface="Gauta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1472" y="785794"/>
            <a:ext cx="81439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dirty="0">
                <a:solidFill>
                  <a:schemeClr val="bg1"/>
                </a:solidFill>
              </a:rPr>
              <a:t>Учитель (или ученик) бросает кубик. </a:t>
            </a:r>
            <a:r>
              <a:rPr lang="ru-RU" sz="2400" dirty="0" smtClean="0">
                <a:solidFill>
                  <a:schemeClr val="bg1"/>
                </a:solidFill>
              </a:rPr>
              <a:t>Необходимо </a:t>
            </a:r>
            <a:r>
              <a:rPr lang="ru-RU" sz="2400" b="1" dirty="0" smtClean="0">
                <a:solidFill>
                  <a:schemeClr val="bg1"/>
                </a:solidFill>
              </a:rPr>
              <a:t>сформулировать </a:t>
            </a:r>
            <a:r>
              <a:rPr lang="ru-RU" sz="2400" b="1" dirty="0">
                <a:solidFill>
                  <a:schemeClr val="bg1"/>
                </a:solidFill>
              </a:rPr>
              <a:t>вопрос</a:t>
            </a:r>
            <a:r>
              <a:rPr lang="ru-RU" sz="2400" dirty="0">
                <a:solidFill>
                  <a:schemeClr val="bg1"/>
                </a:solidFill>
              </a:rPr>
              <a:t> к учебному материалу по той грани, на которую выпадет кубик.</a:t>
            </a:r>
          </a:p>
          <a:p>
            <a:pPr fontAlgn="base"/>
            <a:r>
              <a:rPr lang="ru-RU" sz="2400" dirty="0">
                <a:solidFill>
                  <a:schemeClr val="bg1"/>
                </a:solidFill>
              </a:rPr>
              <a:t> Б. </a:t>
            </a:r>
            <a:r>
              <a:rPr lang="ru-RU" sz="2400" dirty="0" err="1">
                <a:solidFill>
                  <a:schemeClr val="bg1"/>
                </a:solidFill>
              </a:rPr>
              <a:t>Блум</a:t>
            </a:r>
            <a:r>
              <a:rPr lang="ru-RU" sz="2400" dirty="0">
                <a:solidFill>
                  <a:schemeClr val="bg1"/>
                </a:solidFill>
              </a:rPr>
              <a:t> считал, что одной из основных задач школы является </a:t>
            </a:r>
            <a:r>
              <a:rPr lang="ru-RU" sz="2400" b="1" i="1" dirty="0">
                <a:solidFill>
                  <a:schemeClr val="bg1"/>
                </a:solidFill>
              </a:rPr>
              <a:t>обучение решению проблем</a:t>
            </a:r>
            <a:r>
              <a:rPr lang="ru-RU" sz="2400" dirty="0">
                <a:solidFill>
                  <a:schemeClr val="bg1"/>
                </a:solidFill>
              </a:rPr>
              <a:t>, с которыми придется столкнуться в жизни и умению применять полученные знания на практике к широкому кругу проблем.</a:t>
            </a:r>
          </a:p>
          <a:p>
            <a:pPr fontAlgn="base"/>
            <a:r>
              <a:rPr lang="ru-RU" sz="2400" dirty="0">
                <a:solidFill>
                  <a:schemeClr val="bg1"/>
                </a:solidFill>
              </a:rPr>
              <a:t>Одним из главных принципов таксономии является то, что она должна быть </a:t>
            </a:r>
            <a:r>
              <a:rPr lang="ru-RU" sz="2400" b="1" dirty="0">
                <a:solidFill>
                  <a:schemeClr val="bg1"/>
                </a:solidFill>
              </a:rPr>
              <a:t>эффективным инструментом</a:t>
            </a:r>
            <a:r>
              <a:rPr lang="ru-RU" sz="2400" dirty="0">
                <a:solidFill>
                  <a:schemeClr val="bg1"/>
                </a:solidFill>
              </a:rPr>
              <a:t> в руках учителя-практика, как при обучении школьников решению проблем, так и при оценке результатов обучения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598307" y="5000636"/>
            <a:ext cx="3545693" cy="1226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Таксоно́мия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cs typeface="Arial" pitchFamily="34" charset="0"/>
              </a:rPr>
              <a:t> — учение о принципах и практике классификации и систематизации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“Назови…”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2700" dirty="0" smtClean="0">
                <a:solidFill>
                  <a:schemeClr val="bg1"/>
                </a:solidFill>
              </a:rPr>
              <a:t>может соответствовать уровню репродукции, т.е. простому воспроизведению знаний.</a:t>
            </a:r>
            <a:endParaRPr lang="ru-RU" sz="27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785794"/>
            <a:ext cx="785818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последовательность своих действий при выходе из зоны заражения;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способы оповещения населения об аварии на ХОО;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основные способы защиты от АХОВ;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вещества, которые при распространении поднимаются вверх, а другие – опускаются вниз;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средства индивидуальной защиты;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заблаговременные меры по предупреждению аварий на ХОО;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Назови, на кого возложена задача по предупреждению и ликвидации ЧС?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последовательность герметизации помещения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Назови время защитного действия ДПГ-1. 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00024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“Почему…”</a:t>
            </a:r>
            <a:r>
              <a:rPr lang="ru-RU" sz="2200" b="1" i="1" dirty="0" smtClean="0">
                <a:solidFill>
                  <a:schemeClr val="bg1"/>
                </a:solidFill>
              </a:rPr>
              <a:t> </a:t>
            </a:r>
            <a:r>
              <a:rPr lang="ru-RU" sz="2200" b="1" dirty="0" smtClean="0">
                <a:solidFill>
                  <a:schemeClr val="bg1"/>
                </a:solidFill>
              </a:rPr>
              <a:t>соответствуют так называемым </a:t>
            </a:r>
            <a:r>
              <a:rPr lang="ru-RU" sz="2200" b="1" i="1" dirty="0" smtClean="0">
                <a:solidFill>
                  <a:schemeClr val="bg1"/>
                </a:solidFill>
              </a:rPr>
              <a:t>процессуальным знаниям</a:t>
            </a:r>
            <a:r>
              <a:rPr lang="ru-RU" sz="2200" b="1" dirty="0" smtClean="0">
                <a:solidFill>
                  <a:schemeClr val="bg1"/>
                </a:solidFill>
              </a:rPr>
              <a:t>. Ученик в данном случае должен найти </a:t>
            </a:r>
            <a:r>
              <a:rPr lang="ru-RU" sz="2200" b="1" i="1" dirty="0" smtClean="0">
                <a:solidFill>
                  <a:schemeClr val="bg1"/>
                </a:solidFill>
              </a:rPr>
              <a:t>причинно-следственные связи</a:t>
            </a:r>
            <a:r>
              <a:rPr lang="ru-RU" sz="2200" b="1" dirty="0" smtClean="0">
                <a:solidFill>
                  <a:schemeClr val="bg1"/>
                </a:solidFill>
              </a:rPr>
              <a:t>, описать </a:t>
            </a:r>
            <a:r>
              <a:rPr lang="ru-RU" sz="2200" b="1" i="1" dirty="0" smtClean="0">
                <a:solidFill>
                  <a:schemeClr val="bg1"/>
                </a:solidFill>
              </a:rPr>
              <a:t>процессы</a:t>
            </a:r>
            <a:r>
              <a:rPr lang="ru-RU" sz="2200" b="1" dirty="0" smtClean="0">
                <a:solidFill>
                  <a:schemeClr val="bg1"/>
                </a:solidFill>
              </a:rPr>
              <a:t>, происходящие с определённым предметом или явлением.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214422"/>
            <a:ext cx="83582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Почему необходимо проводить герметизацию помещений?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Почему на ХОО используют локальную систему оповещения?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Почему  и когда необходимо использовать дополнительные патроны к противогазу?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Почему разная концентрация АХОВ на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Разных этажах?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Почему при эвакуации необходимо обратить внимание на место пролегания маршрута?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71612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i="1" dirty="0" smtClean="0">
                <a:solidFill>
                  <a:schemeClr val="bg1"/>
                </a:solidFill>
              </a:rPr>
              <a:t>“</a:t>
            </a:r>
            <a:r>
              <a:rPr lang="ru-RU" b="1" i="1" dirty="0" smtClean="0">
                <a:solidFill>
                  <a:schemeClr val="bg1"/>
                </a:solidFill>
              </a:rPr>
              <a:t>Объясни…” </a:t>
            </a:r>
            <a:r>
              <a:rPr lang="ru-RU" sz="2200" b="1" dirty="0" smtClean="0">
                <a:solidFill>
                  <a:schemeClr val="bg1"/>
                </a:solidFill>
              </a:rPr>
              <a:t>ученик использует понятия и принципы в новых ситуациях, применяет законы, теории в конкретных практических ситуациях, демонстрирует правильное применение метода или процедуры.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214422"/>
            <a:ext cx="75724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Объясни, как действует ватно-марлевая повязка;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Объясни, почему при одних авариях нужно укрываться на верхних этажах, а при других – на нижних?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Объясни, почему на ХОО устанавливают газоанализаторы;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Объясни принцип действия противогаза;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Объясни: когда надо смачивать ВМП раствором соды, а когда- лимонной кислоты?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Объясни, как проводят эвакуацию.</a:t>
            </a:r>
          </a:p>
          <a:p>
            <a:pPr>
              <a:buFont typeface="Arial" pitchFamily="34" charset="0"/>
              <a:buChar char="•"/>
            </a:pPr>
            <a:endParaRPr lang="ru-RU" sz="24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00438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i="1" dirty="0" smtClean="0">
                <a:solidFill>
                  <a:schemeClr val="bg1"/>
                </a:solidFill>
              </a:rPr>
              <a:t>“Предложи…”</a:t>
            </a:r>
            <a:r>
              <a:rPr lang="ru-RU" dirty="0" smtClean="0">
                <a:solidFill>
                  <a:schemeClr val="bg1"/>
                </a:solidFill>
              </a:rPr>
              <a:t>, </a:t>
            </a:r>
            <a:r>
              <a:rPr lang="ru-RU" b="1" i="1" dirty="0" smtClean="0">
                <a:solidFill>
                  <a:schemeClr val="bg1"/>
                </a:solidFill>
              </a:rPr>
              <a:t>“Придумай…”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  <a:r>
              <a:rPr lang="ru-RU" b="1" i="1" dirty="0" smtClean="0">
                <a:solidFill>
                  <a:schemeClr val="bg1"/>
                </a:solidFill>
              </a:rPr>
              <a:t>“Поделись…”</a:t>
            </a:r>
            <a:r>
              <a:rPr lang="ru-RU" sz="2700" dirty="0" smtClean="0">
                <a:solidFill>
                  <a:schemeClr val="bg1"/>
                </a:solidFill>
              </a:rPr>
              <a:t> направлены на активизацию мыслительной деятельности ученика. Он выделяет скрытые (неявные) предположения, проводит различия между фактами и следствиями, анализирует, оценивает значимость данных, использует знания из разных областей, обращает внимание на  соответствие вывода имеющимся данным.</a:t>
            </a:r>
            <a:endParaRPr lang="ru-RU" sz="2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229600" cy="9144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b="1" i="1" dirty="0" smtClean="0">
                <a:solidFill>
                  <a:schemeClr val="bg1"/>
                </a:solidFill>
              </a:rPr>
              <a:t>“Предложи…”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142984"/>
            <a:ext cx="80010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 способы герметизации помещения;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Предложи, что необходимо одеть при выходе из дома в зону заражения;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 место, где можно переждать химическое облако;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 места, где можно укрыться до приезда спасателей;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 исследования, которые показали бы, что жилые и производственные помещения могли бы защитить людей от АХОВ;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 новые способы защиты населения от АХОВ;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bg1"/>
                </a:solidFill>
              </a:rPr>
              <a:t>Предложи варианты индивидуальной защиты органов дыхания при отсутствии противогазов.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914400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</a:rPr>
              <a:t>“Придумай…”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428736"/>
            <a:ext cx="807249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Придумай, что можно использовать для защиты от АХОВ?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Придумай, что делать, если под рукой нет респиратора или противогаза;</a:t>
            </a: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chemeClr val="bg1"/>
                </a:solidFill>
              </a:rPr>
              <a:t>Придумай способ в домашних условиях  проверки наличия АХОВ в воздухе;</a:t>
            </a:r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121</TotalTime>
  <Words>436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Начальная</vt:lpstr>
      <vt:lpstr>Защита населения от аварийно химически опасных веществ</vt:lpstr>
      <vt:lpstr>Слайд 2</vt:lpstr>
      <vt:lpstr>Слайд 3</vt:lpstr>
      <vt:lpstr>“Назови…” может соответствовать уровню репродукции, т.е. простому воспроизведению знаний.</vt:lpstr>
      <vt:lpstr>“Почему…” соответствуют так называемым процессуальным знаниям. Ученик в данном случае должен найти причинно-следственные связи, описать процессы, происходящие с определённым предметом или явлением.</vt:lpstr>
      <vt:lpstr> “Объясни…” ученик использует понятия и принципы в новых ситуациях, применяет законы, теории в конкретных практических ситуациях, демонстрирует правильное применение метода или процедуры.</vt:lpstr>
      <vt:lpstr> “Предложи…”, “Придумай…”,“Поделись…” направлены на активизацию мыслительной деятельности ученика. Он выделяет скрытые (неявные) предположения, проводит различия между фактами и следствиями, анализирует, оценивает значимость данных, использует знания из разных областей, обращает внимание на  соответствие вывода имеющимся данным.</vt:lpstr>
      <vt:lpstr> “Предложи…”</vt:lpstr>
      <vt:lpstr>“Придумай…”</vt:lpstr>
      <vt:lpstr>“ Поделись…” 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населения от аварийно химически опасных веществ</dc:title>
  <dc:creator>G700 - 5</dc:creator>
  <cp:lastModifiedBy>G700 - 5</cp:lastModifiedBy>
  <cp:revision>4</cp:revision>
  <dcterms:created xsi:type="dcterms:W3CDTF">2015-12-08T02:54:35Z</dcterms:created>
  <dcterms:modified xsi:type="dcterms:W3CDTF">2015-12-09T00:25:05Z</dcterms:modified>
</cp:coreProperties>
</file>