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1" r:id="rId6"/>
    <p:sldId id="259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8000"/>
    <a:srgbClr val="0000FF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B804-6047-481C-9201-9303B30CF6C4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CC94-624E-46DB-AAAB-E053773F0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05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B804-6047-481C-9201-9303B30CF6C4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CC94-624E-46DB-AAAB-E053773F0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924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B804-6047-481C-9201-9303B30CF6C4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CC94-624E-46DB-AAAB-E053773F0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076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B804-6047-481C-9201-9303B30CF6C4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CC94-624E-46DB-AAAB-E053773F0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584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B804-6047-481C-9201-9303B30CF6C4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CC94-624E-46DB-AAAB-E053773F0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582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B804-6047-481C-9201-9303B30CF6C4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CC94-624E-46DB-AAAB-E053773F0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421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B804-6047-481C-9201-9303B30CF6C4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CC94-624E-46DB-AAAB-E053773F0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074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B804-6047-481C-9201-9303B30CF6C4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CC94-624E-46DB-AAAB-E053773F0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984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B804-6047-481C-9201-9303B30CF6C4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CC94-624E-46DB-AAAB-E053773F0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503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B804-6047-481C-9201-9303B30CF6C4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CC94-624E-46DB-AAAB-E053773F0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180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B804-6047-481C-9201-9303B30CF6C4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CC94-624E-46DB-AAAB-E053773F0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108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EB804-6047-481C-9201-9303B30CF6C4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5CC94-624E-46DB-AAAB-E053773F03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06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34130" y="1081826"/>
            <a:ext cx="20826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16.11.15</a:t>
            </a:r>
            <a:endParaRPr lang="ru-RU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0591" y="2380446"/>
            <a:ext cx="61526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Классная работа</a:t>
            </a:r>
            <a:endParaRPr lang="ru-RU" sz="7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774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9753" y="689391"/>
            <a:ext cx="7083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iomara" panose="03080502040207040304" pitchFamily="66" charset="0"/>
                <a:ea typeface="Xiomara" panose="03080502040207040304" pitchFamily="66" charset="0"/>
              </a:rPr>
              <a:t>Домашнее задание</a:t>
            </a:r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iomara" panose="03080502040207040304" pitchFamily="66" charset="0"/>
              <a:ea typeface="Xiomara" panose="030805020402070403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0934" y="1537629"/>
            <a:ext cx="682730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№ 303, 305;</a:t>
            </a:r>
          </a:p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Упростить выражения:</a:t>
            </a:r>
          </a:p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а) 7х + 20х</a:t>
            </a:r>
          </a:p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б) 16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b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+ 7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b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–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b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в) 6а + 8а + 1</a:t>
            </a:r>
          </a:p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г) 17а + 62а – 70а</a:t>
            </a:r>
          </a:p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д) с + 19с + 13 – 5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494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4079" y="257577"/>
            <a:ext cx="4764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Monotype Corsiva" panose="03010101010201010101" pitchFamily="66" charset="0"/>
              </a:rPr>
              <a:t>Выполнить деление</a:t>
            </a:r>
            <a:endParaRPr lang="ru-RU" sz="4800" b="1" dirty="0">
              <a:ln w="0">
                <a:solidFill>
                  <a:schemeClr val="tx1">
                    <a:lumMod val="85000"/>
                    <a:lumOff val="15000"/>
                  </a:schemeClr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  <a:latin typeface="Monotype Corsiva" panose="03010101010201010101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7192" y="984835"/>
            <a:ext cx="17427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16 : 5</a:t>
            </a:r>
            <a:endParaRPr lang="ru-RU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38389" y="1013038"/>
            <a:ext cx="13965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 : 3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43337" y="1012684"/>
            <a:ext cx="13965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3 : 7</a:t>
            </a:r>
            <a:endParaRPr lang="ru-RU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8285" y="1012684"/>
            <a:ext cx="20890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21 : 30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039" y="2035258"/>
            <a:ext cx="8235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Можно ли меньшее число разделить на большее?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5153" y="3427116"/>
            <a:ext cx="8380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Чем можно заменить знак деления?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9977" y="4222158"/>
            <a:ext cx="6041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Что в итоге получится?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347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3773" y="1152939"/>
            <a:ext cx="28328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Тема урока: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8542" y="2299251"/>
            <a:ext cx="70832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iomara" panose="03080502040207040304" pitchFamily="66" charset="0"/>
                <a:ea typeface="Xiomara" panose="03080502040207040304" pitchFamily="66" charset="0"/>
              </a:rPr>
              <a:t>Обыкновенные дроби</a:t>
            </a:r>
            <a:endParaRPr lang="ru-RU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iomara" panose="03080502040207040304" pitchFamily="66" charset="0"/>
              <a:ea typeface="Xiomara" panose="0308050204020704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004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8099" y="533832"/>
            <a:ext cx="81820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Частное от деления одного натурального числа на другое можно записать в виде дроби, где </a:t>
            </a:r>
            <a:r>
              <a:rPr lang="ru-RU" sz="36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делимое</a:t>
            </a:r>
            <a: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становится </a:t>
            </a:r>
            <a:r>
              <a:rPr lang="ru-RU" sz="36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числителем</a:t>
            </a:r>
            <a: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, а </a:t>
            </a:r>
            <a:r>
              <a:rPr lang="ru-RU" sz="36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делитель</a:t>
            </a:r>
            <a: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– </a:t>
            </a:r>
            <a:r>
              <a:rPr lang="ru-RU" sz="36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знаменателем</a:t>
            </a:r>
            <a: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, знак деления – дробной чертой.</a:t>
            </a:r>
            <a:endParaRPr lang="ru-RU" sz="36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688127" y="4135970"/>
                <a:ext cx="3065263" cy="14468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6600" b="1" i="1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а : </a:t>
                </a:r>
                <a:r>
                  <a:rPr lang="en-US" sz="6600" b="1" i="1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b</a:t>
                </a:r>
                <a:r>
                  <a:rPr lang="ru-RU" sz="6600" b="1" i="1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 </a:t>
                </a:r>
                <a:r>
                  <a:rPr lang="ru-RU" sz="6600" b="1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66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endParaRPr lang="ru-RU" sz="6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8127" y="4135970"/>
                <a:ext cx="3065263" cy="1446871"/>
              </a:xfrm>
              <a:prstGeom prst="rect">
                <a:avLst/>
              </a:prstGeom>
              <a:blipFill rotWithShape="0">
                <a:blip r:embed="rId3"/>
                <a:stretch>
                  <a:fillRect l="-13917" t="-6303" r="-2386" b="-222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Группа 12"/>
          <p:cNvGrpSpPr/>
          <p:nvPr/>
        </p:nvGrpSpPr>
        <p:grpSpPr>
          <a:xfrm>
            <a:off x="4753390" y="3951857"/>
            <a:ext cx="3825047" cy="779202"/>
            <a:chOff x="4511394" y="4007656"/>
            <a:chExt cx="3825047" cy="779202"/>
          </a:xfrm>
        </p:grpSpPr>
        <p:sp>
          <p:nvSpPr>
            <p:cNvPr id="10" name="Выноска со стрелкой влево 9"/>
            <p:cNvSpPr/>
            <p:nvPr/>
          </p:nvSpPr>
          <p:spPr>
            <a:xfrm rot="21333042">
              <a:off x="4511394" y="4007656"/>
              <a:ext cx="3589417" cy="779202"/>
            </a:xfrm>
            <a:prstGeom prst="leftArrowCallout">
              <a:avLst>
                <a:gd name="adj1" fmla="val 25000"/>
                <a:gd name="adj2" fmla="val 25000"/>
                <a:gd name="adj3" fmla="val 25000"/>
                <a:gd name="adj4" fmla="val 71077"/>
              </a:avLst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 rot="21320383">
              <a:off x="5563870" y="4016075"/>
              <a:ext cx="27725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rPr>
                <a:t>числитель</a:t>
              </a:r>
              <a:endPara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4753390" y="5193240"/>
            <a:ext cx="4224559" cy="779202"/>
            <a:chOff x="4509937" y="5205237"/>
            <a:chExt cx="4224559" cy="779202"/>
          </a:xfrm>
        </p:grpSpPr>
        <p:sp>
          <p:nvSpPr>
            <p:cNvPr id="11" name="Выноска со стрелкой влево 10"/>
            <p:cNvSpPr/>
            <p:nvPr/>
          </p:nvSpPr>
          <p:spPr>
            <a:xfrm rot="254094">
              <a:off x="4509937" y="5205237"/>
              <a:ext cx="3963369" cy="779202"/>
            </a:xfrm>
            <a:prstGeom prst="leftArrowCallout">
              <a:avLst>
                <a:gd name="adj1" fmla="val 25000"/>
                <a:gd name="adj2" fmla="val 25000"/>
                <a:gd name="adj3" fmla="val 25000"/>
                <a:gd name="adj4" fmla="val 73898"/>
              </a:avLst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 rot="258652">
              <a:off x="5521990" y="5331542"/>
              <a:ext cx="32125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rPr>
                <a:t>знаменатель</a:t>
              </a:r>
              <a:endPara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0113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9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4279" y="-16554"/>
            <a:ext cx="7282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Monotype Corsiva" panose="03010101010201010101" pitchFamily="66" charset="0"/>
              </a:rPr>
              <a:t>Выполнить деление и прочитать дроби</a:t>
            </a:r>
            <a:endParaRPr lang="ru-RU" sz="4800" b="1" dirty="0">
              <a:ln w="0">
                <a:solidFill>
                  <a:schemeClr val="tx1">
                    <a:lumMod val="85000"/>
                    <a:lumOff val="15000"/>
                  </a:schemeClr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  <a:latin typeface="Monotype Corsiva" panose="03010101010201010101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587800" y="3085890"/>
                <a:ext cx="3114955" cy="12925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5400" b="1" dirty="0" smtClean="0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16 : 5</a:t>
                </a:r>
                <a:r>
                  <a:rPr lang="en-US" sz="5400" b="1" dirty="0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 </a:t>
                </a:r>
                <a:r>
                  <a:rPr lang="en-US" sz="5400" b="1" dirty="0" smtClean="0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solidFill>
                              <a:srgbClr val="00B05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 smtClean="0">
                            <a:solidFill>
                              <a:srgbClr val="00B05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en-US" sz="5400" b="1" i="1" smtClean="0">
                            <a:solidFill>
                              <a:srgbClr val="00B05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ru-RU" sz="5400" b="1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800" y="3085890"/>
                <a:ext cx="3114955" cy="1292598"/>
              </a:xfrm>
              <a:prstGeom prst="rect">
                <a:avLst/>
              </a:prstGeom>
              <a:blipFill rotWithShape="0">
                <a:blip r:embed="rId2"/>
                <a:stretch>
                  <a:fillRect l="-10959" b="-198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93784" y="1703821"/>
                <a:ext cx="2465740" cy="12926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5400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2 : 3</a:t>
                </a:r>
                <a:r>
                  <a:rPr lang="en-US" sz="5400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 smtClean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5400" b="1" i="1" smtClean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ru-RU" sz="54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784" y="1703821"/>
                <a:ext cx="2465740" cy="1292662"/>
              </a:xfrm>
              <a:prstGeom prst="rect">
                <a:avLst/>
              </a:prstGeom>
              <a:blipFill rotWithShape="0">
                <a:blip r:embed="rId3"/>
                <a:stretch>
                  <a:fillRect l="-13580" r="-2469" b="-197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598336" y="3064004"/>
                <a:ext cx="2465740" cy="12893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54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3 : 7</a:t>
                </a:r>
                <a:r>
                  <a:rPr lang="en-US" sz="54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 smtClean="0"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5400" b="1" i="1" smtClean="0"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ru-RU" sz="54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8336" y="3064004"/>
                <a:ext cx="2465740" cy="1289392"/>
              </a:xfrm>
              <a:prstGeom prst="rect">
                <a:avLst/>
              </a:prstGeom>
              <a:blipFill rotWithShape="0">
                <a:blip r:embed="rId4"/>
                <a:stretch>
                  <a:fillRect l="-13580" r="-2469" b="-203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275489" y="1697139"/>
                <a:ext cx="3461204" cy="12886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5400" b="1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21 : 30</a:t>
                </a:r>
                <a:r>
                  <a:rPr lang="en-US" sz="5400" b="1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𝟐𝟏</m:t>
                        </m:r>
                      </m:num>
                      <m:den>
                        <m:r>
                          <a:rPr lang="en-US" sz="54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𝟑𝟎</m:t>
                        </m:r>
                      </m:den>
                    </m:f>
                  </m:oMath>
                </a14:m>
                <a:endParaRPr lang="ru-RU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489" y="1697139"/>
                <a:ext cx="3461204" cy="1288686"/>
              </a:xfrm>
              <a:prstGeom prst="rect">
                <a:avLst/>
              </a:prstGeom>
              <a:blipFill rotWithShape="0">
                <a:blip r:embed="rId5"/>
                <a:stretch>
                  <a:fillRect l="-9683" b="-202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29124" y="4437961"/>
                <a:ext cx="3841116" cy="12926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800" b="1" dirty="0" smtClean="0">
                    <a:solidFill>
                      <a:schemeClr val="accent4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23 : 100</a:t>
                </a:r>
                <a:r>
                  <a:rPr lang="en-US" sz="4800" b="1" dirty="0" smtClean="0">
                    <a:solidFill>
                      <a:schemeClr val="accent4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 </a:t>
                </a:r>
                <a:r>
                  <a:rPr lang="en-US" sz="5400" b="1" dirty="0" smtClean="0">
                    <a:solidFill>
                      <a:schemeClr val="accent4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5400" b="1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5400" b="1" i="1" smtClean="0">
                            <a:solidFill>
                              <a:schemeClr val="accent4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endParaRPr lang="ru-RU" sz="5400" b="1" dirty="0"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24" y="4437961"/>
                <a:ext cx="3841116" cy="1292662"/>
              </a:xfrm>
              <a:prstGeom prst="rect">
                <a:avLst/>
              </a:prstGeom>
              <a:blipFill rotWithShape="0">
                <a:blip r:embed="rId6"/>
                <a:stretch>
                  <a:fillRect l="-7460" b="-198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587800" y="4437961"/>
                <a:ext cx="4148893" cy="12926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800" b="1" dirty="0" smtClean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208 : 530</a:t>
                </a:r>
                <a:r>
                  <a:rPr lang="en-US" sz="4800" b="1" dirty="0" smtClean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 </a:t>
                </a:r>
                <a:r>
                  <a:rPr lang="en-US" sz="5400" b="1" dirty="0" smtClean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solidFill>
                              <a:srgbClr val="0070C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 smtClean="0">
                            <a:solidFill>
                              <a:srgbClr val="0070C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5400" b="1" i="1" smtClean="0">
                            <a:solidFill>
                              <a:srgbClr val="0070C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𝟎𝟖</m:t>
                        </m:r>
                      </m:num>
                      <m:den>
                        <m:r>
                          <a:rPr lang="ru-RU" sz="5400" b="1" i="1" smtClean="0">
                            <a:solidFill>
                              <a:srgbClr val="0070C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5400" b="1" i="1" smtClean="0">
                            <a:solidFill>
                              <a:srgbClr val="0070C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5400" b="1" i="1" smtClean="0">
                            <a:solidFill>
                              <a:srgbClr val="0070C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endParaRPr lang="ru-RU" sz="54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800" y="4437961"/>
                <a:ext cx="4148893" cy="1292662"/>
              </a:xfrm>
              <a:prstGeom prst="rect">
                <a:avLst/>
              </a:prstGeom>
              <a:blipFill rotWithShape="0">
                <a:blip r:embed="rId7"/>
                <a:stretch>
                  <a:fillRect l="-7059" b="-198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Скругленный прямоугольник 1"/>
          <p:cNvSpPr/>
          <p:nvPr/>
        </p:nvSpPr>
        <p:spPr>
          <a:xfrm>
            <a:off x="2601532" y="1703821"/>
            <a:ext cx="566671" cy="128200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913808" y="3155957"/>
            <a:ext cx="788947" cy="128200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010659" y="1700480"/>
            <a:ext cx="682581" cy="128200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066755" y="4588676"/>
            <a:ext cx="997321" cy="128200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53862" y="3145605"/>
            <a:ext cx="566671" cy="128200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692347" y="4588676"/>
            <a:ext cx="1000893" cy="128200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086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  <p:bldP spid="13" grpId="0"/>
      <p:bldP spid="2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775" y="165312"/>
            <a:ext cx="7848337" cy="181588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2800" b="1" i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ook Antiqua" panose="02040602050305030304" pitchFamily="18" charset="0"/>
              </a:rPr>
              <a:t>Выполнить деление. Выбрать те примеры, результатом которых является дробь. Прочитать дробь, назвать числитель и знаменатель.</a:t>
            </a:r>
            <a:endParaRPr lang="ru-RU" sz="2800" b="1" i="1" dirty="0">
              <a:ln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4422" y="1981194"/>
            <a:ext cx="23599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16 : 4</a:t>
            </a:r>
            <a:r>
              <a:rPr lang="en-US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=</a:t>
            </a:r>
            <a:r>
              <a:rPr lang="ru-RU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4</a:t>
            </a:r>
            <a:endParaRPr lang="ru-RU" sz="4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53720" y="2762340"/>
            <a:ext cx="26420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17 : 17</a:t>
            </a:r>
            <a:r>
              <a:rPr lang="en-US" sz="4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=</a:t>
            </a:r>
            <a:r>
              <a:rPr lang="ru-RU" sz="4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1</a:t>
            </a:r>
            <a:endParaRPr lang="ru-RU" sz="4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405678" y="2923997"/>
                <a:ext cx="2943434" cy="11557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400" b="1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20 : 21</a:t>
                </a:r>
                <a:r>
                  <a:rPr lang="en-US" sz="4400" b="1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 </a:t>
                </a:r>
                <a:r>
                  <a:rPr lang="en-US" sz="4800" b="1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48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𝟎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</m:oMath>
                </a14:m>
                <a:endParaRPr lang="ru-RU" sz="4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5678" y="2923997"/>
                <a:ext cx="2943434" cy="1155766"/>
              </a:xfrm>
              <a:prstGeom prst="rect">
                <a:avLst/>
              </a:prstGeom>
              <a:blipFill rotWithShape="0">
                <a:blip r:embed="rId2"/>
                <a:stretch>
                  <a:fillRect l="-8696" b="-195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188649" y="4253125"/>
            <a:ext cx="23599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30 : 6</a:t>
            </a:r>
            <a:r>
              <a:rPr lang="en-US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=</a:t>
            </a:r>
            <a:r>
              <a:rPr lang="ru-RU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ru-RU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5</a:t>
            </a:r>
            <a:endParaRPr lang="ru-RU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726812" y="1942347"/>
                <a:ext cx="2109873" cy="11673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4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5 : 7</a:t>
                </a:r>
                <a:r>
                  <a:rPr lang="en-US" sz="44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 </a:t>
                </a:r>
                <a:r>
                  <a:rPr lang="en-US" sz="48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srgbClr val="7030A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ru-RU" sz="48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812" y="1942347"/>
                <a:ext cx="2109873" cy="1167371"/>
              </a:xfrm>
              <a:prstGeom prst="rect">
                <a:avLst/>
              </a:prstGeom>
              <a:blipFill rotWithShape="0">
                <a:blip r:embed="rId3"/>
                <a:stretch>
                  <a:fillRect l="-12139" r="-2312" b="-193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304932" y="3327892"/>
                <a:ext cx="2661306" cy="11592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400" b="1" dirty="0" smtClean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3 : 10</a:t>
                </a:r>
                <a:r>
                  <a:rPr lang="en-US" sz="4400" b="1" dirty="0" smtClean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 </a:t>
                </a:r>
                <a:r>
                  <a:rPr lang="en-US" sz="4800" b="1" dirty="0" smtClean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ru-RU" sz="4800" b="1" dirty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4932" y="3327892"/>
                <a:ext cx="2661306" cy="1159228"/>
              </a:xfrm>
              <a:prstGeom prst="rect">
                <a:avLst/>
              </a:prstGeom>
              <a:blipFill rotWithShape="0">
                <a:blip r:embed="rId4"/>
                <a:stretch>
                  <a:fillRect l="-9611" b="-1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298087" y="1927950"/>
            <a:ext cx="25010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30 : 10</a:t>
            </a:r>
            <a:r>
              <a:rPr lang="en-US" sz="4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=</a:t>
            </a: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3</a:t>
            </a:r>
            <a:endParaRPr lang="ru-RU" sz="4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775" y="4370982"/>
            <a:ext cx="23599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18 : 9</a:t>
            </a:r>
            <a:r>
              <a:rPr lang="en-US" sz="4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=</a:t>
            </a:r>
            <a:r>
              <a:rPr lang="ru-RU" sz="4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2</a:t>
            </a:r>
            <a:endParaRPr lang="ru-RU" sz="44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590981" y="4869313"/>
                <a:ext cx="2943434" cy="11592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400" b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18 : 19</a:t>
                </a:r>
                <a:r>
                  <a:rPr lang="en-US" sz="4400" b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 </a:t>
                </a:r>
                <a:r>
                  <a:rPr lang="en-US" sz="4800" b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rgbClr val="0000FF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srgbClr val="0000FF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𝟏𝟖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srgbClr val="0000FF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𝟏𝟗</m:t>
                        </m:r>
                      </m:den>
                    </m:f>
                  </m:oMath>
                </a14:m>
                <a:endParaRPr lang="ru-RU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0981" y="4869313"/>
                <a:ext cx="2943434" cy="1159228"/>
              </a:xfrm>
              <a:prstGeom prst="rect">
                <a:avLst/>
              </a:prstGeom>
              <a:blipFill rotWithShape="0">
                <a:blip r:embed="rId5"/>
                <a:stretch>
                  <a:fillRect l="-8696" b="-1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980120" y="5006745"/>
                <a:ext cx="3097323" cy="11592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800" b="1" dirty="0" smtClean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10 : 11</a:t>
                </a:r>
                <a:r>
                  <a:rPr lang="en-US" sz="4800" b="1" dirty="0" smtClean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 Antiqua" panose="0204060205030503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ru-RU" sz="4800" b="1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endParaRPr lang="ru-RU" sz="4800" b="1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0120" y="5006745"/>
                <a:ext cx="3097323" cy="1159228"/>
              </a:xfrm>
              <a:prstGeom prst="rect">
                <a:avLst/>
              </a:prstGeom>
              <a:blipFill rotWithShape="0">
                <a:blip r:embed="rId6"/>
                <a:stretch>
                  <a:fillRect l="-9252" b="-194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Скругленный прямоугольник 14"/>
          <p:cNvSpPr/>
          <p:nvPr/>
        </p:nvSpPr>
        <p:spPr>
          <a:xfrm>
            <a:off x="1828800" y="1981194"/>
            <a:ext cx="905563" cy="71619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952896" y="1981194"/>
            <a:ext cx="905563" cy="11285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078893" y="1954571"/>
            <a:ext cx="905563" cy="71619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90227" y="2860707"/>
            <a:ext cx="905563" cy="71619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173330" y="3017074"/>
            <a:ext cx="1175782" cy="113604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779585" y="3369771"/>
            <a:ext cx="1167417" cy="111734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926447" y="4370982"/>
            <a:ext cx="905563" cy="71619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670805" y="4246193"/>
            <a:ext cx="905563" cy="71619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858573" y="5006745"/>
            <a:ext cx="1218870" cy="115922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308439" y="4942666"/>
            <a:ext cx="1225976" cy="116313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32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8" grpId="0"/>
      <p:bldP spid="8" grpId="1"/>
      <p:bldP spid="9" grpId="0"/>
      <p:bldP spid="10" grpId="0"/>
      <p:bldP spid="11" grpId="0"/>
      <p:bldP spid="11" grpId="1"/>
      <p:bldP spid="12" grpId="0"/>
      <p:bldP spid="12" grpId="1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0928" y="401044"/>
            <a:ext cx="7848337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3200" b="1" i="1" dirty="0" smtClean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Book Antiqua" panose="02040602050305030304" pitchFamily="18" charset="0"/>
              </a:rPr>
              <a:t>Записать дроби в виде частного и, если возможно, выполнить действия</a:t>
            </a:r>
            <a:endParaRPr lang="ru-RU" sz="3200" b="1" i="1" dirty="0">
              <a:ln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083181" y="1660207"/>
                <a:ext cx="619080" cy="1261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ru-RU" sz="40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ru-RU" sz="40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181" y="1660207"/>
                <a:ext cx="619080" cy="1261307"/>
              </a:xfrm>
              <a:prstGeom prst="rect">
                <a:avLst/>
              </a:prstGeom>
              <a:blipFill rotWithShape="0">
                <a:blip r:embed="rId3"/>
                <a:stretch>
                  <a:fillRect b="-19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742409" y="1660207"/>
                <a:ext cx="925253" cy="1248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ru-RU" sz="40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ru-RU" sz="40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2409" y="1660207"/>
                <a:ext cx="925253" cy="1248803"/>
              </a:xfrm>
              <a:prstGeom prst="rect">
                <a:avLst/>
              </a:prstGeom>
              <a:blipFill rotWithShape="0">
                <a:blip r:embed="rId4"/>
                <a:stretch>
                  <a:fillRect b="-14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081218" y="1672711"/>
                <a:ext cx="925253" cy="1248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𝟏𝟑</m:t>
                          </m:r>
                        </m:num>
                        <m:den>
                          <m:r>
                            <a:rPr lang="ru-RU" sz="40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𝟏𝟒</m:t>
                          </m:r>
                        </m:den>
                      </m:f>
                    </m:oMath>
                  </m:oMathPara>
                </a14:m>
                <a:endParaRPr lang="ru-RU" sz="40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1218" y="1672711"/>
                <a:ext cx="925253" cy="1248803"/>
              </a:xfrm>
              <a:prstGeom prst="rect">
                <a:avLst/>
              </a:prstGeom>
              <a:blipFill rotWithShape="0">
                <a:blip r:embed="rId5"/>
                <a:stretch>
                  <a:fillRect b="-14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7134105" y="1660207"/>
                <a:ext cx="619079" cy="12415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ru-RU" sz="40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40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4105" y="1660207"/>
                <a:ext cx="619079" cy="1241558"/>
              </a:xfrm>
              <a:prstGeom prst="rect">
                <a:avLst/>
              </a:prstGeom>
              <a:blipFill rotWithShape="0">
                <a:blip r:embed="rId6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918161" y="3061858"/>
                <a:ext cx="925253" cy="1261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𝟐𝟓</m:t>
                          </m:r>
                        </m:num>
                        <m:den>
                          <m:r>
                            <a:rPr lang="ru-RU" sz="40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ru-RU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8161" y="3061858"/>
                <a:ext cx="925253" cy="1261307"/>
              </a:xfrm>
              <a:prstGeom prst="rect">
                <a:avLst/>
              </a:prstGeom>
              <a:blipFill rotWithShape="0">
                <a:blip r:embed="rId7"/>
                <a:stretch>
                  <a:fillRect b="-19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809229" y="3074362"/>
                <a:ext cx="1231427" cy="1248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ru-RU" sz="40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ru-RU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229" y="3074362"/>
                <a:ext cx="1231427" cy="1248803"/>
              </a:xfrm>
              <a:prstGeom prst="rect">
                <a:avLst/>
              </a:prstGeom>
              <a:blipFill rotWithShape="0">
                <a:blip r:embed="rId8"/>
                <a:stretch>
                  <a:fillRect b="-14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219705" y="3074362"/>
                <a:ext cx="619079" cy="1245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40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9705" y="3074362"/>
                <a:ext cx="619079" cy="1245597"/>
              </a:xfrm>
              <a:prstGeom prst="rect">
                <a:avLst/>
              </a:prstGeom>
              <a:blipFill rotWithShape="0">
                <a:blip r:embed="rId9"/>
                <a:stretch>
                  <a:fillRect b="-14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970312" y="4319959"/>
                <a:ext cx="925253" cy="1248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solidFill>
                                <a:srgbClr val="0000FF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1" i="1" smtClean="0">
                              <a:solidFill>
                                <a:srgbClr val="0000FF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4000" b="1" i="1" smtClean="0">
                              <a:solidFill>
                                <a:srgbClr val="0000FF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ru-RU" sz="40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0312" y="4319959"/>
                <a:ext cx="925253" cy="1248803"/>
              </a:xfrm>
              <a:prstGeom prst="rect">
                <a:avLst/>
              </a:prstGeom>
              <a:blipFill rotWithShape="0">
                <a:blip r:embed="rId10"/>
                <a:stretch>
                  <a:fillRect b="-14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081218" y="4337927"/>
                <a:ext cx="1231427" cy="1248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solidFill>
                                <a:srgbClr val="0000FF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1" i="1" smtClean="0">
                              <a:solidFill>
                                <a:srgbClr val="0000FF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𝟏𝟕𝟔</m:t>
                          </m:r>
                        </m:num>
                        <m:den>
                          <m:r>
                            <a:rPr lang="ru-RU" sz="4000" b="1" i="1" smtClean="0">
                              <a:solidFill>
                                <a:srgbClr val="0000FF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</m:oMath>
                  </m:oMathPara>
                </a14:m>
                <a:endParaRPr lang="ru-RU" sz="40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1218" y="4337927"/>
                <a:ext cx="1231427" cy="1248803"/>
              </a:xfrm>
              <a:prstGeom prst="rect">
                <a:avLst/>
              </a:prstGeom>
              <a:blipFill rotWithShape="0">
                <a:blip r:embed="rId11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7566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1352" y="141667"/>
            <a:ext cx="49087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Monotype Corsiva" panose="03010101010201010101" pitchFamily="66" charset="0"/>
              </a:rPr>
              <a:t>Выполнить задания</a:t>
            </a:r>
            <a:endParaRPr lang="ru-RU" sz="4800" b="1" dirty="0">
              <a:ln w="0">
                <a:solidFill>
                  <a:schemeClr val="tx1">
                    <a:lumMod val="85000"/>
                    <a:lumOff val="15000"/>
                  </a:schemeClr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  <a:latin typeface="Monotype Corsiva" panose="03010101010201010101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0939" y="1118349"/>
            <a:ext cx="76538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Составить три дроби, числители которых на 2 единицы меньше знаменателя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Составить три дроби, знаменатели которых в 5 раз больше числителя</a:t>
            </a:r>
          </a:p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            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№ 307 в учебнике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724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3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1352" y="141667"/>
            <a:ext cx="49087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Monotype Corsiva" panose="03010101010201010101" pitchFamily="66" charset="0"/>
              </a:rPr>
              <a:t>Выполнить задания</a:t>
            </a:r>
            <a:endParaRPr lang="ru-RU" sz="4800" b="1" dirty="0">
              <a:ln w="0">
                <a:solidFill>
                  <a:schemeClr val="tx1">
                    <a:lumMod val="85000"/>
                    <a:lumOff val="15000"/>
                  </a:schemeClr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  <a:latin typeface="Monotype Corsiva" panose="03010101010201010101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454" y="1005170"/>
            <a:ext cx="800154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Упростить выражения и найти их значения:</a:t>
            </a:r>
          </a:p>
          <a:p>
            <a: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а) 5х + 8х – х + 15, при х = 10;</a:t>
            </a:r>
          </a:p>
          <a:p>
            <a: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б) 9х + 2х + х – 10, при х = 20;</a:t>
            </a:r>
          </a:p>
          <a:p>
            <a: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в) 27 + 21у – у – 12у, при у = 12;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Решить уравнения:</a:t>
            </a:r>
          </a:p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а</a:t>
            </a:r>
            <a: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) 134 · 12х = 67 · 2 · 24</a:t>
            </a:r>
          </a:p>
          <a:p>
            <a: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б) 56 + 8х = 7 · 8 + 2 · 32</a:t>
            </a:r>
          </a:p>
          <a:p>
            <a: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в) 3 · 13х · 14 = 56 · 39</a:t>
            </a:r>
          </a:p>
          <a:p>
            <a: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г) 16 · 3 + 3х + 10х = 26 · 3 + 24 · 2</a:t>
            </a:r>
          </a:p>
        </p:txBody>
      </p:sp>
    </p:spTree>
    <p:extLst>
      <p:ext uri="{BB962C8B-B14F-4D97-AF65-F5344CB8AC3E}">
        <p14:creationId xmlns:p14="http://schemas.microsoft.com/office/powerpoint/2010/main" val="3861961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2c3aab3c627f5c5bc46f2b084aff49e91f4db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</TotalTime>
  <Words>368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Book Antiqua</vt:lpstr>
      <vt:lpstr>Calibri</vt:lpstr>
      <vt:lpstr>Calibri Light</vt:lpstr>
      <vt:lpstr>Cambria Math</vt:lpstr>
      <vt:lpstr>Monotype Corsiva</vt:lpstr>
      <vt:lpstr>Xiomara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Кабинет317</dc:creator>
  <cp:lastModifiedBy>Кабинет317</cp:lastModifiedBy>
  <cp:revision>18</cp:revision>
  <dcterms:created xsi:type="dcterms:W3CDTF">2015-11-09T09:41:35Z</dcterms:created>
  <dcterms:modified xsi:type="dcterms:W3CDTF">2015-11-09T12:44:30Z</dcterms:modified>
</cp:coreProperties>
</file>