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2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6DDB1CE-2945-4E9D-8F97-22F6EE0944F5}" type="datetimeFigureOut">
              <a:rPr lang="ru-RU" smtClean="0"/>
              <a:t>02.05.2012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D47AD87-810F-4472-9E9E-A8A3A42F5A2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DDB1CE-2945-4E9D-8F97-22F6EE0944F5}" type="datetimeFigureOut">
              <a:rPr lang="ru-RU" smtClean="0"/>
              <a:t>02.05.2012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D47AD87-810F-4472-9E9E-A8A3A42F5A2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96DDB1CE-2945-4E9D-8F97-22F6EE0944F5}" type="datetimeFigureOut">
              <a:rPr lang="ru-RU" smtClean="0"/>
              <a:t>02.05.2012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D47AD87-810F-4472-9E9E-A8A3A42F5A2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6DDB1CE-2945-4E9D-8F97-22F6EE0944F5}" type="datetimeFigureOut">
              <a:rPr lang="ru-RU" smtClean="0"/>
              <a:t>02.05.2012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D47AD87-810F-4472-9E9E-A8A3A42F5A2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6DDB1CE-2945-4E9D-8F97-22F6EE0944F5}" type="datetimeFigureOut">
              <a:rPr lang="ru-RU" smtClean="0"/>
              <a:t>02.05.2012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2D47AD87-810F-4472-9E9E-A8A3A42F5A2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6DDB1CE-2945-4E9D-8F97-22F6EE0944F5}" type="datetimeFigureOut">
              <a:rPr lang="ru-RU" smtClean="0"/>
              <a:t>02.05.2012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D47AD87-810F-4472-9E9E-A8A3A42F5A2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6DDB1CE-2945-4E9D-8F97-22F6EE0944F5}" type="datetimeFigureOut">
              <a:rPr lang="ru-RU" smtClean="0"/>
              <a:t>02.05.2012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D47AD87-810F-4472-9E9E-A8A3A42F5A2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6DDB1CE-2945-4E9D-8F97-22F6EE0944F5}" type="datetimeFigureOut">
              <a:rPr lang="ru-RU" smtClean="0"/>
              <a:t>02.05.2012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D47AD87-810F-4472-9E9E-A8A3A42F5A2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96DDB1CE-2945-4E9D-8F97-22F6EE0944F5}" type="datetimeFigureOut">
              <a:rPr lang="ru-RU" smtClean="0"/>
              <a:t>02.05.2012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2D47AD87-810F-4472-9E9E-A8A3A42F5A2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6DDB1CE-2945-4E9D-8F97-22F6EE0944F5}" type="datetimeFigureOut">
              <a:rPr lang="ru-RU" smtClean="0"/>
              <a:t>02.05.2012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D47AD87-810F-4472-9E9E-A8A3A42F5A2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96DDB1CE-2945-4E9D-8F97-22F6EE0944F5}" type="datetimeFigureOut">
              <a:rPr lang="ru-RU" smtClean="0"/>
              <a:t>02.05.2012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D47AD87-810F-4472-9E9E-A8A3A42F5A2E}"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6DDB1CE-2945-4E9D-8F97-22F6EE0944F5}" type="datetimeFigureOut">
              <a:rPr lang="ru-RU" smtClean="0"/>
              <a:t>02.05.2012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D47AD87-810F-4472-9E9E-A8A3A42F5A2E}"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my-shop.ru/_files/product/2/38/372203.jpg" TargetMode="Externa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hyperlink" Target="http://900igr.net/datai/literatura/Literaturnye-pamjatniki/0019-028-Don-Kikhot.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900igr.net/datas/literatura/Servantes-Don-Kikhot/0017-017-Don-Kikhot.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t.kinopoisk.ru/im/kadr/1/7/0/kinopoisk.ru-Don-Kikhot-1709745.jp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2hispania.ru/wp-content/uploads/2010/10/don_quixot.jp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www.tashbetsim.com/wp-content/uploads/2011/03/%D7%93%D7%95%D7%9F-%D7%A7%D7%99%D7%A9%D7%95%D7%98-%D7%95%D7%A0%D7%95%D7%A9%D7%90-%D7%9B%D7%9C%D7%99%D7%95.pn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kino-tv-forum.ru/images/news/don_kikhot.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dic.academic.ru/pictures/wiki/files/67/Cherkasov_Don_kihot_1.jpg" TargetMode="External"/><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hyperlink" Target="http://www.ceramicsbensu.es/images/244.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dvdcovers.ru/snoopy/small/bc0702f1dd8f828bb9fc2f210d6fa9d2_small.jpg"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900igr.net/thumbi/literatura/Servantes-Don-Kikhot/0020-023-Bednyj-dvorjanin-Alonso-Kekhano-staryj-romantik-i-idealist.jpg"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ciempiesjuan.com/imagenes/3.60.2.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g0.liveinternet.ru/images/attach/c/0/48/325/48325657_don.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multikiru-online.org/D/don_kikhot_v_volshebnoj_strane.jpg" TargetMode="Externa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hyperlink" Target="http://www.russianartguide.ru/gallery/don_kikho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500034" y="2285992"/>
            <a:ext cx="4643470"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rPr>
              <a:t>                                     ТЕМА:</a:t>
            </a:r>
          </a:p>
          <a:p>
            <a:pPr marL="0" marR="0" lvl="0" indent="0" defTabSz="914400" rtl="0" eaLnBrk="1" fontAlgn="base" latinLnBrk="0" hangingPunct="1">
              <a:lnSpc>
                <a:spcPct val="100000"/>
              </a:lnSpc>
              <a:spcBef>
                <a:spcPct val="0"/>
              </a:spcBef>
              <a:spcAft>
                <a:spcPct val="0"/>
              </a:spcAft>
              <a:buClrTx/>
              <a:buSzTx/>
              <a:buFontTx/>
              <a:buNone/>
              <a:tabLst/>
            </a:pPr>
            <a:endParaRPr lang="ru-RU" sz="2800" b="1" dirty="0">
              <a:latin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rPr>
              <a:t>М.</a:t>
            </a:r>
            <a:r>
              <a:rPr kumimoji="0" lang="ru-RU" sz="2800" b="1" i="0" u="none" strike="noStrike" cap="none" normalizeH="0" dirty="0" smtClean="0">
                <a:ln>
                  <a:noFill/>
                </a:ln>
                <a:solidFill>
                  <a:schemeClr val="tx1"/>
                </a:solidFill>
                <a:effectLst/>
                <a:latin typeface="Arial" pitchFamily="34" charset="0"/>
                <a:ea typeface="Times New Roman" pitchFamily="18" charset="0"/>
              </a:rPr>
              <a:t> </a:t>
            </a:r>
            <a:r>
              <a:rPr kumimoji="0" lang="ru-RU" sz="2800" b="1" i="0" u="none" strike="noStrike" cap="none" normalizeH="0" baseline="0" dirty="0" smtClean="0">
                <a:ln>
                  <a:noFill/>
                </a:ln>
                <a:solidFill>
                  <a:schemeClr val="tx1"/>
                </a:solidFill>
                <a:effectLst/>
                <a:latin typeface="Arial" pitchFamily="34" charset="0"/>
                <a:ea typeface="Times New Roman" pitchFamily="18" charset="0"/>
              </a:rPr>
              <a:t>де Сервантес Сааведра.</a:t>
            </a: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rPr>
              <a:t> «Дон Кихот». Интерпретация образа главного героя.</a:t>
            </a:r>
            <a:endParaRPr kumimoji="0" lang="ru-RU" sz="3600" b="0" i="0" u="none" strike="noStrike" cap="none" normalizeH="0" baseline="0" dirty="0" smtClean="0">
              <a:ln>
                <a:noFill/>
              </a:ln>
              <a:solidFill>
                <a:schemeClr val="tx1"/>
              </a:solidFill>
              <a:effectLst/>
              <a:latin typeface="Arial" pitchFamily="34" charset="0"/>
            </a:endParaRPr>
          </a:p>
        </p:txBody>
      </p:sp>
      <p:pic>
        <p:nvPicPr>
          <p:cNvPr id="11267" name="Picture 3" descr="http://im7-tub-ru.yandex.net/i?id=161931779-30-72"/>
          <p:cNvPicPr>
            <a:picLocks noChangeAspect="1" noChangeArrowheads="1"/>
          </p:cNvPicPr>
          <p:nvPr/>
        </p:nvPicPr>
        <p:blipFill>
          <a:blip r:embed="rId2"/>
          <a:srcRect/>
          <a:stretch>
            <a:fillRect/>
          </a:stretch>
        </p:blipFill>
        <p:spPr bwMode="auto">
          <a:xfrm>
            <a:off x="6072198" y="571480"/>
            <a:ext cx="2347453" cy="3786214"/>
          </a:xfrm>
          <a:prstGeom prst="rect">
            <a:avLst/>
          </a:prstGeom>
          <a:noFill/>
        </p:spPr>
      </p:pic>
      <p:pic>
        <p:nvPicPr>
          <p:cNvPr id="11269" name="Picture 5" descr="http://im4-tub-ru.yandex.net/i?id=24871994-17-72"/>
          <p:cNvPicPr>
            <a:picLocks noChangeAspect="1" noChangeArrowheads="1"/>
          </p:cNvPicPr>
          <p:nvPr/>
        </p:nvPicPr>
        <p:blipFill>
          <a:blip r:embed="rId3"/>
          <a:srcRect/>
          <a:stretch>
            <a:fillRect/>
          </a:stretch>
        </p:blipFill>
        <p:spPr bwMode="auto">
          <a:xfrm>
            <a:off x="785786" y="357166"/>
            <a:ext cx="1500198" cy="2009194"/>
          </a:xfrm>
          <a:prstGeom prst="rect">
            <a:avLst/>
          </a:prstGeom>
          <a:noFill/>
        </p:spPr>
      </p:pic>
      <p:sp>
        <p:nvSpPr>
          <p:cNvPr id="9" name="Прямоугольник 8"/>
          <p:cNvSpPr/>
          <p:nvPr/>
        </p:nvSpPr>
        <p:spPr>
          <a:xfrm>
            <a:off x="5715008" y="5429264"/>
            <a:ext cx="3386504" cy="1200329"/>
          </a:xfrm>
          <a:prstGeom prst="rect">
            <a:avLst/>
          </a:prstGeom>
        </p:spPr>
        <p:txBody>
          <a:bodyPr wrap="none">
            <a:spAutoFit/>
          </a:bodyPr>
          <a:lstStyle/>
          <a:p>
            <a:r>
              <a:rPr lang="ru-RU" b="1" dirty="0" smtClean="0">
                <a:latin typeface="Arial" pitchFamily="34" charset="0"/>
                <a:ea typeface="Times New Roman" pitchFamily="18" charset="0"/>
              </a:rPr>
              <a:t>Подготовила Е.И.Колесник ,</a:t>
            </a:r>
          </a:p>
          <a:p>
            <a:r>
              <a:rPr lang="ru-RU" b="1" dirty="0" smtClean="0">
                <a:latin typeface="Arial" pitchFamily="34" charset="0"/>
                <a:ea typeface="Times New Roman" pitchFamily="18" charset="0"/>
              </a:rPr>
              <a:t>учитель литературы </a:t>
            </a:r>
          </a:p>
          <a:p>
            <a:r>
              <a:rPr lang="ru-RU" b="1" dirty="0" smtClean="0">
                <a:latin typeface="Arial" pitchFamily="34" charset="0"/>
                <a:ea typeface="Times New Roman" pitchFamily="18" charset="0"/>
              </a:rPr>
              <a:t>МАОУ ПСОШ№2</a:t>
            </a:r>
            <a:r>
              <a:rPr kumimoji="0" lang="ru-RU" b="1" i="0" u="none" strike="noStrike" cap="none" normalizeH="0" baseline="0" dirty="0" smtClean="0">
                <a:ln>
                  <a:noFill/>
                </a:ln>
                <a:solidFill>
                  <a:schemeClr val="tx1"/>
                </a:solidFill>
                <a:effectLst/>
                <a:latin typeface="Arial" pitchFamily="34" charset="0"/>
                <a:ea typeface="Times New Roman" pitchFamily="18" charset="0"/>
              </a:rPr>
              <a:t>.</a:t>
            </a:r>
          </a:p>
          <a:p>
            <a:r>
              <a:rPr lang="ru-RU" b="1" dirty="0" smtClean="0">
                <a:latin typeface="Arial" pitchFamily="34" charset="0"/>
              </a:rPr>
              <a:t>2012 год</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 calcmode="lin" valueType="num">
                                      <p:cBhvr additive="base">
                                        <p:cTn id="7" dur="500" fill="hold"/>
                                        <p:tgtEl>
                                          <p:spTgt spid="11265"/>
                                        </p:tgtEl>
                                        <p:attrNameLst>
                                          <p:attrName>ppt_x</p:attrName>
                                        </p:attrNameLst>
                                      </p:cBhvr>
                                      <p:tavLst>
                                        <p:tav tm="0">
                                          <p:val>
                                            <p:strVal val="#ppt_x"/>
                                          </p:val>
                                        </p:tav>
                                        <p:tav tm="100000">
                                          <p:val>
                                            <p:strVal val="#ppt_x"/>
                                          </p:val>
                                        </p:tav>
                                      </p:tavLst>
                                    </p:anim>
                                    <p:anim calcmode="lin" valueType="num">
                                      <p:cBhvr additive="base">
                                        <p:cTn id="8" dur="500" fill="hold"/>
                                        <p:tgtEl>
                                          <p:spTgt spid="112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9"/>
                                        </p:tgtEl>
                                        <p:attrNameLst>
                                          <p:attrName>style.visibility</p:attrName>
                                        </p:attrNameLst>
                                      </p:cBhvr>
                                      <p:to>
                                        <p:strVal val="visible"/>
                                      </p:to>
                                    </p:set>
                                    <p:anim calcmode="lin" valueType="num">
                                      <p:cBhvr additive="base">
                                        <p:cTn id="13" dur="500" fill="hold"/>
                                        <p:tgtEl>
                                          <p:spTgt spid="11269"/>
                                        </p:tgtEl>
                                        <p:attrNameLst>
                                          <p:attrName>ppt_x</p:attrName>
                                        </p:attrNameLst>
                                      </p:cBhvr>
                                      <p:tavLst>
                                        <p:tav tm="0">
                                          <p:val>
                                            <p:strVal val="#ppt_x"/>
                                          </p:val>
                                        </p:tav>
                                        <p:tav tm="100000">
                                          <p:val>
                                            <p:strVal val="#ppt_x"/>
                                          </p:val>
                                        </p:tav>
                                      </p:tavLst>
                                    </p:anim>
                                    <p:anim calcmode="lin" valueType="num">
                                      <p:cBhvr additive="base">
                                        <p:cTn id="14"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gtEl>
                                        <p:attrNameLst>
                                          <p:attrName>style.visibility</p:attrName>
                                        </p:attrNameLst>
                                      </p:cBhvr>
                                      <p:to>
                                        <p:strVal val="visible"/>
                                      </p:to>
                                    </p:set>
                                    <p:anim calcmode="lin" valueType="num">
                                      <p:cBhvr additive="base">
                                        <p:cTn id="19" dur="500" fill="hold"/>
                                        <p:tgtEl>
                                          <p:spTgt spid="11267"/>
                                        </p:tgtEl>
                                        <p:attrNameLst>
                                          <p:attrName>ppt_x</p:attrName>
                                        </p:attrNameLst>
                                      </p:cBhvr>
                                      <p:tavLst>
                                        <p:tav tm="0">
                                          <p:val>
                                            <p:strVal val="#ppt_x"/>
                                          </p:val>
                                        </p:tav>
                                        <p:tav tm="100000">
                                          <p:val>
                                            <p:strVal val="#ppt_x"/>
                                          </p:val>
                                        </p:tav>
                                      </p:tavLst>
                                    </p:anim>
                                    <p:anim calcmode="lin" valueType="num">
                                      <p:cBhvr additive="base">
                                        <p:cTn id="20"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142976" y="4714884"/>
            <a:ext cx="750099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Итак, главные герои романа -  рыцарь и его оруженосец. Сервантес неслучайно взял их из среды испанского захудалого дворянства –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идальгии</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к которой принадлежал он сам, и безземельного крестьянства, составлявших в его время основную массу населения. Образы Дон Кихота и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СанчоПансы</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несли большую социальную нагрузку и представляли для Сервантеса исключительные по своей широте и глубине возможности.</a:t>
            </a:r>
            <a:endParaRPr kumimoji="0" lang="ru-RU" sz="1800" b="0" i="0" u="none" strike="noStrike" cap="none" normalizeH="0" baseline="0" dirty="0" smtClean="0">
              <a:ln>
                <a:noFill/>
              </a:ln>
              <a:solidFill>
                <a:schemeClr val="tx1"/>
              </a:solidFill>
              <a:effectLst/>
              <a:latin typeface="Arial" pitchFamily="34" charset="0"/>
            </a:endParaRPr>
          </a:p>
        </p:txBody>
      </p:sp>
      <p:pic>
        <p:nvPicPr>
          <p:cNvPr id="21507" name="Picture 3" descr="Картинка 21 из 50312">
            <a:hlinkClick r:id="rId2"/>
          </p:cNvPr>
          <p:cNvPicPr>
            <a:picLocks noChangeAspect="1" noChangeArrowheads="1"/>
          </p:cNvPicPr>
          <p:nvPr/>
        </p:nvPicPr>
        <p:blipFill>
          <a:blip r:embed="rId3"/>
          <a:srcRect/>
          <a:stretch>
            <a:fillRect/>
          </a:stretch>
        </p:blipFill>
        <p:spPr bwMode="auto">
          <a:xfrm>
            <a:off x="4429124" y="357166"/>
            <a:ext cx="1905000" cy="3152775"/>
          </a:xfrm>
          <a:prstGeom prst="rect">
            <a:avLst/>
          </a:prstGeom>
          <a:noFill/>
        </p:spPr>
      </p:pic>
      <p:pic>
        <p:nvPicPr>
          <p:cNvPr id="21509" name="Picture 5" descr="Картинка 87 из 50313">
            <a:hlinkClick r:id="rId4"/>
          </p:cNvPr>
          <p:cNvPicPr>
            <a:picLocks noChangeAspect="1" noChangeArrowheads="1"/>
          </p:cNvPicPr>
          <p:nvPr/>
        </p:nvPicPr>
        <p:blipFill>
          <a:blip r:embed="rId5"/>
          <a:srcRect/>
          <a:stretch>
            <a:fillRect/>
          </a:stretch>
        </p:blipFill>
        <p:spPr bwMode="auto">
          <a:xfrm>
            <a:off x="214282" y="857232"/>
            <a:ext cx="3686175" cy="28479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barn(inHorizontal)">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507"/>
                                        </p:tgtEl>
                                        <p:attrNameLst>
                                          <p:attrName>style.visibility</p:attrName>
                                        </p:attrNameLst>
                                      </p:cBhvr>
                                      <p:to>
                                        <p:strVal val="visible"/>
                                      </p:to>
                                    </p:set>
                                    <p:anim calcmode="lin" valueType="num">
                                      <p:cBhvr additive="base">
                                        <p:cTn id="12" dur="500" fill="hold"/>
                                        <p:tgtEl>
                                          <p:spTgt spid="21507"/>
                                        </p:tgtEl>
                                        <p:attrNameLst>
                                          <p:attrName>ppt_x</p:attrName>
                                        </p:attrNameLst>
                                      </p:cBhvr>
                                      <p:tavLst>
                                        <p:tav tm="0">
                                          <p:val>
                                            <p:strVal val="#ppt_x"/>
                                          </p:val>
                                        </p:tav>
                                        <p:tav tm="100000">
                                          <p:val>
                                            <p:strVal val="#ppt_x"/>
                                          </p:val>
                                        </p:tav>
                                      </p:tavLst>
                                    </p:anim>
                                    <p:anim calcmode="lin" valueType="num">
                                      <p:cBhvr additive="base">
                                        <p:cTn id="13"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1505">
                                            <p:txEl>
                                              <p:pRg st="0" end="0"/>
                                            </p:txEl>
                                          </p:spTgt>
                                        </p:tgtEl>
                                        <p:attrNameLst>
                                          <p:attrName>style.visibility</p:attrName>
                                        </p:attrNameLst>
                                      </p:cBhvr>
                                      <p:to>
                                        <p:strVal val="visible"/>
                                      </p:to>
                                    </p:set>
                                    <p:animEffect transition="in" filter="blinds(horizontal)">
                                      <p:cBhvr>
                                        <p:cTn id="18" dur="500"/>
                                        <p:tgtEl>
                                          <p:spTgt spid="215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71472" y="1142984"/>
            <a:ext cx="742955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В уста рыцаря, прикрываясь его безумием, Сервантес вкладывал все те уроки нравственного совершенствования, политической мудрости и честности, которые он хотел преподать своим современникам.</a:t>
            </a:r>
            <a:endParaRPr kumimoji="0" lang="ru-RU" sz="1800" b="0" i="0" u="none" strike="noStrike" cap="none" normalizeH="0" baseline="0" dirty="0" smtClean="0">
              <a:ln>
                <a:noFill/>
              </a:ln>
              <a:solidFill>
                <a:schemeClr val="tx1"/>
              </a:solidFill>
              <a:effectLst/>
              <a:latin typeface="Arial" pitchFamily="34" charset="0"/>
            </a:endParaRPr>
          </a:p>
        </p:txBody>
      </p:sp>
      <p:pic>
        <p:nvPicPr>
          <p:cNvPr id="23555" name="Picture 3" descr="Картинка 63 из 50313">
            <a:hlinkClick r:id="rId2"/>
          </p:cNvPr>
          <p:cNvPicPr>
            <a:picLocks noChangeAspect="1" noChangeArrowheads="1"/>
          </p:cNvPicPr>
          <p:nvPr/>
        </p:nvPicPr>
        <p:blipFill>
          <a:blip r:embed="rId3"/>
          <a:srcRect/>
          <a:stretch>
            <a:fillRect/>
          </a:stretch>
        </p:blipFill>
        <p:spPr bwMode="auto">
          <a:xfrm>
            <a:off x="1643042" y="2500306"/>
            <a:ext cx="5076825" cy="38004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3">
                                            <p:txEl>
                                              <p:pRg st="0" end="0"/>
                                            </p:txEl>
                                          </p:spTgt>
                                        </p:tgtEl>
                                        <p:attrNameLst>
                                          <p:attrName>style.visibility</p:attrName>
                                        </p:attrNameLst>
                                      </p:cBhvr>
                                      <p:to>
                                        <p:strVal val="visible"/>
                                      </p:to>
                                    </p:set>
                                    <p:anim calcmode="lin" valueType="num">
                                      <p:cBhvr additive="base">
                                        <p:cTn id="7" dur="500" fill="hold"/>
                                        <p:tgtEl>
                                          <p:spTgt spid="235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23555"/>
                                        </p:tgtEl>
                                        <p:attrNameLst>
                                          <p:attrName>style.visibility</p:attrName>
                                        </p:attrNameLst>
                                      </p:cBhvr>
                                      <p:to>
                                        <p:strVal val="visible"/>
                                      </p:to>
                                    </p:set>
                                    <p:anim calcmode="lin" valueType="num">
                                      <p:cBhvr>
                                        <p:cTn id="13" dur="500" fill="hold"/>
                                        <p:tgtEl>
                                          <p:spTgt spid="23555"/>
                                        </p:tgtEl>
                                        <p:attrNameLst>
                                          <p:attrName>ppt_w</p:attrName>
                                        </p:attrNameLst>
                                      </p:cBhvr>
                                      <p:tavLst>
                                        <p:tav tm="0">
                                          <p:val>
                                            <p:fltVal val="0"/>
                                          </p:val>
                                        </p:tav>
                                        <p:tav tm="100000">
                                          <p:val>
                                            <p:strVal val="#ppt_w"/>
                                          </p:val>
                                        </p:tav>
                                      </p:tavLst>
                                    </p:anim>
                                    <p:anim calcmode="lin" valueType="num">
                                      <p:cBhvr>
                                        <p:cTn id="14" dur="500" fill="hold"/>
                                        <p:tgtEl>
                                          <p:spTgt spid="23555"/>
                                        </p:tgtEl>
                                        <p:attrNameLst>
                                          <p:attrName>ppt_h</p:attrName>
                                        </p:attrNameLst>
                                      </p:cBhvr>
                                      <p:tavLst>
                                        <p:tav tm="0">
                                          <p:val>
                                            <p:fltVal val="0"/>
                                          </p:val>
                                        </p:tav>
                                        <p:tav tm="100000">
                                          <p:val>
                                            <p:strVal val="#ppt_h"/>
                                          </p:val>
                                        </p:tav>
                                      </p:tavLst>
                                    </p:anim>
                                    <p:animEffect transition="in" filter="fade">
                                      <p:cBhvr>
                                        <p:cTn id="15"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7158" y="928670"/>
            <a:ext cx="764386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Устами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СанчоПансы</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говорит многовековая народная мудрость, находящая себе выражение в богатейшем испанском фольклоре, составляющем одну из основ романа, здравый практицизм  крестьянина с его вечной тягой к земле (именно этой тягой объясняются постоянные мечты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Санчо</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об острове). В сущности, великий роман Сервантеса – это непрекращающийся диалог рыцаря и его оруженосца. Без Дон Кихота немыслим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Санчо</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так же как без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Санчо</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немыслим Дон Кихот. Непрерывный обмен мнениями жизненно необходим обоим. Он ведет к взаимному обогащению, к гармоничному слиянию двух начал: возвышенной гуманистической мысли и здоровой народной мудрости.</a:t>
            </a:r>
            <a:endParaRPr kumimoji="0" lang="ru-RU" sz="1800" b="0" i="0" u="none" strike="noStrike" cap="none" normalizeH="0" baseline="0" dirty="0" smtClean="0">
              <a:ln>
                <a:noFill/>
              </a:ln>
              <a:solidFill>
                <a:schemeClr val="tx1"/>
              </a:solidFill>
              <a:effectLst/>
              <a:latin typeface="Arial" pitchFamily="34" charset="0"/>
            </a:endParaRPr>
          </a:p>
        </p:txBody>
      </p:sp>
      <p:pic>
        <p:nvPicPr>
          <p:cNvPr id="24579" name="Picture 3" descr="Картинка 45 из 50312">
            <a:hlinkClick r:id="rId2"/>
          </p:cNvPr>
          <p:cNvPicPr>
            <a:picLocks noChangeAspect="1" noChangeArrowheads="1"/>
          </p:cNvPicPr>
          <p:nvPr/>
        </p:nvPicPr>
        <p:blipFill>
          <a:blip r:embed="rId3"/>
          <a:srcRect/>
          <a:stretch>
            <a:fillRect/>
          </a:stretch>
        </p:blipFill>
        <p:spPr bwMode="auto">
          <a:xfrm>
            <a:off x="1857356" y="3143248"/>
            <a:ext cx="5076825" cy="2828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grpId="0" nodeType="clickEffect">
                                  <p:stCondLst>
                                    <p:cond delay="0"/>
                                  </p:stCondLst>
                                  <p:childTnLst>
                                    <p:set>
                                      <p:cBhvr override="childStyle">
                                        <p:cTn id="6" dur="indefinite"/>
                                        <p:tgtEl>
                                          <p:spTgt spid="24577"/>
                                        </p:tgtEl>
                                        <p:attrNameLst>
                                          <p:attrName>style.fontFamily</p:attrName>
                                        </p:attrNameLst>
                                      </p:cBhvr>
                                      <p:to>
                                        <p:strVal val="Times New Roman"/>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24579"/>
                                        </p:tgtEl>
                                        <p:attrNameLst>
                                          <p:attrName>style.visibility</p:attrName>
                                        </p:attrNameLst>
                                      </p:cBhvr>
                                      <p:to>
                                        <p:strVal val="visible"/>
                                      </p:to>
                                    </p:set>
                                    <p:animEffect transition="in" filter="checkerboard(across)">
                                      <p:cBhvr>
                                        <p:cTn id="11" dur="5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285852" y="4071942"/>
            <a:ext cx="7358114"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Обмен очень широк и касается большинства жгучих для того времени вопросов; во многих случаях он носит (особенно во второй части) хотя и скрытый искусно, ноя ярко обличительный характер. Этому способствует выбор места действия романа. Почти все действие развивается на фоне кастильской деревни, в одной из самых бедных испанских провинций – в пустынной, холмистой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Ламанче</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с ее мельницами, проезжими дорогами, харчевнями, с ее плутоватыми, невежественными, добрыми и несчастными людьми.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25603" name="Picture 3" descr="Картинка 33 из 50312">
            <a:hlinkClick r:id="rId2"/>
          </p:cNvPr>
          <p:cNvPicPr>
            <a:picLocks noChangeAspect="1" noChangeArrowheads="1"/>
          </p:cNvPicPr>
          <p:nvPr/>
        </p:nvPicPr>
        <p:blipFill>
          <a:blip r:embed="rId3"/>
          <a:srcRect/>
          <a:stretch>
            <a:fillRect/>
          </a:stretch>
        </p:blipFill>
        <p:spPr bwMode="auto">
          <a:xfrm>
            <a:off x="1928794" y="428604"/>
            <a:ext cx="2857500" cy="31908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diamond(in)">
                                      <p:cBhvr>
                                        <p:cTn id="7" dur="20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601">
                                            <p:txEl>
                                              <p:pRg st="0" end="0"/>
                                            </p:txEl>
                                          </p:spTgt>
                                        </p:tgtEl>
                                        <p:attrNameLst>
                                          <p:attrName>style.visibility</p:attrName>
                                        </p:attrNameLst>
                                      </p:cBhvr>
                                      <p:to>
                                        <p:strVal val="visible"/>
                                      </p:to>
                                    </p:set>
                                    <p:anim calcmode="lin" valueType="num">
                                      <p:cBhvr additive="base">
                                        <p:cTn id="12" dur="500" fill="hold"/>
                                        <p:tgtEl>
                                          <p:spTgt spid="2560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60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68" y="751344"/>
            <a:ext cx="4500594" cy="5632311"/>
          </a:xfrm>
          <a:prstGeom prst="rect">
            <a:avLst/>
          </a:prstGeom>
        </p:spPr>
        <p:txBody>
          <a:bodyPr wrap="square">
            <a:spAutoFit/>
          </a:bodyPr>
          <a:lstStyle/>
          <a:p>
            <a:r>
              <a:rPr lang="ru-RU" dirty="0"/>
              <a:t>Во время своего пребывания в герцогском замке, где герои становятся предметом издевательств со стороны герцогской четы и ее прихвостней, они на время разлучаются. Но эта разлука служит красноречивым доказательством прочности их дружбы, плодотворности их союза. </a:t>
            </a:r>
            <a:r>
              <a:rPr lang="ru-RU" dirty="0" err="1"/>
              <a:t>Санчо</a:t>
            </a:r>
            <a:r>
              <a:rPr lang="ru-RU" dirty="0"/>
              <a:t>, всерьез поверивший в свое шутовское губернаторство, проявляет недюжинный талант администратора. Главы второй части романа, посвященные его губернаторству, равно как и те мудрые советы, которые дает Дон Кихот своему оруженосцу перед отправлением его на остров, представляют особую острую сатиру на социальную несправедливость и уродство испанского государственного строя. Уродство и несправедливость частной жертвой которых был сам Сервантес</a:t>
            </a:r>
            <a:r>
              <a:rPr lang="ru-RU" dirty="0" smtClean="0"/>
              <a:t>.</a:t>
            </a:r>
            <a:endParaRPr lang="ru-RU" dirty="0"/>
          </a:p>
        </p:txBody>
      </p:sp>
      <p:pic>
        <p:nvPicPr>
          <p:cNvPr id="27650" name="Picture 2" descr="Картинка 29 из 50312">
            <a:hlinkClick r:id="rId2"/>
          </p:cNvPr>
          <p:cNvPicPr>
            <a:picLocks noChangeAspect="1" noChangeArrowheads="1"/>
          </p:cNvPicPr>
          <p:nvPr/>
        </p:nvPicPr>
        <p:blipFill>
          <a:blip r:embed="rId3"/>
          <a:srcRect/>
          <a:stretch>
            <a:fillRect/>
          </a:stretch>
        </p:blipFill>
        <p:spPr bwMode="auto">
          <a:xfrm>
            <a:off x="500034" y="1214422"/>
            <a:ext cx="2647950" cy="36766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plus(in)">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642910" y="3786190"/>
            <a:ext cx="585791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Рыцарь очень скоро убеждается в нелепости дальнейшего своего пребывания у герцога. Отказ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Санчо</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от губернаторства, его встреча с Дон Кихотом и тот вдохновенный гимн свободе, который писатель вкладывает в уста рыцаря, знаменуют собой</a:t>
            </a:r>
            <a:r>
              <a:rPr lang="ru-RU" sz="1100" dirty="0">
                <a:latin typeface="Arial" pitchFamily="34" charset="0"/>
              </a:rPr>
              <a:t> </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моральную победу героев над окружающим их миром алчности, тунеядства, себялюбия, духовного ничтожества, жестокости, олицетворением которого в романе является не только герцогский замок с его гнусными обитателями, но вся испанская действительность </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XVII</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века.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26627" name="Picture 3" descr="Картинка 24 из 50312">
            <a:hlinkClick r:id="rId2"/>
          </p:cNvPr>
          <p:cNvPicPr>
            <a:picLocks noChangeAspect="1" noChangeArrowheads="1"/>
          </p:cNvPicPr>
          <p:nvPr/>
        </p:nvPicPr>
        <p:blipFill>
          <a:blip r:embed="rId3"/>
          <a:srcRect/>
          <a:stretch>
            <a:fillRect/>
          </a:stretch>
        </p:blipFill>
        <p:spPr bwMode="auto">
          <a:xfrm>
            <a:off x="2500298" y="500042"/>
            <a:ext cx="5183052" cy="28575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plus(in)">
                                      <p:cBhvr>
                                        <p:cTn id="7" dur="2000"/>
                                        <p:tgtEl>
                                          <p:spTgt spid="2662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6627"/>
                                        </p:tgtEl>
                                        <p:attrNameLst>
                                          <p:attrName>style.visibility</p:attrName>
                                        </p:attrNameLst>
                                      </p:cBhvr>
                                      <p:to>
                                        <p:strVal val="visible"/>
                                      </p:to>
                                    </p:set>
                                    <p:anim calcmode="lin" valueType="num">
                                      <p:cBhvr>
                                        <p:cTn id="12" dur="500" fill="hold"/>
                                        <p:tgtEl>
                                          <p:spTgt spid="26627"/>
                                        </p:tgtEl>
                                        <p:attrNameLst>
                                          <p:attrName>ppt_w</p:attrName>
                                        </p:attrNameLst>
                                      </p:cBhvr>
                                      <p:tavLst>
                                        <p:tav tm="0">
                                          <p:val>
                                            <p:fltVal val="0"/>
                                          </p:val>
                                        </p:tav>
                                        <p:tav tm="100000">
                                          <p:val>
                                            <p:strVal val="#ppt_w"/>
                                          </p:val>
                                        </p:tav>
                                      </p:tavLst>
                                    </p:anim>
                                    <p:anim calcmode="lin" valueType="num">
                                      <p:cBhvr>
                                        <p:cTn id="13" dur="500" fill="hold"/>
                                        <p:tgtEl>
                                          <p:spTgt spid="26627"/>
                                        </p:tgtEl>
                                        <p:attrNameLst>
                                          <p:attrName>ppt_h</p:attrName>
                                        </p:attrNameLst>
                                      </p:cBhvr>
                                      <p:tavLst>
                                        <p:tav tm="0">
                                          <p:val>
                                            <p:fltVal val="0"/>
                                          </p:val>
                                        </p:tav>
                                        <p:tav tm="100000">
                                          <p:val>
                                            <p:strVal val="#ppt_h"/>
                                          </p:val>
                                        </p:tav>
                                      </p:tavLst>
                                    </p:anim>
                                    <p:animEffect transition="in" filter="fade">
                                      <p:cBhvr>
                                        <p:cTn id="14"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71472" y="1857364"/>
            <a:ext cx="6643734" cy="9079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rPr>
              <a:t>IV</a:t>
            </a:r>
            <a:r>
              <a:rPr kumimoji="0" lang="ru-RU" sz="1400" b="1" i="0" u="none" strike="noStrike" cap="none" normalizeH="0" baseline="0" dirty="0" smtClean="0">
                <a:ln>
                  <a:noFill/>
                </a:ln>
                <a:solidFill>
                  <a:schemeClr val="tx1"/>
                </a:solidFill>
                <a:effectLst/>
                <a:latin typeface="Arial" pitchFamily="34" charset="0"/>
                <a:ea typeface="Times New Roman" pitchFamily="18" charset="0"/>
              </a:rPr>
              <a:t>. Домашнее задание </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1400" b="1" dirty="0">
              <a:latin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Письменно ответить на вопрос: «Как я понимаю Дон Кихота и донкихотство».</a:t>
            </a:r>
            <a:endParaRPr kumimoji="0" lang="ru-RU" sz="1800" b="0" i="0" u="none" strike="noStrike" cap="none" normalizeH="0" baseline="0" dirty="0" smtClean="0">
              <a:ln>
                <a:noFill/>
              </a:ln>
              <a:solidFill>
                <a:schemeClr val="tx1"/>
              </a:solidFill>
              <a:effectLst/>
              <a:latin typeface="Arial" pitchFamily="34" charset="0"/>
            </a:endParaRPr>
          </a:p>
        </p:txBody>
      </p:sp>
      <p:pic>
        <p:nvPicPr>
          <p:cNvPr id="28675" name="Picture 3" descr="Картинка 22 из 50312">
            <a:hlinkClick r:id="rId2"/>
          </p:cNvPr>
          <p:cNvPicPr>
            <a:picLocks noChangeAspect="1" noChangeArrowheads="1"/>
          </p:cNvPicPr>
          <p:nvPr/>
        </p:nvPicPr>
        <p:blipFill>
          <a:blip r:embed="rId3"/>
          <a:srcRect/>
          <a:stretch>
            <a:fillRect/>
          </a:stretch>
        </p:blipFill>
        <p:spPr bwMode="auto">
          <a:xfrm>
            <a:off x="6929454" y="0"/>
            <a:ext cx="1905000" cy="2286001"/>
          </a:xfrm>
          <a:prstGeom prst="rect">
            <a:avLst/>
          </a:prstGeom>
          <a:noFill/>
        </p:spPr>
      </p:pic>
      <p:pic>
        <p:nvPicPr>
          <p:cNvPr id="28677" name="Picture 5" descr="Картинка 125 из 50313">
            <a:hlinkClick r:id="rId4"/>
          </p:cNvPr>
          <p:cNvPicPr>
            <a:picLocks noChangeAspect="1" noChangeArrowheads="1"/>
          </p:cNvPicPr>
          <p:nvPr/>
        </p:nvPicPr>
        <p:blipFill>
          <a:blip r:embed="rId5"/>
          <a:srcRect/>
          <a:stretch>
            <a:fillRect/>
          </a:stretch>
        </p:blipFill>
        <p:spPr bwMode="auto">
          <a:xfrm>
            <a:off x="285720" y="3143248"/>
            <a:ext cx="4953000" cy="28003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3">
                                            <p:txEl>
                                              <p:pRg st="0" end="0"/>
                                            </p:txEl>
                                          </p:spTgt>
                                        </p:tgtEl>
                                        <p:attrNameLst>
                                          <p:attrName>style.visibility</p:attrName>
                                        </p:attrNameLst>
                                      </p:cBhvr>
                                      <p:to>
                                        <p:strVal val="visible"/>
                                      </p:to>
                                    </p:set>
                                    <p:animEffect transition="in" filter="blinds(horizontal)">
                                      <p:cBhvr>
                                        <p:cTn id="7" dur="500"/>
                                        <p:tgtEl>
                                          <p:spTgt spid="286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8673">
                                            <p:txEl>
                                              <p:pRg st="3" end="3"/>
                                            </p:txEl>
                                          </p:spTgt>
                                        </p:tgtEl>
                                        <p:attrNameLst>
                                          <p:attrName>style.visibility</p:attrName>
                                        </p:attrNameLst>
                                      </p:cBhvr>
                                      <p:to>
                                        <p:strVal val="visible"/>
                                      </p:to>
                                    </p:set>
                                    <p:anim calcmode="lin" valueType="num">
                                      <p:cBhvr>
                                        <p:cTn id="12" dur="500" fill="hold"/>
                                        <p:tgtEl>
                                          <p:spTgt spid="2867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2867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2867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nodeType="clickEffect">
                                  <p:stCondLst>
                                    <p:cond delay="0"/>
                                  </p:stCondLst>
                                  <p:childTnLst>
                                    <p:set>
                                      <p:cBhvr>
                                        <p:cTn id="18" dur="1" fill="hold">
                                          <p:stCondLst>
                                            <p:cond delay="0"/>
                                          </p:stCondLst>
                                        </p:cTn>
                                        <p:tgtEl>
                                          <p:spTgt spid="28677"/>
                                        </p:tgtEl>
                                        <p:attrNameLst>
                                          <p:attrName>style.visibility</p:attrName>
                                        </p:attrNameLst>
                                      </p:cBhvr>
                                      <p:to>
                                        <p:strVal val="visible"/>
                                      </p:to>
                                    </p:set>
                                    <p:animEffect transition="in" filter="barn(inHorizontal)">
                                      <p:cBhvr>
                                        <p:cTn id="19" dur="500"/>
                                        <p:tgtEl>
                                          <p:spTgt spid="28677"/>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xit" presetSubtype="4" fill="hold" nodeType="clickEffect">
                                  <p:stCondLst>
                                    <p:cond delay="0"/>
                                  </p:stCondLst>
                                  <p:childTnLst>
                                    <p:animEffect transition="out" filter="wheel(4)">
                                      <p:cBhvr>
                                        <p:cTn id="23" dur="2000"/>
                                        <p:tgtEl>
                                          <p:spTgt spid="28675"/>
                                        </p:tgtEl>
                                      </p:cBhvr>
                                    </p:animEffect>
                                    <p:set>
                                      <p:cBhvr>
                                        <p:cTn id="24" dur="1" fill="hold">
                                          <p:stCondLst>
                                            <p:cond delay="1999"/>
                                          </p:stCondLst>
                                        </p:cTn>
                                        <p:tgtEl>
                                          <p:spTgt spid="286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642910" y="2428868"/>
            <a:ext cx="400052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rPr>
              <a:t>ЦЕЛИ УРОКА:</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err="1" smtClean="0">
                <a:ln>
                  <a:noFill/>
                </a:ln>
                <a:solidFill>
                  <a:schemeClr val="tx1"/>
                </a:solidFill>
                <a:effectLst/>
                <a:latin typeface="Arial" pitchFamily="34" charset="0"/>
                <a:ea typeface="Times New Roman" pitchFamily="18" charset="0"/>
              </a:rPr>
              <a:t>Образовательные:</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дать</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начальное понятие мирового литературного процесса. Определить эстетический идеал и художественные условности средневековой литературы.</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Развивающие:</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развить представление о своеобразии средневекового литературного героя. </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Воспитательные:</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воспитание эстетического отношения к литературе.</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chemeClr val="tx1"/>
                </a:solidFill>
                <a:effectLst/>
                <a:latin typeface="Arial" pitchFamily="34" charset="0"/>
                <a:ea typeface="Times New Roman" pitchFamily="18" charset="0"/>
              </a:rPr>
              <a:t>Методы обучения:</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словесные (объяснение учителя, беседа, самостоятельная работа с учебником).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14339" name="Picture 3" descr="http://im5-tub-ru.yandex.net/i?id=400153538-59-72"/>
          <p:cNvPicPr>
            <a:picLocks noChangeAspect="1" noChangeArrowheads="1"/>
          </p:cNvPicPr>
          <p:nvPr/>
        </p:nvPicPr>
        <p:blipFill>
          <a:blip r:embed="rId2"/>
          <a:srcRect/>
          <a:stretch>
            <a:fillRect/>
          </a:stretch>
        </p:blipFill>
        <p:spPr bwMode="auto">
          <a:xfrm>
            <a:off x="4750595" y="1142984"/>
            <a:ext cx="3750495" cy="25003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7">
                                            <p:txEl>
                                              <p:pRg st="0" end="0"/>
                                            </p:txEl>
                                          </p:spTgt>
                                        </p:tgtEl>
                                        <p:attrNameLst>
                                          <p:attrName>style.visibility</p:attrName>
                                        </p:attrNameLst>
                                      </p:cBhvr>
                                      <p:to>
                                        <p:strVal val="visible"/>
                                      </p:to>
                                    </p:set>
                                    <p:animEffect transition="in" filter="blinds(horizontal)">
                                      <p:cBhvr>
                                        <p:cTn id="7" dur="500"/>
                                        <p:tgtEl>
                                          <p:spTgt spid="1433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337">
                                            <p:txEl>
                                              <p:pRg st="1" end="1"/>
                                            </p:txEl>
                                          </p:spTgt>
                                        </p:tgtEl>
                                        <p:attrNameLst>
                                          <p:attrName>style.visibility</p:attrName>
                                        </p:attrNameLst>
                                      </p:cBhvr>
                                      <p:to>
                                        <p:strVal val="visible"/>
                                      </p:to>
                                    </p:set>
                                    <p:animEffect transition="in" filter="blinds(horizontal)">
                                      <p:cBhvr>
                                        <p:cTn id="10" dur="500"/>
                                        <p:tgtEl>
                                          <p:spTgt spid="14337">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337">
                                            <p:txEl>
                                              <p:pRg st="2" end="2"/>
                                            </p:txEl>
                                          </p:spTgt>
                                        </p:tgtEl>
                                        <p:attrNameLst>
                                          <p:attrName>style.visibility</p:attrName>
                                        </p:attrNameLst>
                                      </p:cBhvr>
                                      <p:to>
                                        <p:strVal val="visible"/>
                                      </p:to>
                                    </p:set>
                                    <p:animEffect transition="in" filter="blinds(horizontal)">
                                      <p:cBhvr>
                                        <p:cTn id="13" dur="500"/>
                                        <p:tgtEl>
                                          <p:spTgt spid="14337">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4337">
                                            <p:txEl>
                                              <p:pRg st="3" end="3"/>
                                            </p:txEl>
                                          </p:spTgt>
                                        </p:tgtEl>
                                        <p:attrNameLst>
                                          <p:attrName>style.visibility</p:attrName>
                                        </p:attrNameLst>
                                      </p:cBhvr>
                                      <p:to>
                                        <p:strVal val="visible"/>
                                      </p:to>
                                    </p:set>
                                    <p:animEffect transition="in" filter="blinds(horizontal)">
                                      <p:cBhvr>
                                        <p:cTn id="16" dur="500"/>
                                        <p:tgtEl>
                                          <p:spTgt spid="14337">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4337">
                                            <p:txEl>
                                              <p:pRg st="4" end="4"/>
                                            </p:txEl>
                                          </p:spTgt>
                                        </p:tgtEl>
                                        <p:attrNameLst>
                                          <p:attrName>style.visibility</p:attrName>
                                        </p:attrNameLst>
                                      </p:cBhvr>
                                      <p:to>
                                        <p:strVal val="visible"/>
                                      </p:to>
                                    </p:set>
                                    <p:animEffect transition="in" filter="blinds(horizontal)">
                                      <p:cBhvr>
                                        <p:cTn id="19" dur="500"/>
                                        <p:tgtEl>
                                          <p:spTgt spid="1433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mph" presetSubtype="0" fill="hold" nodeType="clickEffect">
                                  <p:stCondLst>
                                    <p:cond delay="0"/>
                                  </p:stCondLst>
                                  <p:childTnLst>
                                    <p:animClr clrSpc="rgb">
                                      <p:cBhvr override="childStyle">
                                        <p:cTn id="23" dur="1900" fill="hold">
                                          <p:stCondLst>
                                            <p:cond delay="100"/>
                                          </p:stCondLst>
                                        </p:cTn>
                                        <p:tgtEl>
                                          <p:spTgt spid="14339"/>
                                        </p:tgtEl>
                                        <p:attrNameLst>
                                          <p:attrName>style.color</p:attrName>
                                        </p:attrNameLst>
                                      </p:cBhvr>
                                      <p:to>
                                        <a:schemeClr val="accent2"/>
                                      </p:to>
                                    </p:animClr>
                                    <p:animClr clrSpc="rgb">
                                      <p:cBhvr>
                                        <p:cTn id="24" dur="1900" fill="hold">
                                          <p:stCondLst>
                                            <p:cond delay="100"/>
                                          </p:stCondLst>
                                        </p:cTn>
                                        <p:tgtEl>
                                          <p:spTgt spid="14339"/>
                                        </p:tgtEl>
                                        <p:attrNameLst>
                                          <p:attrName>fillColor</p:attrName>
                                        </p:attrNameLst>
                                      </p:cBhvr>
                                      <p:to>
                                        <a:schemeClr val="accent2"/>
                                      </p:to>
                                    </p:animClr>
                                    <p:set>
                                      <p:cBhvr>
                                        <p:cTn id="25" dur="1900" fill="hold">
                                          <p:stCondLst>
                                            <p:cond delay="100"/>
                                          </p:stCondLst>
                                        </p:cTn>
                                        <p:tgtEl>
                                          <p:spTgt spid="14339"/>
                                        </p:tgtEl>
                                        <p:attrNameLst>
                                          <p:attrName>fill.type</p:attrName>
                                        </p:attrNameLst>
                                      </p:cBhvr>
                                      <p:to>
                                        <p:strVal val="solid"/>
                                      </p:to>
                                    </p:set>
                                    <p:set>
                                      <p:cBhvr>
                                        <p:cTn id="26" dur="1900" fill="hold">
                                          <p:stCondLst>
                                            <p:cond delay="100"/>
                                          </p:stCondLst>
                                        </p:cTn>
                                        <p:tgtEl>
                                          <p:spTgt spid="14339"/>
                                        </p:tgtEl>
                                        <p:attrNameLst>
                                          <p:attrName>fill.on</p:attrName>
                                        </p:attrNameLst>
                                      </p:cBhvr>
                                      <p:to>
                                        <p:strVal val="true"/>
                                      </p:to>
                                    </p:set>
                                    <p:animScale>
                                      <p:cBhvr>
                                        <p:cTn id="27" dur="200" fill="hold">
                                          <p:stCondLst>
                                            <p:cond delay="0"/>
                                          </p:stCondLst>
                                        </p:cTn>
                                        <p:tgtEl>
                                          <p:spTgt spid="14339"/>
                                        </p:tgtEl>
                                      </p:cBhvr>
                                      <p:from x="100000" y="100000"/>
                                      <p:to x="100000" y="5000"/>
                                    </p:animScale>
                                    <p:animScale>
                                      <p:cBhvr>
                                        <p:cTn id="28" dur="200" fill="hold">
                                          <p:stCondLst>
                                            <p:cond delay="200"/>
                                          </p:stCondLst>
                                        </p:cTn>
                                        <p:tgtEl>
                                          <p:spTgt spid="14339"/>
                                        </p:tgtEl>
                                      </p:cBhvr>
                                      <p:from x="100000" y="5000"/>
                                      <p:to x="120000" y="150000"/>
                                    </p:animScale>
                                    <p:animScale>
                                      <p:cBhvr>
                                        <p:cTn id="29" dur="600" fill="hold">
                                          <p:stCondLst>
                                            <p:cond delay="1400"/>
                                          </p:stCondLst>
                                        </p:cTn>
                                        <p:tgtEl>
                                          <p:spTgt spid="14339"/>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4714876" y="1571612"/>
            <a:ext cx="3214678"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Эпоха Возрождения дала миру величайшие образы гармоничной личности, идеального человека. Это были не схемы, а живые, не похожие друг на друга люди: Гамлет и Джульетта, король Лир и веселые персонажи новелл Боккаччо. И вот еще один «вечный» образ – Дон Кихот Ламанчский. Даже те кто не читал роман, слышали это имя и знают о герое главное.</a:t>
            </a:r>
            <a:endParaRPr kumimoji="0" lang="ru-RU" sz="1800" b="0" i="0" u="none" strike="noStrike" cap="none" normalizeH="0" baseline="0" dirty="0" smtClean="0">
              <a:ln>
                <a:noFill/>
              </a:ln>
              <a:solidFill>
                <a:schemeClr val="tx1"/>
              </a:solidFill>
              <a:effectLst/>
              <a:latin typeface="Arial" pitchFamily="34" charset="0"/>
            </a:endParaRPr>
          </a:p>
        </p:txBody>
      </p:sp>
      <p:pic>
        <p:nvPicPr>
          <p:cNvPr id="15363" name="Picture 3" descr="http://im0-tub-ru.yandex.net/i?id=267947721-71-72"/>
          <p:cNvPicPr>
            <a:picLocks noChangeAspect="1" noChangeArrowheads="1"/>
          </p:cNvPicPr>
          <p:nvPr/>
        </p:nvPicPr>
        <p:blipFill>
          <a:blip r:embed="rId2"/>
          <a:srcRect/>
          <a:stretch>
            <a:fillRect/>
          </a:stretch>
        </p:blipFill>
        <p:spPr bwMode="auto">
          <a:xfrm>
            <a:off x="857224" y="3429000"/>
            <a:ext cx="3699026" cy="2909900"/>
          </a:xfrm>
          <a:prstGeom prst="rect">
            <a:avLst/>
          </a:prstGeom>
          <a:noFill/>
        </p:spPr>
      </p:pic>
      <p:pic>
        <p:nvPicPr>
          <p:cNvPr id="15365" name="Picture 5" descr="Картинка 167 из 50313">
            <a:hlinkClick r:id="rId3"/>
          </p:cNvPr>
          <p:cNvPicPr>
            <a:picLocks noChangeAspect="1" noChangeArrowheads="1"/>
          </p:cNvPicPr>
          <p:nvPr/>
        </p:nvPicPr>
        <p:blipFill>
          <a:blip r:embed="rId4"/>
          <a:srcRect/>
          <a:stretch>
            <a:fillRect/>
          </a:stretch>
        </p:blipFill>
        <p:spPr bwMode="auto">
          <a:xfrm>
            <a:off x="1000100" y="857232"/>
            <a:ext cx="28575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p:cTn id="7" dur="500" fill="hold"/>
                                        <p:tgtEl>
                                          <p:spTgt spid="15365"/>
                                        </p:tgtEl>
                                        <p:attrNameLst>
                                          <p:attrName>ppt_w</p:attrName>
                                        </p:attrNameLst>
                                      </p:cBhvr>
                                      <p:tavLst>
                                        <p:tav tm="0">
                                          <p:val>
                                            <p:fltVal val="0"/>
                                          </p:val>
                                        </p:tav>
                                        <p:tav tm="100000">
                                          <p:val>
                                            <p:strVal val="#ppt_w"/>
                                          </p:val>
                                        </p:tav>
                                      </p:tavLst>
                                    </p:anim>
                                    <p:anim calcmode="lin" valueType="num">
                                      <p:cBhvr>
                                        <p:cTn id="8" dur="500" fill="hold"/>
                                        <p:tgtEl>
                                          <p:spTgt spid="15365"/>
                                        </p:tgtEl>
                                        <p:attrNameLst>
                                          <p:attrName>ppt_h</p:attrName>
                                        </p:attrNameLst>
                                      </p:cBhvr>
                                      <p:tavLst>
                                        <p:tav tm="0">
                                          <p:val>
                                            <p:fltVal val="0"/>
                                          </p:val>
                                        </p:tav>
                                        <p:tav tm="100000">
                                          <p:val>
                                            <p:strVal val="#ppt_h"/>
                                          </p:val>
                                        </p:tav>
                                      </p:tavLst>
                                    </p:anim>
                                    <p:animEffect transition="in" filter="fade">
                                      <p:cBhvr>
                                        <p:cTn id="9" dur="500"/>
                                        <p:tgtEl>
                                          <p:spTgt spid="15365"/>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21600000">
                                      <p:cBhvr>
                                        <p:cTn id="13" dur="2000" fill="hold"/>
                                        <p:tgtEl>
                                          <p:spTgt spid="15363"/>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4" presetClass="emph" presetSubtype="0" fill="hold" grpId="0" nodeType="clickEffect">
                                  <p:stCondLst>
                                    <p:cond delay="0"/>
                                  </p:stCondLst>
                                  <p:childTnLst>
                                    <p:animClr clrSpc="rgb">
                                      <p:cBhvr override="childStyle">
                                        <p:cTn id="17" dur="1900" fill="hold">
                                          <p:stCondLst>
                                            <p:cond delay="100"/>
                                          </p:stCondLst>
                                        </p:cTn>
                                        <p:tgtEl>
                                          <p:spTgt spid="15361"/>
                                        </p:tgtEl>
                                        <p:attrNameLst>
                                          <p:attrName>style.color</p:attrName>
                                        </p:attrNameLst>
                                      </p:cBhvr>
                                      <p:to>
                                        <a:schemeClr val="accent2"/>
                                      </p:to>
                                    </p:animClr>
                                    <p:animClr clrSpc="rgb">
                                      <p:cBhvr>
                                        <p:cTn id="18" dur="1900" fill="hold">
                                          <p:stCondLst>
                                            <p:cond delay="100"/>
                                          </p:stCondLst>
                                        </p:cTn>
                                        <p:tgtEl>
                                          <p:spTgt spid="15361"/>
                                        </p:tgtEl>
                                        <p:attrNameLst>
                                          <p:attrName>fillColor</p:attrName>
                                        </p:attrNameLst>
                                      </p:cBhvr>
                                      <p:to>
                                        <a:schemeClr val="accent2"/>
                                      </p:to>
                                    </p:animClr>
                                    <p:set>
                                      <p:cBhvr>
                                        <p:cTn id="19" dur="1900" fill="hold">
                                          <p:stCondLst>
                                            <p:cond delay="100"/>
                                          </p:stCondLst>
                                        </p:cTn>
                                        <p:tgtEl>
                                          <p:spTgt spid="15361"/>
                                        </p:tgtEl>
                                        <p:attrNameLst>
                                          <p:attrName>fill.type</p:attrName>
                                        </p:attrNameLst>
                                      </p:cBhvr>
                                      <p:to>
                                        <p:strVal val="solid"/>
                                      </p:to>
                                    </p:set>
                                    <p:set>
                                      <p:cBhvr>
                                        <p:cTn id="20" dur="1900" fill="hold">
                                          <p:stCondLst>
                                            <p:cond delay="100"/>
                                          </p:stCondLst>
                                        </p:cTn>
                                        <p:tgtEl>
                                          <p:spTgt spid="15361"/>
                                        </p:tgtEl>
                                        <p:attrNameLst>
                                          <p:attrName>fill.on</p:attrName>
                                        </p:attrNameLst>
                                      </p:cBhvr>
                                      <p:to>
                                        <p:strVal val="true"/>
                                      </p:to>
                                    </p:set>
                                    <p:animScale>
                                      <p:cBhvr>
                                        <p:cTn id="21" dur="200" fill="hold">
                                          <p:stCondLst>
                                            <p:cond delay="0"/>
                                          </p:stCondLst>
                                        </p:cTn>
                                        <p:tgtEl>
                                          <p:spTgt spid="15361"/>
                                        </p:tgtEl>
                                      </p:cBhvr>
                                      <p:from x="100000" y="100000"/>
                                      <p:to x="100000" y="5000"/>
                                    </p:animScale>
                                    <p:animScale>
                                      <p:cBhvr>
                                        <p:cTn id="22" dur="200" fill="hold">
                                          <p:stCondLst>
                                            <p:cond delay="200"/>
                                          </p:stCondLst>
                                        </p:cTn>
                                        <p:tgtEl>
                                          <p:spTgt spid="15361"/>
                                        </p:tgtEl>
                                      </p:cBhvr>
                                      <p:from x="100000" y="5000"/>
                                      <p:to x="120000" y="150000"/>
                                    </p:animScale>
                                    <p:animScale>
                                      <p:cBhvr>
                                        <p:cTn id="23" dur="600" fill="hold">
                                          <p:stCondLst>
                                            <p:cond delay="1400"/>
                                          </p:stCondLst>
                                        </p:cTn>
                                        <p:tgtEl>
                                          <p:spTgt spid="15361"/>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00034" y="1500174"/>
            <a:ext cx="607223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Достаточно странный герой, не похожий на тех, с которыми мы встречались.</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Какое впечатление он на вас произвел?</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Почему он выглядит смешным? Кто смеется над ним?</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Дон Кихот сам хочет посмешить людей?</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То, во что он верит и что делает, это плохо?</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Так в чем же странность Дон Кихота?</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chemeClr val="tx1"/>
                </a:solidFill>
                <a:effectLst/>
                <a:latin typeface="Arial" pitchFamily="34" charset="0"/>
                <a:ea typeface="Times New Roman" pitchFamily="18" charset="0"/>
              </a:rPr>
              <a:t>(Дон Кихот – идеальная гармоничная личность. В нем нет зла и нет противоречий, он существует в гармонии с самим собой. А мир дисгармоничен, раздираем жадностью, надменностью, чванством, корыстью и другим злом. Люди к этому привыкли, они сами такие, живут в хаосе и мелочных заботах. Поэтому они не понимают Дон Кихота и смеются над ним.)</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Все не понимают? Есть ли кто-нибудь, кому Дон Кихот близок и дорог?</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Кто такой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СанчоПанса</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Почему он не бросил Дон Кихота?</a:t>
            </a:r>
            <a:r>
              <a:rPr kumimoji="0" lang="ru-RU" sz="1100" b="0" i="0" u="none" strike="noStrike" cap="none" normalizeH="0" baseline="0" dirty="0" smtClean="0">
                <a:ln>
                  <a:noFill/>
                </a:ln>
                <a:solidFill>
                  <a:schemeClr val="tx1"/>
                </a:solidFill>
                <a:effectLst/>
                <a:latin typeface="Arial" pitchFamily="34" charset="0"/>
              </a:rPr>
              <a:t>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16387" name="Picture 3" descr="http://im5-tub-ru.yandex.net/i?id=27043169-33-72"/>
          <p:cNvPicPr>
            <a:picLocks noChangeAspect="1" noChangeArrowheads="1"/>
          </p:cNvPicPr>
          <p:nvPr/>
        </p:nvPicPr>
        <p:blipFill>
          <a:blip r:embed="rId2"/>
          <a:srcRect/>
          <a:stretch>
            <a:fillRect/>
          </a:stretch>
        </p:blipFill>
        <p:spPr bwMode="auto">
          <a:xfrm>
            <a:off x="6215074" y="642918"/>
            <a:ext cx="2654348" cy="1928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 calcmode="lin" valueType="num">
                                      <p:cBhvr additive="base">
                                        <p:cTn id="7" dur="500" fill="hold"/>
                                        <p:tgtEl>
                                          <p:spTgt spid="1638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6385">
                                            <p:txEl>
                                              <p:pRg st="1" end="1"/>
                                            </p:txEl>
                                          </p:spTgt>
                                        </p:tgtEl>
                                        <p:attrNameLst>
                                          <p:attrName>style.visibility</p:attrName>
                                        </p:attrNameLst>
                                      </p:cBhvr>
                                      <p:to>
                                        <p:strVal val="visible"/>
                                      </p:to>
                                    </p:set>
                                    <p:animEffect transition="in" filter="blinds(horizontal)">
                                      <p:cBhvr>
                                        <p:cTn id="13" dur="500"/>
                                        <p:tgtEl>
                                          <p:spTgt spid="16385">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6385">
                                            <p:txEl>
                                              <p:pRg st="2" end="2"/>
                                            </p:txEl>
                                          </p:spTgt>
                                        </p:tgtEl>
                                        <p:attrNameLst>
                                          <p:attrName>style.visibility</p:attrName>
                                        </p:attrNameLst>
                                      </p:cBhvr>
                                      <p:to>
                                        <p:strVal val="visible"/>
                                      </p:to>
                                    </p:set>
                                    <p:animEffect transition="in" filter="blinds(horizontal)">
                                      <p:cBhvr>
                                        <p:cTn id="16" dur="500"/>
                                        <p:tgtEl>
                                          <p:spTgt spid="16385">
                                            <p:txEl>
                                              <p:pRg st="2" end="2"/>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6385">
                                            <p:txEl>
                                              <p:pRg st="3" end="3"/>
                                            </p:txEl>
                                          </p:spTgt>
                                        </p:tgtEl>
                                        <p:attrNameLst>
                                          <p:attrName>style.visibility</p:attrName>
                                        </p:attrNameLst>
                                      </p:cBhvr>
                                      <p:to>
                                        <p:strVal val="visible"/>
                                      </p:to>
                                    </p:set>
                                    <p:animEffect transition="in" filter="blinds(horizontal)">
                                      <p:cBhvr>
                                        <p:cTn id="19" dur="500"/>
                                        <p:tgtEl>
                                          <p:spTgt spid="16385">
                                            <p:txEl>
                                              <p:pRg st="3" end="3"/>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6385">
                                            <p:txEl>
                                              <p:pRg st="4" end="4"/>
                                            </p:txEl>
                                          </p:spTgt>
                                        </p:tgtEl>
                                        <p:attrNameLst>
                                          <p:attrName>style.visibility</p:attrName>
                                        </p:attrNameLst>
                                      </p:cBhvr>
                                      <p:to>
                                        <p:strVal val="visible"/>
                                      </p:to>
                                    </p:set>
                                    <p:animEffect transition="in" filter="blinds(horizontal)">
                                      <p:cBhvr>
                                        <p:cTn id="22" dur="500"/>
                                        <p:tgtEl>
                                          <p:spTgt spid="16385">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6385">
                                            <p:txEl>
                                              <p:pRg st="5" end="5"/>
                                            </p:txEl>
                                          </p:spTgt>
                                        </p:tgtEl>
                                        <p:attrNameLst>
                                          <p:attrName>style.visibility</p:attrName>
                                        </p:attrNameLst>
                                      </p:cBhvr>
                                      <p:to>
                                        <p:strVal val="visible"/>
                                      </p:to>
                                    </p:set>
                                    <p:animEffect transition="in" filter="blinds(horizontal)">
                                      <p:cBhvr>
                                        <p:cTn id="25" dur="500"/>
                                        <p:tgtEl>
                                          <p:spTgt spid="1638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6385">
                                            <p:txEl>
                                              <p:pRg st="6" end="6"/>
                                            </p:txEl>
                                          </p:spTgt>
                                        </p:tgtEl>
                                        <p:attrNameLst>
                                          <p:attrName>style.visibility</p:attrName>
                                        </p:attrNameLst>
                                      </p:cBhvr>
                                      <p:to>
                                        <p:strVal val="visible"/>
                                      </p:to>
                                    </p:set>
                                    <p:animEffect transition="in" filter="blinds(horizontal)">
                                      <p:cBhvr>
                                        <p:cTn id="30" dur="500"/>
                                        <p:tgtEl>
                                          <p:spTgt spid="1638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6385">
                                            <p:txEl>
                                              <p:pRg st="7" end="7"/>
                                            </p:txEl>
                                          </p:spTgt>
                                        </p:tgtEl>
                                        <p:attrNameLst>
                                          <p:attrName>style.visibility</p:attrName>
                                        </p:attrNameLst>
                                      </p:cBhvr>
                                      <p:to>
                                        <p:strVal val="visible"/>
                                      </p:to>
                                    </p:set>
                                    <p:animEffect transition="in" filter="blinds(horizontal)">
                                      <p:cBhvr>
                                        <p:cTn id="35" dur="500"/>
                                        <p:tgtEl>
                                          <p:spTgt spid="16385">
                                            <p:txEl>
                                              <p:pRg st="7" end="7"/>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16385">
                                            <p:txEl>
                                              <p:pRg st="8" end="8"/>
                                            </p:txEl>
                                          </p:spTgt>
                                        </p:tgtEl>
                                        <p:attrNameLst>
                                          <p:attrName>style.visibility</p:attrName>
                                        </p:attrNameLst>
                                      </p:cBhvr>
                                      <p:to>
                                        <p:strVal val="visible"/>
                                      </p:to>
                                    </p:set>
                                    <p:animEffect transition="in" filter="blinds(horizontal)">
                                      <p:cBhvr>
                                        <p:cTn id="38" dur="500"/>
                                        <p:tgtEl>
                                          <p:spTgt spid="16385">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nodeType="clickEffect">
                                  <p:stCondLst>
                                    <p:cond delay="0"/>
                                  </p:stCondLst>
                                  <p:childTnLst>
                                    <p:set>
                                      <p:cBhvr>
                                        <p:cTn id="42" dur="1" fill="hold">
                                          <p:stCondLst>
                                            <p:cond delay="0"/>
                                          </p:stCondLst>
                                        </p:cTn>
                                        <p:tgtEl>
                                          <p:spTgt spid="16387"/>
                                        </p:tgtEl>
                                        <p:attrNameLst>
                                          <p:attrName>style.visibility</p:attrName>
                                        </p:attrNameLst>
                                      </p:cBhvr>
                                      <p:to>
                                        <p:strVal val="visible"/>
                                      </p:to>
                                    </p:set>
                                    <p:anim calcmode="lin" valueType="num">
                                      <p:cBhvr>
                                        <p:cTn id="43" dur="500" fill="hold"/>
                                        <p:tgtEl>
                                          <p:spTgt spid="16387"/>
                                        </p:tgtEl>
                                        <p:attrNameLst>
                                          <p:attrName>ppt_w</p:attrName>
                                        </p:attrNameLst>
                                      </p:cBhvr>
                                      <p:tavLst>
                                        <p:tav tm="0">
                                          <p:val>
                                            <p:fltVal val="0"/>
                                          </p:val>
                                        </p:tav>
                                        <p:tav tm="100000">
                                          <p:val>
                                            <p:strVal val="#ppt_w"/>
                                          </p:val>
                                        </p:tav>
                                      </p:tavLst>
                                    </p:anim>
                                    <p:anim calcmode="lin" valueType="num">
                                      <p:cBhvr>
                                        <p:cTn id="44" dur="500" fill="hold"/>
                                        <p:tgtEl>
                                          <p:spTgt spid="16387"/>
                                        </p:tgtEl>
                                        <p:attrNameLst>
                                          <p:attrName>ppt_h</p:attrName>
                                        </p:attrNameLst>
                                      </p:cBhvr>
                                      <p:tavLst>
                                        <p:tav tm="0">
                                          <p:val>
                                            <p:fltVal val="0"/>
                                          </p:val>
                                        </p:tav>
                                        <p:tav tm="100000">
                                          <p:val>
                                            <p:strVal val="#ppt_h"/>
                                          </p:val>
                                        </p:tav>
                                      </p:tavLst>
                                    </p:anim>
                                    <p:animEffect transition="in" filter="fade">
                                      <p:cBhvr>
                                        <p:cTn id="45"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57158" y="1285860"/>
            <a:ext cx="6715172"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Дон Кихот - «чудак». В литературе впервые появляется образ героя, который выбивается из общего ряда своей странностью, чрезмерной правильностью, внутренней силой и убежденностью.</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Этот образ пойдет гулять по страницам книг, и мы еще не раз с ним встретимся.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17411" name="Picture 3" descr="http://im5-tub-ru.yandex.net/i?id=176749339-62-72"/>
          <p:cNvPicPr>
            <a:picLocks noChangeAspect="1" noChangeArrowheads="1"/>
          </p:cNvPicPr>
          <p:nvPr/>
        </p:nvPicPr>
        <p:blipFill>
          <a:blip r:embed="rId2"/>
          <a:srcRect/>
          <a:stretch>
            <a:fillRect/>
          </a:stretch>
        </p:blipFill>
        <p:spPr bwMode="auto">
          <a:xfrm>
            <a:off x="5500693" y="2786058"/>
            <a:ext cx="2768211" cy="2214571"/>
          </a:xfrm>
          <a:prstGeom prst="rect">
            <a:avLst/>
          </a:prstGeom>
          <a:noFill/>
        </p:spPr>
      </p:pic>
      <p:pic>
        <p:nvPicPr>
          <p:cNvPr id="17413" name="Picture 5" descr="Картинка 118 из 50313">
            <a:hlinkClick r:id="rId3"/>
          </p:cNvPr>
          <p:cNvPicPr>
            <a:picLocks noChangeAspect="1" noChangeArrowheads="1"/>
          </p:cNvPicPr>
          <p:nvPr/>
        </p:nvPicPr>
        <p:blipFill>
          <a:blip r:embed="rId4"/>
          <a:srcRect/>
          <a:stretch>
            <a:fillRect/>
          </a:stretch>
        </p:blipFill>
        <p:spPr bwMode="auto">
          <a:xfrm>
            <a:off x="1214414" y="2927792"/>
            <a:ext cx="3286148" cy="24776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 calcmode="lin" valueType="num">
                                      <p:cBhvr additive="base">
                                        <p:cTn id="7" dur="500" fill="hold"/>
                                        <p:tgtEl>
                                          <p:spTgt spid="1740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09">
                                            <p:txEl>
                                              <p:pRg st="1" end="1"/>
                                            </p:txEl>
                                          </p:spTgt>
                                        </p:tgtEl>
                                        <p:attrNameLst>
                                          <p:attrName>style.visibility</p:attrName>
                                        </p:attrNameLst>
                                      </p:cBhvr>
                                      <p:to>
                                        <p:strVal val="visible"/>
                                      </p:to>
                                    </p:set>
                                    <p:anim calcmode="lin" valueType="num">
                                      <p:cBhvr additive="base">
                                        <p:cTn id="11" dur="500" fill="hold"/>
                                        <p:tgtEl>
                                          <p:spTgt spid="1740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0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17413"/>
                                        </p:tgtEl>
                                        <p:attrNameLst>
                                          <p:attrName>style.visibility</p:attrName>
                                        </p:attrNameLst>
                                      </p:cBhvr>
                                      <p:to>
                                        <p:strVal val="visible"/>
                                      </p:to>
                                    </p:set>
                                    <p:anim calcmode="lin" valueType="num">
                                      <p:cBhvr>
                                        <p:cTn id="17" dur="500" fill="hold"/>
                                        <p:tgtEl>
                                          <p:spTgt spid="17413"/>
                                        </p:tgtEl>
                                        <p:attrNameLst>
                                          <p:attrName>ppt_w</p:attrName>
                                        </p:attrNameLst>
                                      </p:cBhvr>
                                      <p:tavLst>
                                        <p:tav tm="0">
                                          <p:val>
                                            <p:fltVal val="0"/>
                                          </p:val>
                                        </p:tav>
                                        <p:tav tm="100000">
                                          <p:val>
                                            <p:strVal val="#ppt_w"/>
                                          </p:val>
                                        </p:tav>
                                      </p:tavLst>
                                    </p:anim>
                                    <p:anim calcmode="lin" valueType="num">
                                      <p:cBhvr>
                                        <p:cTn id="18" dur="500" fill="hold"/>
                                        <p:tgtEl>
                                          <p:spTgt spid="17413"/>
                                        </p:tgtEl>
                                        <p:attrNameLst>
                                          <p:attrName>ppt_h</p:attrName>
                                        </p:attrNameLst>
                                      </p:cBhvr>
                                      <p:tavLst>
                                        <p:tav tm="0">
                                          <p:val>
                                            <p:fltVal val="0"/>
                                          </p:val>
                                        </p:tav>
                                        <p:tav tm="100000">
                                          <p:val>
                                            <p:strVal val="#ppt_h"/>
                                          </p:val>
                                        </p:tav>
                                      </p:tavLst>
                                    </p:anim>
                                    <p:animEffect transition="in" filter="fade">
                                      <p:cBhvr>
                                        <p:cTn id="19" dur="500"/>
                                        <p:tgtEl>
                                          <p:spTgt spid="17413"/>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17411"/>
                                        </p:tgtEl>
                                        <p:attrNameLst>
                                          <p:attrName>style.visibility</p:attrName>
                                        </p:attrNameLst>
                                      </p:cBhvr>
                                      <p:to>
                                        <p:strVal val="visible"/>
                                      </p:to>
                                    </p:set>
                                    <p:anim calcmode="lin" valueType="num">
                                      <p:cBhvr>
                                        <p:cTn id="24" dur="500" fill="hold"/>
                                        <p:tgtEl>
                                          <p:spTgt spid="17411"/>
                                        </p:tgtEl>
                                        <p:attrNameLst>
                                          <p:attrName>ppt_w</p:attrName>
                                        </p:attrNameLst>
                                      </p:cBhvr>
                                      <p:tavLst>
                                        <p:tav tm="0">
                                          <p:val>
                                            <p:fltVal val="0"/>
                                          </p:val>
                                        </p:tav>
                                        <p:tav tm="100000">
                                          <p:val>
                                            <p:strVal val="#ppt_w"/>
                                          </p:val>
                                        </p:tav>
                                      </p:tavLst>
                                    </p:anim>
                                    <p:anim calcmode="lin" valueType="num">
                                      <p:cBhvr>
                                        <p:cTn id="25" dur="500" fill="hold"/>
                                        <p:tgtEl>
                                          <p:spTgt spid="17411"/>
                                        </p:tgtEl>
                                        <p:attrNameLst>
                                          <p:attrName>ppt_h</p:attrName>
                                        </p:attrNameLst>
                                      </p:cBhvr>
                                      <p:tavLst>
                                        <p:tav tm="0">
                                          <p:val>
                                            <p:fltVal val="0"/>
                                          </p:val>
                                        </p:tav>
                                        <p:tav tm="100000">
                                          <p:val>
                                            <p:strVal val="#ppt_h"/>
                                          </p:val>
                                        </p:tav>
                                      </p:tavLst>
                                    </p:anim>
                                    <p:animEffect transition="in" filter="fade">
                                      <p:cBhvr>
                                        <p:cTn id="26"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0" y="1643050"/>
            <a:ext cx="4572000" cy="3416320"/>
          </a:xfrm>
          <a:prstGeom prst="rect">
            <a:avLst/>
          </a:prstGeom>
        </p:spPr>
        <p:txBody>
          <a:bodyPr>
            <a:spAutoFit/>
          </a:bodyPr>
          <a:lstStyle/>
          <a:p>
            <a:r>
              <a:rPr lang="ru-RU" dirty="0"/>
              <a:t>Роман как мы уже говорили состоит из двух частей, при всем единстве фабулы существенно отличающихся друг от друга. «История хитроумного идальго Дон Кихота </a:t>
            </a:r>
            <a:r>
              <a:rPr lang="ru-RU" dirty="0" err="1"/>
              <a:t>Ломанчского</a:t>
            </a:r>
            <a:r>
              <a:rPr lang="ru-RU" dirty="0"/>
              <a:t>», к написанию которой Сервантес приступил на 55 или 56 году своей жизни, умудренный большим и притом весьма горьким житейским опытом, была по-видимому, задумана в форме повести, сходной с теми, которые позднее составили сборник «Назидательных новелл». </a:t>
            </a:r>
          </a:p>
        </p:txBody>
      </p:sp>
      <p:pic>
        <p:nvPicPr>
          <p:cNvPr id="19458" name="Picture 2" descr="http://im3-tub-ru.yandex.net/i?id=107428944-45-72"/>
          <p:cNvPicPr>
            <a:picLocks noChangeAspect="1" noChangeArrowheads="1"/>
          </p:cNvPicPr>
          <p:nvPr/>
        </p:nvPicPr>
        <p:blipFill>
          <a:blip r:embed="rId2"/>
          <a:srcRect/>
          <a:stretch>
            <a:fillRect/>
          </a:stretch>
        </p:blipFill>
        <p:spPr bwMode="auto">
          <a:xfrm>
            <a:off x="752361" y="1073499"/>
            <a:ext cx="2962383" cy="342707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amond(in)">
                                      <p:cBhvr>
                                        <p:cTn id="7" dur="20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714348" y="785794"/>
            <a:ext cx="671517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Возможно, на возникновение ее сюжета повлияло знакомство с какой-нибудь чисто случайной литературой, например, с анонимной «Интермедией о романсах», герой которой, сельский житель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rPr>
              <a:t>Бартолло</a:t>
            </a: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начитавшись, подобно Дон Кихоту, рыцарских романов, отправляется на войну с англичанами. Однако Сервантес отвел чисто анекдотической стороне только первые пять глав своего романа. Как писатель, наделенный огромным художественным чутьем, Серванте, дойдя до шестой главы, то есть до окончания эпизода первого выезда Дон Кихота, по-видимому, осознал, какие богатейшие возможности предоставляет ему избранный им сюжет.</a:t>
            </a:r>
            <a:endParaRPr kumimoji="0" lang="ru-RU" sz="1800" b="0" i="0" u="none" strike="noStrike" cap="none" normalizeH="0" baseline="0" dirty="0" smtClean="0">
              <a:ln>
                <a:noFill/>
              </a:ln>
              <a:solidFill>
                <a:schemeClr val="tx1"/>
              </a:solidFill>
              <a:effectLst/>
              <a:latin typeface="Arial" pitchFamily="34" charset="0"/>
            </a:endParaRPr>
          </a:p>
        </p:txBody>
      </p:sp>
      <p:pic>
        <p:nvPicPr>
          <p:cNvPr id="18435" name="Picture 3" descr="Картинка 95 из 50313">
            <a:hlinkClick r:id="rId2"/>
          </p:cNvPr>
          <p:cNvPicPr>
            <a:picLocks noChangeAspect="1" noChangeArrowheads="1"/>
          </p:cNvPicPr>
          <p:nvPr/>
        </p:nvPicPr>
        <p:blipFill>
          <a:blip r:embed="rId3"/>
          <a:srcRect/>
          <a:stretch>
            <a:fillRect/>
          </a:stretch>
        </p:blipFill>
        <p:spPr bwMode="auto">
          <a:xfrm>
            <a:off x="2643174" y="3214686"/>
            <a:ext cx="4762500" cy="3228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checkerboard(across)">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plus(in)">
                                      <p:cBhvr>
                                        <p:cTn id="12" dur="20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57158" y="1357298"/>
            <a:ext cx="457203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На протяжении всего романа Сервантес стремится убедить читателей, что единственной причиной, побудившей его писать, было стремление высмеять нелепость рыцарских романов, убить их «силой смеха». Рыцарские романы имели большую популярность и являлись литературным чтивом, среди которого немногие обладали художественными достоинствами. Исходя из этого мы должны признать важность предпринятой борьбы Сервантесом с такими произведениями.</a:t>
            </a:r>
            <a:endParaRPr kumimoji="0" lang="ru-RU" sz="1800" b="0" i="0" u="none" strike="noStrike" cap="none" normalizeH="0" baseline="0" dirty="0" smtClean="0">
              <a:ln>
                <a:noFill/>
              </a:ln>
              <a:solidFill>
                <a:schemeClr val="tx1"/>
              </a:solidFill>
              <a:effectLst/>
              <a:latin typeface="Arial" pitchFamily="34" charset="0"/>
            </a:endParaRPr>
          </a:p>
        </p:txBody>
      </p:sp>
      <p:pic>
        <p:nvPicPr>
          <p:cNvPr id="20485" name="Picture 5" descr="Картинка 19 из 50312">
            <a:hlinkClick r:id="rId2"/>
          </p:cNvPr>
          <p:cNvPicPr>
            <a:picLocks noChangeAspect="1" noChangeArrowheads="1"/>
          </p:cNvPicPr>
          <p:nvPr/>
        </p:nvPicPr>
        <p:blipFill>
          <a:blip r:embed="rId3"/>
          <a:srcRect/>
          <a:stretch>
            <a:fillRect/>
          </a:stretch>
        </p:blipFill>
        <p:spPr bwMode="auto">
          <a:xfrm>
            <a:off x="5572132" y="1500174"/>
            <a:ext cx="2400300" cy="381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blinds(horizontal)">
                                      <p:cBhvr>
                                        <p:cTn id="7" dur="5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barn(inHorizontal)">
                                      <p:cBhvr>
                                        <p:cTn id="12"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997839"/>
            <a:ext cx="4572000" cy="2862322"/>
          </a:xfrm>
          <a:prstGeom prst="rect">
            <a:avLst/>
          </a:prstGeom>
        </p:spPr>
        <p:txBody>
          <a:bodyPr>
            <a:spAutoFit/>
          </a:bodyPr>
          <a:lstStyle/>
          <a:p>
            <a:r>
              <a:rPr lang="ru-RU" dirty="0"/>
              <a:t> Вместе с тем мы знаем, что, «расправившись» с рыцарской литературой в шестой главе первой части романа (истребление рыцарской библиотеки Дон Кихота), приведя своего безумного героя в соприкосновение с окружающей его жестокой действительностью, Сервантес строго судит не только его, но и окружающую его социальную несправедливость.</a:t>
            </a:r>
          </a:p>
        </p:txBody>
      </p:sp>
      <p:pic>
        <p:nvPicPr>
          <p:cNvPr id="22530" name="Picture 2" descr="Картинка 69 из 50313">
            <a:hlinkClick r:id="rId2"/>
          </p:cNvPr>
          <p:cNvPicPr>
            <a:picLocks noChangeAspect="1" noChangeArrowheads="1"/>
          </p:cNvPicPr>
          <p:nvPr/>
        </p:nvPicPr>
        <p:blipFill>
          <a:blip r:embed="rId3"/>
          <a:srcRect/>
          <a:stretch>
            <a:fillRect/>
          </a:stretch>
        </p:blipFill>
        <p:spPr bwMode="auto">
          <a:xfrm>
            <a:off x="357158" y="3429000"/>
            <a:ext cx="1666875" cy="2381250"/>
          </a:xfrm>
          <a:prstGeom prst="rect">
            <a:avLst/>
          </a:prstGeom>
          <a:noFill/>
        </p:spPr>
      </p:pic>
      <p:pic>
        <p:nvPicPr>
          <p:cNvPr id="22532" name="Picture 4" descr="Картинка 84 из 50313">
            <a:hlinkClick r:id="rId4"/>
          </p:cNvPr>
          <p:cNvPicPr>
            <a:picLocks noChangeAspect="1" noChangeArrowheads="1"/>
          </p:cNvPicPr>
          <p:nvPr/>
        </p:nvPicPr>
        <p:blipFill>
          <a:blip r:embed="rId5"/>
          <a:srcRect/>
          <a:stretch>
            <a:fillRect/>
          </a:stretch>
        </p:blipFill>
        <p:spPr bwMode="auto">
          <a:xfrm>
            <a:off x="7039330" y="285728"/>
            <a:ext cx="1685580" cy="23574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2530"/>
                                        </p:tgtEl>
                                        <p:attrNameLst>
                                          <p:attrName>style.visibility</p:attrName>
                                        </p:attrNameLst>
                                      </p:cBhvr>
                                      <p:to>
                                        <p:strVal val="visible"/>
                                      </p:to>
                                    </p:set>
                                    <p:animEffect transition="in" filter="box(in)">
                                      <p:cBhvr>
                                        <p:cTn id="13" dur="500"/>
                                        <p:tgtEl>
                                          <p:spTgt spid="2253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22532"/>
                                        </p:tgtEl>
                                        <p:attrNameLst>
                                          <p:attrName>style.visibility</p:attrName>
                                        </p:attrNameLst>
                                      </p:cBhvr>
                                      <p:to>
                                        <p:strVal val="visible"/>
                                      </p:to>
                                    </p:set>
                                    <p:animEffect transition="in" filter="diamond(in)">
                                      <p:cBhvr>
                                        <p:cTn id="18" dur="20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Другая 3">
      <a:dk1>
        <a:srgbClr val="7030A0"/>
      </a:dk1>
      <a:lt1>
        <a:sysClr val="window" lastClr="FFFFFF"/>
      </a:lt1>
      <a:dk2>
        <a:srgbClr val="4E3B30"/>
      </a:dk2>
      <a:lt2>
        <a:srgbClr val="00B0F0"/>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TotalTime>
  <Words>1112</Words>
  <Application>Microsoft Office PowerPoint</Application>
  <PresentationFormat>Экран (4:3)</PresentationFormat>
  <Paragraphs>40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Изящная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5</cp:revision>
  <dcterms:created xsi:type="dcterms:W3CDTF">2012-05-02T14:26:20Z</dcterms:created>
  <dcterms:modified xsi:type="dcterms:W3CDTF">2012-05-02T15:10:50Z</dcterms:modified>
</cp:coreProperties>
</file>