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1" r:id="rId2"/>
    <p:sldId id="275" r:id="rId3"/>
    <p:sldId id="257" r:id="rId4"/>
    <p:sldId id="261" r:id="rId5"/>
    <p:sldId id="267" r:id="rId6"/>
    <p:sldId id="268" r:id="rId7"/>
    <p:sldId id="272" r:id="rId8"/>
    <p:sldId id="273" r:id="rId9"/>
    <p:sldId id="269" r:id="rId10"/>
    <p:sldId id="270" r:id="rId11"/>
    <p:sldId id="274" r:id="rId12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65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87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0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35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59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30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60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56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92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69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6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76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377606" y="796833"/>
            <a:ext cx="1611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23.10.15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3704" y="1196752"/>
            <a:ext cx="41633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Классная работа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2348880"/>
            <a:ext cx="75608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Законы арифметических действий</a:t>
            </a:r>
            <a:endParaRPr lang="ru-RU" sz="6000" b="1" dirty="0">
              <a:solidFill>
                <a:srgbClr val="FF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96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58663"/>
            <a:ext cx="34211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Segoe Script" panose="020B0504020000000003" pitchFamily="34" charset="0"/>
                <a:cs typeface="Times New Roman" pitchFamily="18" charset="0"/>
              </a:rPr>
              <a:t>В классе</a:t>
            </a:r>
            <a:endParaRPr lang="ru-RU" sz="5400" b="1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Segoe Script" panose="020B05040200000000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0160" y="1353813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219 (1 столбик), 220 (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а,б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), 224 (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а,б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), 225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53753" y="5053520"/>
            <a:ext cx="1348705" cy="107457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9592" y="4653136"/>
            <a:ext cx="1050062" cy="132898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95706" y="2060254"/>
            <a:ext cx="59046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Поставить между некоторыми цифрами знаки «+» и «-», чтобы равенства стали верными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а) 88888888=100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б) 123456789=10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 в) 123456789=100 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11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96395" y="1484784"/>
            <a:ext cx="7420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Segoe Script" panose="020B0504020000000003" pitchFamily="34" charset="0"/>
                <a:cs typeface="Times New Roman" pitchFamily="18" charset="0"/>
              </a:rPr>
              <a:t>Домашнее задание</a:t>
            </a:r>
            <a:endParaRPr lang="ru-RU" sz="5400" b="1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Segoe Script" panose="020B05040200000000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6395" y="2636912"/>
            <a:ext cx="449568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219 (2 столбик), </a:t>
            </a:r>
          </a:p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220 (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в,г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), </a:t>
            </a:r>
          </a:p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224 (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в,г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),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227.</a:t>
            </a:r>
          </a:p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Учить все законы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573016"/>
            <a:ext cx="29718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858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54150" y="332656"/>
            <a:ext cx="54056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Segoe Script" panose="020B0504020000000003" pitchFamily="34" charset="0"/>
                <a:cs typeface="Times New Roman" pitchFamily="18" charset="0"/>
              </a:rPr>
              <a:t>Устный счет</a:t>
            </a:r>
            <a:endParaRPr lang="ru-RU" sz="5400" b="1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Segoe Script" panose="020B05040200000000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289" y="4797152"/>
            <a:ext cx="2941393" cy="70788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78" y="2162884"/>
            <a:ext cx="2289245" cy="7856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579" y="1335409"/>
            <a:ext cx="4000147" cy="61747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972" y="3949193"/>
            <a:ext cx="2079663" cy="56958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729" y="3155886"/>
            <a:ext cx="3215623" cy="64560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012959" y="259459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50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2729" y="4933861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21300</a:t>
            </a:r>
            <a:endParaRPr lang="ru-RU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4088" y="3241307"/>
            <a:ext cx="954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236</a:t>
            </a:r>
            <a:endParaRPr lang="ru-RU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51184" y="1493320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2000</a:t>
            </a:r>
            <a:endParaRPr lang="ru-RU" sz="4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26123" y="3832584"/>
            <a:ext cx="954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156</a:t>
            </a:r>
            <a:endParaRPr lang="ru-RU" sz="4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444" y="3477885"/>
            <a:ext cx="2171892" cy="154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629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L -0.2342 -0.175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19" y="-8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81481E-6 L -0.28768 -0.3928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92" y="-1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13872 -0.0138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4" y="-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L -0.34774 0.3564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96" y="1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3333E-6 L -0.37864 0.1416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41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27784" y="332656"/>
            <a:ext cx="36583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Segoe Script" panose="020B0504020000000003" pitchFamily="34" charset="0"/>
                <a:cs typeface="Times New Roman" pitchFamily="18" charset="0"/>
              </a:rPr>
              <a:t>Задача 1</a:t>
            </a:r>
            <a:endParaRPr lang="ru-RU" sz="5400" b="1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Segoe Script" panose="020B05040200000000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124744"/>
            <a:ext cx="835292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itchFamily="18" charset="0"/>
              </a:rPr>
              <a:t>Решить задачу двумя способами:</a:t>
            </a:r>
          </a:p>
          <a:p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itchFamily="18" charset="0"/>
              </a:rPr>
              <a:t>Двое </a:t>
            </a:r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itchFamily="18" charset="0"/>
              </a:rPr>
              <a:t>рабочих изготавливают одинаковые детали. Один рабочий делает </a:t>
            </a:r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itchFamily="18" charset="0"/>
              </a:rPr>
              <a:t>27 деталей в час, </a:t>
            </a:r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itchFamily="18" charset="0"/>
              </a:rPr>
              <a:t>а другой – 32 детали. Сколько всего деталей они изготовят за 8 часов</a:t>
            </a:r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itchFamily="18" charset="0"/>
              </a:rPr>
              <a:t>? </a:t>
            </a:r>
            <a:endParaRPr lang="ru-RU" sz="3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3741405"/>
            <a:ext cx="40559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(27+32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) ∙ 8=472(д.)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4417789"/>
            <a:ext cx="42098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27 ∙ 8+32 ∙ 8=472(д.)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5793" y="3766103"/>
            <a:ext cx="1826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 </a:t>
            </a:r>
            <a:r>
              <a:rPr lang="en-US" sz="32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способ</a:t>
            </a:r>
            <a:r>
              <a:rPr lang="ru-RU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6795" y="4479345"/>
            <a:ext cx="19864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II </a:t>
            </a:r>
            <a:r>
              <a:rPr lang="en-US" sz="32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способ</a:t>
            </a:r>
            <a:r>
              <a:rPr lang="ru-RU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67944" y="5633342"/>
            <a:ext cx="42354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Ответ: 472 детали.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313" y="5283959"/>
            <a:ext cx="1057275" cy="104775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25419" y="3662309"/>
            <a:ext cx="1656184" cy="1377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07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4012835" y="2924944"/>
            <a:ext cx="5112568" cy="2068081"/>
            <a:chOff x="3241" y="3263"/>
            <a:chExt cx="5120" cy="2240"/>
          </a:xfrm>
        </p:grpSpPr>
        <p:sp>
          <p:nvSpPr>
            <p:cNvPr id="15" name="AutoShape 8"/>
            <p:cNvSpPr>
              <a:spLocks noChangeArrowheads="1" noTextEdit="1"/>
            </p:cNvSpPr>
            <p:nvPr/>
          </p:nvSpPr>
          <p:spPr bwMode="auto">
            <a:xfrm>
              <a:off x="3241" y="3263"/>
              <a:ext cx="5120" cy="2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3881" y="3903"/>
              <a:ext cx="4000" cy="1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3881" y="3903"/>
              <a:ext cx="4000" cy="1120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3881" y="3903"/>
              <a:ext cx="1760" cy="1120"/>
            </a:xfrm>
            <a:prstGeom prst="rect">
              <a:avLst/>
            </a:prstGeom>
            <a:gradFill flip="none" rotWithShape="1">
              <a:gsLst>
                <a:gs pos="0">
                  <a:srgbClr val="0070C0">
                    <a:tint val="66000"/>
                    <a:satMod val="160000"/>
                  </a:srgbClr>
                </a:gs>
                <a:gs pos="50000">
                  <a:srgbClr val="0070C0">
                    <a:tint val="44500"/>
                    <a:satMod val="160000"/>
                  </a:srgbClr>
                </a:gs>
                <a:gs pos="100000">
                  <a:srgbClr val="0070C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4521" y="3423"/>
              <a:ext cx="955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Times New Roman" pitchFamily="18" charset="0"/>
                  <a:cs typeface="Arial" pitchFamily="34" charset="0"/>
                </a:rPr>
                <a:t>200</a:t>
              </a: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Arial" pitchFamily="34" charset="0"/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3724" y="4229"/>
              <a:ext cx="64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Times New Roman" pitchFamily="18" charset="0"/>
                  <a:cs typeface="Arial" pitchFamily="34" charset="0"/>
                </a:rPr>
                <a:t>75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Arial" pitchFamily="34" charset="0"/>
              </a:endParaRPr>
            </a:p>
          </p:txBody>
        </p:sp>
        <p:sp>
          <p:nvSpPr>
            <p:cNvPr id="21" name="Text Box 2"/>
            <p:cNvSpPr txBox="1">
              <a:spLocks noChangeArrowheads="1"/>
            </p:cNvSpPr>
            <p:nvPr/>
          </p:nvSpPr>
          <p:spPr bwMode="auto">
            <a:xfrm>
              <a:off x="6464" y="3396"/>
              <a:ext cx="96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Times New Roman" pitchFamily="18" charset="0"/>
                  <a:cs typeface="Arial" pitchFamily="34" charset="0"/>
                </a:rPr>
                <a:t>300</a:t>
              </a: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Arial" pitchFamily="34" charset="0"/>
              </a:endParaRP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2627784" y="332656"/>
            <a:ext cx="36583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Segoe Script" panose="020B0504020000000003" pitchFamily="34" charset="0"/>
                <a:cs typeface="Times New Roman" pitchFamily="18" charset="0"/>
              </a:rPr>
              <a:t>Задача </a:t>
            </a:r>
            <a:r>
              <a:rPr lang="ru-RU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Segoe Script" panose="020B0504020000000003" pitchFamily="34" charset="0"/>
                <a:cs typeface="Times New Roman" pitchFamily="18" charset="0"/>
              </a:rPr>
              <a:t>2</a:t>
            </a:r>
            <a:endParaRPr lang="ru-RU" sz="5400" b="1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Segoe Script" panose="020B05040200000000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1778" y="1287027"/>
            <a:ext cx="78497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itchFamily="18" charset="0"/>
              </a:rPr>
              <a:t>Решить задачу двумя способами</a:t>
            </a: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itchFamily="18" charset="0"/>
              </a:rPr>
              <a:t>:</a:t>
            </a:r>
            <a:endParaRPr lang="ru-RU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Участок </a:t>
            </a:r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шириной 75 м разделен на две части. Длина одной части 200 м, а другой 300 м. Какова площадь всего участка?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1854" y="3978848"/>
            <a:ext cx="44342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(200+300)∙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75=37500(м</a:t>
            </a:r>
            <a:r>
              <a:rPr lang="ru-RU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4343" y="3269316"/>
            <a:ext cx="1826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 </a:t>
            </a:r>
            <a:r>
              <a:rPr lang="en-US" sz="32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способ</a:t>
            </a:r>
            <a:r>
              <a:rPr lang="ru-RU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41778" y="4559781"/>
            <a:ext cx="19864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II </a:t>
            </a:r>
            <a:r>
              <a:rPr lang="en-US" sz="32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способ</a:t>
            </a:r>
            <a:r>
              <a:rPr lang="ru-RU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6299" y="5188670"/>
            <a:ext cx="46746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200∙75+300∙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75=37500(м</a:t>
            </a:r>
            <a:r>
              <a:rPr lang="ru-RU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126863" y="5775370"/>
            <a:ext cx="37481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Ответ: 37 500 м</a:t>
            </a:r>
            <a:r>
              <a:rPr lang="ru-RU" sz="3600" b="1" baseline="30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4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  <p:bldP spid="24" grpId="0"/>
      <p:bldP spid="10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27784" y="332656"/>
            <a:ext cx="36583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Segoe Script" panose="020B0504020000000003" pitchFamily="34" charset="0"/>
                <a:cs typeface="Times New Roman" pitchFamily="18" charset="0"/>
              </a:rPr>
              <a:t>Задача 3</a:t>
            </a:r>
            <a:endParaRPr lang="ru-RU" sz="5400" b="1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Segoe Script" panose="020B05040200000000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2113" y="1170408"/>
            <a:ext cx="78497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itchFamily="18" charset="0"/>
              </a:rPr>
              <a:t>Решить задачу двумя способами</a:t>
            </a: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itchFamily="18" charset="0"/>
              </a:rPr>
              <a:t>:</a:t>
            </a:r>
            <a:endParaRPr lang="ru-RU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Найти площадь прямоугольника АВС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</a:t>
            </a:r>
            <a:endParaRPr lang="ru-RU" sz="3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683568" y="2204958"/>
            <a:ext cx="3909272" cy="2257785"/>
            <a:chOff x="683568" y="2204958"/>
            <a:chExt cx="3909272" cy="2257785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1061610" y="2636912"/>
              <a:ext cx="3132348" cy="129614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163880" y="2630445"/>
              <a:ext cx="1037099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29816" y="3939523"/>
              <a:ext cx="4635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rPr>
                <a:t>А</a:t>
              </a:r>
              <a:endPara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3568" y="2204958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rPr>
                <a:t>В</a:t>
              </a:r>
              <a:endPara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34841" y="2208191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rPr>
                <a:t>С</a:t>
              </a:r>
              <a:endPara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08412" y="3850381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rPr>
                <a:t>D</a:t>
              </a:r>
              <a:endPara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884390" y="379912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76860" y="379912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2728" y="2986129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16016" y="2374545"/>
            <a:ext cx="1826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 </a:t>
            </a:r>
            <a:r>
              <a:rPr lang="en-US" sz="32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способ</a:t>
            </a:r>
            <a:r>
              <a:rPr lang="ru-RU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926916" y="3037872"/>
            <a:ext cx="24737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(а + </a:t>
            </a:r>
            <a:r>
              <a:rPr lang="en-US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) ∙ с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16016" y="3747808"/>
            <a:ext cx="19864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II </a:t>
            </a:r>
            <a:r>
              <a:rPr lang="en-US" sz="32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способ</a:t>
            </a:r>
            <a:r>
              <a:rPr lang="ru-RU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541013" y="4465904"/>
            <a:ext cx="28184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а ∙ с + </a:t>
            </a:r>
            <a:r>
              <a:rPr lang="en-US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· с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627" y="4786311"/>
            <a:ext cx="2147845" cy="151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9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5840" y="464006"/>
            <a:ext cx="7506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(</a:t>
            </a:r>
            <a:r>
              <a:rPr lang="en-US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</a:t>
            </a:r>
            <a:r>
              <a:rPr lang="ru-RU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+</a:t>
            </a:r>
            <a:r>
              <a:rPr lang="en-US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</a:t>
            </a:r>
            <a:r>
              <a:rPr lang="ru-RU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)∙</a:t>
            </a:r>
            <a:r>
              <a:rPr lang="en-US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</a:t>
            </a:r>
            <a:r>
              <a:rPr lang="ru-RU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=</a:t>
            </a:r>
            <a:r>
              <a:rPr lang="en-US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</a:t>
            </a:r>
            <a:r>
              <a:rPr lang="ru-RU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∙</a:t>
            </a:r>
            <a:r>
              <a:rPr lang="en-US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</a:t>
            </a:r>
            <a:r>
              <a:rPr lang="ru-RU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+</a:t>
            </a:r>
            <a:r>
              <a:rPr lang="en-US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</a:t>
            </a:r>
            <a:r>
              <a:rPr lang="ru-RU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∙</a:t>
            </a:r>
            <a:r>
              <a:rPr lang="en-US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</a:t>
            </a:r>
            <a:endParaRPr lang="ru-RU" sz="7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113953"/>
            <a:ext cx="82695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Распределительный закон умножения относительно сложения.</a:t>
            </a:r>
            <a:endParaRPr lang="ru-RU" sz="40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683568" y="1821017"/>
            <a:ext cx="7704856" cy="2292936"/>
            <a:chOff x="683568" y="1821017"/>
            <a:chExt cx="7704856" cy="2292936"/>
          </a:xfrm>
        </p:grpSpPr>
        <p:sp>
          <p:nvSpPr>
            <p:cNvPr id="4" name="TextBox 3"/>
            <p:cNvSpPr txBox="1"/>
            <p:nvPr/>
          </p:nvSpPr>
          <p:spPr>
            <a:xfrm>
              <a:off x="683568" y="1907869"/>
              <a:ext cx="756084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rPr>
                <a:t>Чтобы умножить число на сумму, нужно это число умножить на каждое слагаемое суммы и сложить результаты</a:t>
              </a:r>
              <a:endPara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755576" y="1821017"/>
              <a:ext cx="7632848" cy="2292936"/>
            </a:xfrm>
            <a:prstGeom prst="roundRect">
              <a:avLst/>
            </a:prstGeom>
            <a:noFill/>
            <a:ln w="381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9506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27784" y="332656"/>
            <a:ext cx="36583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Segoe Script" panose="020B0504020000000003" pitchFamily="34" charset="0"/>
                <a:cs typeface="Times New Roman" pitchFamily="18" charset="0"/>
              </a:rPr>
              <a:t>Задача </a:t>
            </a:r>
            <a:r>
              <a:rPr lang="ru-RU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Segoe Script" panose="020B0504020000000003" pitchFamily="34" charset="0"/>
                <a:cs typeface="Times New Roman" pitchFamily="18" charset="0"/>
              </a:rPr>
              <a:t>4</a:t>
            </a:r>
            <a:endParaRPr lang="ru-RU" sz="5400" b="1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Segoe Script" panose="020B05040200000000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2113" y="1170408"/>
            <a:ext cx="78497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itchFamily="18" charset="0"/>
              </a:rPr>
              <a:t>Решить задачу двумя способами</a:t>
            </a: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itchFamily="18" charset="0"/>
              </a:rPr>
              <a:t>:</a:t>
            </a:r>
            <a:endParaRPr lang="ru-RU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Найти площадь прямоугольника АВМ</a:t>
            </a:r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598022" y="2137092"/>
            <a:ext cx="3602957" cy="2227918"/>
            <a:chOff x="598022" y="2137092"/>
            <a:chExt cx="3602957" cy="2227918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1061610" y="2636912"/>
              <a:ext cx="3132348" cy="129614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163880" y="2630445"/>
              <a:ext cx="1037099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8022" y="3721613"/>
              <a:ext cx="4635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rPr>
                <a:t>А</a:t>
              </a:r>
              <a:endPara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3568" y="2204958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rPr>
                <a:t>В</a:t>
              </a:r>
              <a:endPara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41704" y="2137092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rPr>
                <a:t>М</a:t>
              </a:r>
              <a:endPara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32086" y="3841790"/>
              <a:ext cx="4635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rPr>
                <a:t>К</a:t>
              </a:r>
              <a:endPara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421638" y="446590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37084" y="345542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2728" y="2986129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16016" y="2374545"/>
            <a:ext cx="1826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 </a:t>
            </a:r>
            <a:r>
              <a:rPr lang="en-US" sz="32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способ</a:t>
            </a:r>
            <a:r>
              <a:rPr lang="ru-RU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926916" y="3037872"/>
            <a:ext cx="23519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(а - </a:t>
            </a:r>
            <a:r>
              <a:rPr lang="en-US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) ∙ с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16016" y="3747808"/>
            <a:ext cx="19864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II </a:t>
            </a:r>
            <a:r>
              <a:rPr lang="en-US" sz="32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способ</a:t>
            </a:r>
            <a:r>
              <a:rPr lang="ru-RU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541013" y="4465904"/>
            <a:ext cx="26965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а ∙ с - </a:t>
            </a:r>
            <a:r>
              <a:rPr lang="en-US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· с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2356638" y="2798995"/>
            <a:ext cx="542292" cy="3054242"/>
          </a:xfrm>
          <a:prstGeom prst="leftBrac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827" y="4828683"/>
            <a:ext cx="1323037" cy="148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83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5840" y="464006"/>
            <a:ext cx="7506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(</a:t>
            </a:r>
            <a:r>
              <a:rPr lang="en-US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</a:t>
            </a:r>
            <a:r>
              <a:rPr lang="ru-RU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-</a:t>
            </a:r>
            <a:r>
              <a:rPr lang="en-US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</a:t>
            </a:r>
            <a:r>
              <a:rPr lang="ru-RU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)∙</a:t>
            </a:r>
            <a:r>
              <a:rPr lang="en-US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</a:t>
            </a:r>
            <a:r>
              <a:rPr lang="ru-RU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=</a:t>
            </a:r>
            <a:r>
              <a:rPr lang="en-US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</a:t>
            </a:r>
            <a:r>
              <a:rPr lang="ru-RU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∙</a:t>
            </a:r>
            <a:r>
              <a:rPr lang="en-US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</a:t>
            </a:r>
            <a:r>
              <a:rPr lang="ru-RU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-</a:t>
            </a:r>
            <a:r>
              <a:rPr lang="en-US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</a:t>
            </a:r>
            <a:r>
              <a:rPr lang="ru-RU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∙</a:t>
            </a:r>
            <a:r>
              <a:rPr lang="en-US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</a:t>
            </a:r>
            <a:endParaRPr lang="ru-RU" sz="7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113953"/>
            <a:ext cx="82695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Распределительный закон умножения относительно вычитания.</a:t>
            </a:r>
            <a:endParaRPr lang="ru-RU" sz="40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683568" y="1821017"/>
            <a:ext cx="7704856" cy="2292936"/>
            <a:chOff x="683568" y="1821017"/>
            <a:chExt cx="7704856" cy="2292936"/>
          </a:xfrm>
        </p:grpSpPr>
        <p:sp>
          <p:nvSpPr>
            <p:cNvPr id="4" name="TextBox 3"/>
            <p:cNvSpPr txBox="1"/>
            <p:nvPr/>
          </p:nvSpPr>
          <p:spPr>
            <a:xfrm>
              <a:off x="683568" y="1907869"/>
              <a:ext cx="756084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rPr>
                <a:t>Чтобы умножить число на разность, нужно это число умножить сначала на уменьшаемое, потом на вычитаемое и вычесть результаты</a:t>
              </a:r>
              <a:endPara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755576" y="1821017"/>
              <a:ext cx="7632848" cy="2292936"/>
            </a:xfrm>
            <a:prstGeom prst="roundRect">
              <a:avLst/>
            </a:prstGeom>
            <a:noFill/>
            <a:ln w="381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16830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97192" y="476672"/>
            <a:ext cx="4719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Segoe Script" panose="020B0504020000000003" pitchFamily="34" charset="0"/>
                <a:cs typeface="Times New Roman" pitchFamily="18" charset="0"/>
              </a:rPr>
              <a:t>Вычислить</a:t>
            </a:r>
            <a:endParaRPr lang="ru-RU" sz="5400" b="1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Segoe Script" panose="020B05040200000000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458267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17 · 28 + 28 · 83 =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3160" y="2081885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= 28 · (17 + 83) = 2800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7935" y="2700164"/>
            <a:ext cx="53397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31 · 256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-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156 · 31 =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3303285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= 31 · (256 - 156) = 3100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724" y="4011171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14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·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50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+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860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·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5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=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4740" y="4670464"/>
            <a:ext cx="45513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= 14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·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50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+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86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·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50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=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27627" y="4644365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(14 + 86)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·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50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=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0112" y="5378350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= 500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63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d8af4b0b21b1f11ea5161f9e5b64d45597f74ab"/>
</p:tagLst>
</file>

<file path=ppt/theme/theme1.xml><?xml version="1.0" encoding="utf-8"?>
<a:theme xmlns:a="http://schemas.openxmlformats.org/drawingml/2006/main" name="Тема1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4" id="{C3D4F7D3-D88A-482B-A4EC-BD6AA67CAD1E}" vid="{3646E9B2-92B9-4367-9811-88C96B4586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Тема14</Template>
  <TotalTime>380</TotalTime>
  <Words>409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Book Antiqua</vt:lpstr>
      <vt:lpstr>Calibri</vt:lpstr>
      <vt:lpstr>Monotype Corsiva</vt:lpstr>
      <vt:lpstr>Segoe Script</vt:lpstr>
      <vt:lpstr>Times New Roman</vt:lpstr>
      <vt:lpstr>Тема14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Кабинет317</cp:lastModifiedBy>
  <cp:revision>59</cp:revision>
  <dcterms:created xsi:type="dcterms:W3CDTF">2010-10-08T09:13:57Z</dcterms:created>
  <dcterms:modified xsi:type="dcterms:W3CDTF">2015-10-23T04:37:47Z</dcterms:modified>
</cp:coreProperties>
</file>