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6"/>
  </p:notesMasterIdLst>
  <p:sldIdLst>
    <p:sldId id="274" r:id="rId2"/>
    <p:sldId id="275" r:id="rId3"/>
    <p:sldId id="278" r:id="rId4"/>
    <p:sldId id="277" r:id="rId5"/>
    <p:sldId id="298" r:id="rId6"/>
    <p:sldId id="280" r:id="rId7"/>
    <p:sldId id="288" r:id="rId8"/>
    <p:sldId id="303" r:id="rId9"/>
    <p:sldId id="306" r:id="rId10"/>
    <p:sldId id="289" r:id="rId11"/>
    <p:sldId id="290" r:id="rId12"/>
    <p:sldId id="315" r:id="rId13"/>
    <p:sldId id="307" r:id="rId14"/>
    <p:sldId id="291" r:id="rId15"/>
    <p:sldId id="316" r:id="rId16"/>
    <p:sldId id="314" r:id="rId17"/>
    <p:sldId id="292" r:id="rId18"/>
    <p:sldId id="317" r:id="rId19"/>
    <p:sldId id="313" r:id="rId20"/>
    <p:sldId id="293" r:id="rId21"/>
    <p:sldId id="297" r:id="rId22"/>
    <p:sldId id="294" r:id="rId23"/>
    <p:sldId id="322" r:id="rId24"/>
    <p:sldId id="323" r:id="rId25"/>
    <p:sldId id="334" r:id="rId26"/>
    <p:sldId id="337" r:id="rId27"/>
    <p:sldId id="335" r:id="rId28"/>
    <p:sldId id="324" r:id="rId29"/>
    <p:sldId id="329" r:id="rId30"/>
    <p:sldId id="330" r:id="rId31"/>
    <p:sldId id="326" r:id="rId32"/>
    <p:sldId id="325" r:id="rId33"/>
    <p:sldId id="331" r:id="rId34"/>
    <p:sldId id="333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E6DF-77B0-421A-AEF3-AC27E7C4DF48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215B-E7DD-4A17-A10C-65424727D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215B-E7DD-4A17-A10C-65424727D80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215B-E7DD-4A17-A10C-65424727D80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215B-E7DD-4A17-A10C-65424727D80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136F25F-EDF5-4F77-B28F-6A2FCE75E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6CFF-0FF1-4545-AACB-7CB3D3AA3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14B7-F398-4EE1-82D3-CA3F61A21C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50A-F9E1-439F-9F76-12053B245E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DA30702-8BA8-4F2B-AB87-8633565FE2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C9FB-31C1-4ADF-83D6-ADC6F292E9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5803-4882-49A0-800B-D0CBB2C97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C607-ECA1-4D58-90BB-66F5D1AA95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798-FA52-4D80-9AD7-9935EEE7AD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59DE-E426-4D0D-AF9D-8998C8C60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203B-D1BD-4798-A661-8EA9BAB674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72198" y="6356350"/>
            <a:ext cx="261765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 </a:t>
            </a:r>
            <a:r>
              <a:rPr lang="ru-RU" dirty="0" smtClean="0"/>
              <a:t>Макян Гарегин Андреевич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087B9E-0F8C-4A70-935F-5673BA99A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slide" Target="slide20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" TargetMode="External"/><Relationship Id="rId7" Type="http://schemas.openxmlformats.org/officeDocument/2006/relationships/hyperlink" Target="http://ru.wikipedia.org/" TargetMode="External"/><Relationship Id="rId2" Type="http://schemas.openxmlformats.org/officeDocument/2006/relationships/hyperlink" Target="http://mil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domstva-uniforma.ru/" TargetMode="External"/><Relationship Id="rId5" Type="http://schemas.openxmlformats.org/officeDocument/2006/relationships/hyperlink" Target="http://www.warheroes.ru/" TargetMode="External"/><Relationship Id="rId4" Type="http://schemas.openxmlformats.org/officeDocument/2006/relationships/hyperlink" Target="http://www.sergeant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Воинские звания военнослужащих. Военная форма одежды и знаки различия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МКОУ «Гимназия №1 Искитимского района»</a:t>
            </a:r>
            <a:endParaRPr lang="ru-RU" dirty="0"/>
          </a:p>
        </p:txBody>
      </p:sp>
      <p:pic>
        <p:nvPicPr>
          <p:cNvPr id="1029" name="Picture 5" descr="C:\Documents and Settings\Admin\Рабочий стол\73047736_1301909917_41777745_____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7896">
            <a:off x="287515" y="513168"/>
            <a:ext cx="3950060" cy="25807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Прапорщики и мичманы</a:t>
            </a:r>
            <a:endParaRPr lang="ru-RU" dirty="0"/>
          </a:p>
        </p:txBody>
      </p:sp>
      <p:graphicFrame>
        <p:nvGraphicFramePr>
          <p:cNvPr id="3" name="Содержимое 4"/>
          <p:cNvGraphicFramePr>
            <a:graphicFrameLocks/>
          </p:cNvGraphicFramePr>
          <p:nvPr/>
        </p:nvGraphicFramePr>
        <p:xfrm>
          <a:off x="428596" y="1428736"/>
          <a:ext cx="82296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+mj-lt"/>
                        </a:rPr>
                        <a:t>Воинские звания</a:t>
                      </a:r>
                      <a:endParaRPr lang="ru-RU" sz="2400" b="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Войсковые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Корабельные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Прапорщик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Мичман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Старший прапорщик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Старший мичман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 descr="C:\Documents and Settings\Учитель\Рабочий стол\6-p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23934">
            <a:off x="1210214" y="2978748"/>
            <a:ext cx="1203264" cy="35015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 rot="18943520">
            <a:off x="6142393" y="511328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Старший мичман</a:t>
            </a:r>
            <a:endParaRPr lang="ru-RU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 rot="18880636">
            <a:off x="3486987" y="5216966"/>
            <a:ext cx="282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Прапорщик (ВВС)</a:t>
            </a:r>
            <a:endParaRPr lang="ru-RU" b="1" dirty="0">
              <a:latin typeface="+mj-lt"/>
            </a:endParaRPr>
          </a:p>
        </p:txBody>
      </p:sp>
      <p:pic>
        <p:nvPicPr>
          <p:cNvPr id="1039" name="Picture 15" descr="C:\Documents and Settings\Учитель\Рабочий стол\Погон_прапорщика_ВВС_с_2010_год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97861">
            <a:off x="3714084" y="2931199"/>
            <a:ext cx="1277323" cy="355949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 rot="18880636">
            <a:off x="854293" y="5237367"/>
            <a:ext cx="282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Прапорщик (СВ)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  <p:pic>
        <p:nvPicPr>
          <p:cNvPr id="1034" name="Picture 10" descr="C:\Documents and Settings\Учитель\Рабочий стол\99px-N8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33067">
            <a:off x="6308294" y="2871343"/>
            <a:ext cx="1365449" cy="36364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Младшие офицеры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одержимое 4"/>
          <p:cNvGraphicFramePr>
            <a:graphicFrameLocks/>
          </p:cNvGraphicFramePr>
          <p:nvPr/>
        </p:nvGraphicFramePr>
        <p:xfrm>
          <a:off x="428596" y="1357297"/>
          <a:ext cx="8229600" cy="4857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9108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j-lt"/>
                        </a:rPr>
                        <a:t>Воинские звания</a:t>
                      </a:r>
                      <a:endParaRPr lang="ru-RU" sz="2800" b="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939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Войсковые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Корабельные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anchor="ctr"/>
                </a:tc>
              </a:tr>
              <a:tr h="78939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Младший</a:t>
                      </a:r>
                      <a:r>
                        <a:rPr lang="ru-RU" sz="2400" baseline="0" dirty="0" smtClean="0">
                          <a:latin typeface="+mj-lt"/>
                        </a:rPr>
                        <a:t> лейтенант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Младший</a:t>
                      </a:r>
                      <a:r>
                        <a:rPr lang="ru-RU" sz="2400" baseline="0" dirty="0" smtClean="0">
                          <a:latin typeface="+mj-lt"/>
                        </a:rPr>
                        <a:t> лейтенант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</a:tr>
              <a:tr h="78939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Лейтенант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Лейтенант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</a:tr>
              <a:tr h="78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+mj-lt"/>
                        </a:rPr>
                        <a:t>Старший лейтенант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+mj-lt"/>
                        </a:rPr>
                        <a:t>Старший лейтенант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</a:tr>
              <a:tr h="78939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Капитан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Капитан-лейтенант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Погоны младших офицеров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571501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Младший</a:t>
            </a:r>
          </a:p>
          <a:p>
            <a:pPr algn="ctr"/>
            <a:r>
              <a:rPr lang="ru-RU" b="1" dirty="0" smtClean="0">
                <a:latin typeface="+mj-lt"/>
              </a:rPr>
              <a:t>лейтенант</a:t>
            </a:r>
            <a:endParaRPr lang="ru-RU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578645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Лейтенант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571501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Старший</a:t>
            </a:r>
          </a:p>
          <a:p>
            <a:pPr algn="ctr"/>
            <a:r>
              <a:rPr lang="ru-RU" b="1" dirty="0" smtClean="0">
                <a:latin typeface="+mj-lt"/>
              </a:rPr>
              <a:t>лейтенант</a:t>
            </a:r>
            <a:endParaRPr lang="ru-RU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571501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Капитан-лейтенант</a:t>
            </a:r>
            <a:endParaRPr lang="ru-RU" b="1" dirty="0">
              <a:latin typeface="+mj-lt"/>
            </a:endParaRPr>
          </a:p>
        </p:txBody>
      </p:sp>
      <p:pic>
        <p:nvPicPr>
          <p:cNvPr id="60418" name="Picture 2" descr="http://upload.wikimedia.org/wikipedia/commons/5/54/9-lt.pn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643050"/>
            <a:ext cx="1486999" cy="4064011"/>
          </a:xfrm>
          <a:prstGeom prst="rect">
            <a:avLst/>
          </a:prstGeom>
          <a:noFill/>
        </p:spPr>
      </p:pic>
      <p:pic>
        <p:nvPicPr>
          <p:cNvPr id="60420" name="Picture 4" descr="File:N-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1527218" cy="3962414"/>
          </a:xfrm>
          <a:prstGeom prst="rect">
            <a:avLst/>
          </a:prstGeom>
          <a:noFill/>
        </p:spPr>
      </p:pic>
      <p:pic>
        <p:nvPicPr>
          <p:cNvPr id="57348" name="Picture 4" descr="File:9mll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214686"/>
            <a:ext cx="1576925" cy="2472707"/>
          </a:xfrm>
          <a:prstGeom prst="rect">
            <a:avLst/>
          </a:prstGeom>
          <a:noFill/>
        </p:spPr>
      </p:pic>
      <p:pic>
        <p:nvPicPr>
          <p:cNvPr id="60422" name="Picture 6" descr="http://upload.wikimedia.org/wikipedia/commons/7/7e/11-kap.png?uselang=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571612"/>
            <a:ext cx="1514479" cy="409431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57224" y="128586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Младший</a:t>
            </a:r>
          </a:p>
          <a:p>
            <a:pPr algn="ctr"/>
            <a:r>
              <a:rPr lang="ru-RU" b="1" dirty="0" smtClean="0">
                <a:latin typeface="+mj-lt"/>
              </a:rPr>
              <a:t>лейтенант</a:t>
            </a:r>
            <a:endParaRPr lang="ru-RU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128586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Лейтенант</a:t>
            </a:r>
            <a:endParaRPr lang="ru-RU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114298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Старший</a:t>
            </a:r>
          </a:p>
          <a:p>
            <a:pPr algn="ctr"/>
            <a:r>
              <a:rPr lang="ru-RU" b="1" dirty="0" smtClean="0">
                <a:latin typeface="+mj-lt"/>
              </a:rPr>
              <a:t>лейтенант</a:t>
            </a:r>
            <a:endParaRPr lang="ru-RU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3702" y="121442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Капитан</a:t>
            </a:r>
            <a:endParaRPr lang="ru-RU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Нарукавные знаки различия ВМФ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17859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928802"/>
            <a:ext cx="17859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928802"/>
            <a:ext cx="1785942" cy="357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57224" y="557214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Младший</a:t>
            </a:r>
          </a:p>
          <a:p>
            <a:pPr algn="ctr"/>
            <a:r>
              <a:rPr lang="ru-RU" b="1" dirty="0" smtClean="0">
                <a:latin typeface="+mj-lt"/>
              </a:rPr>
              <a:t>лейтенант</a:t>
            </a:r>
            <a:endParaRPr lang="ru-RU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571501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Лейтенант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557214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Старший</a:t>
            </a:r>
          </a:p>
          <a:p>
            <a:pPr algn="ctr"/>
            <a:r>
              <a:rPr lang="ru-RU" b="1" dirty="0" smtClean="0">
                <a:latin typeface="+mj-lt"/>
              </a:rPr>
              <a:t>лейтенант</a:t>
            </a:r>
            <a:endParaRPr lang="ru-RU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557214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Капитан-лейтенант</a:t>
            </a:r>
            <a:endParaRPr lang="ru-RU" b="1" dirty="0">
              <a:latin typeface="+mj-lt"/>
            </a:endParaRPr>
          </a:p>
        </p:txBody>
      </p:sp>
      <p:pic>
        <p:nvPicPr>
          <p:cNvPr id="12" name="Picture 2" descr="File:RFNAVYSL-CP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928802"/>
            <a:ext cx="1785942" cy="357188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Старшие офицеры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одержимое 4"/>
          <p:cNvGraphicFramePr>
            <a:graphicFrameLocks/>
          </p:cNvGraphicFramePr>
          <p:nvPr/>
        </p:nvGraphicFramePr>
        <p:xfrm>
          <a:off x="428596" y="1285863"/>
          <a:ext cx="8229600" cy="49292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110355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j-lt"/>
                        </a:rPr>
                        <a:t>Воинские звания</a:t>
                      </a:r>
                      <a:endParaRPr lang="ru-RU" sz="2800" b="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641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Войсковые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Корабельные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anchor="ctr"/>
                </a:tc>
              </a:tr>
              <a:tr h="95641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Майор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Капитан</a:t>
                      </a:r>
                      <a:r>
                        <a:rPr lang="ru-RU" sz="2400" baseline="0" dirty="0" smtClean="0">
                          <a:latin typeface="+mj-lt"/>
                        </a:rPr>
                        <a:t> 3 ранга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</a:tr>
              <a:tr h="95641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Подполковник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Капитан</a:t>
                      </a:r>
                      <a:r>
                        <a:rPr kumimoji="0" lang="ru-RU" sz="2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2 ранга</a:t>
                      </a:r>
                      <a:endParaRPr kumimoji="0" lang="ru-RU" sz="2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56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+mj-lt"/>
                        </a:rPr>
                        <a:t>Полковник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Капитан</a:t>
                      </a:r>
                      <a:r>
                        <a:rPr kumimoji="0" lang="ru-RU" sz="2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3 ранга</a:t>
                      </a:r>
                      <a:endParaRPr kumimoji="0" lang="ru-RU" sz="2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Погоны старших офицеров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557214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Капитан</a:t>
            </a:r>
          </a:p>
          <a:p>
            <a:pPr algn="ctr"/>
            <a:r>
              <a:rPr lang="ru-RU" b="1" dirty="0" smtClean="0">
                <a:latin typeface="+mj-lt"/>
              </a:rPr>
              <a:t>3-го ранга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557214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Капитан</a:t>
            </a:r>
          </a:p>
          <a:p>
            <a:pPr algn="ctr"/>
            <a:r>
              <a:rPr lang="ru-RU" b="1" dirty="0" smtClean="0">
                <a:latin typeface="+mj-lt"/>
              </a:rPr>
              <a:t>2-го ранга</a:t>
            </a:r>
            <a:endParaRPr lang="ru-RU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557214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Капитан</a:t>
            </a:r>
          </a:p>
          <a:p>
            <a:pPr algn="ctr"/>
            <a:r>
              <a:rPr lang="ru-RU" b="1" dirty="0" smtClean="0">
                <a:latin typeface="+mj-lt"/>
              </a:rPr>
              <a:t>1-го ранга</a:t>
            </a:r>
            <a:endParaRPr lang="ru-RU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7290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Майор</a:t>
            </a:r>
            <a:endParaRPr lang="ru-RU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0430" y="121442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Подполковник</a:t>
            </a:r>
            <a:endParaRPr lang="ru-RU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128586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Полковник (ВВС)</a:t>
            </a:r>
            <a:endParaRPr lang="ru-RU" b="1" dirty="0">
              <a:latin typeface="+mj-lt"/>
            </a:endParaRPr>
          </a:p>
        </p:txBody>
      </p:sp>
      <p:pic>
        <p:nvPicPr>
          <p:cNvPr id="62466" name="Picture 2" descr="http://upload.wikimedia.org/wikipedia/commons/e/ea/N-11.pn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1579086" cy="3965662"/>
          </a:xfrm>
          <a:prstGeom prst="rect">
            <a:avLst/>
          </a:prstGeom>
          <a:noFill/>
        </p:spPr>
      </p:pic>
      <p:pic>
        <p:nvPicPr>
          <p:cNvPr id="62468" name="Picture 4" descr="&amp;Fcy;&amp;acy;&amp;jcy;&amp;lcy;:Russia-airforce-1994 15-1-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643050"/>
            <a:ext cx="1595442" cy="3948122"/>
          </a:xfrm>
          <a:prstGeom prst="rect">
            <a:avLst/>
          </a:prstGeom>
          <a:noFill/>
        </p:spPr>
      </p:pic>
      <p:pic>
        <p:nvPicPr>
          <p:cNvPr id="62470" name="Picture 6" descr="File:14podpo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2285992"/>
            <a:ext cx="1588450" cy="249079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Нарукавные знаки различия ВМФ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557214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Капитан</a:t>
            </a:r>
          </a:p>
          <a:p>
            <a:pPr algn="ctr"/>
            <a:r>
              <a:rPr lang="ru-RU" b="1" dirty="0" smtClean="0">
                <a:latin typeface="+mj-lt"/>
              </a:rPr>
              <a:t>3-го ранга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557214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Капитан</a:t>
            </a:r>
          </a:p>
          <a:p>
            <a:pPr algn="ctr"/>
            <a:r>
              <a:rPr lang="ru-RU" b="1" dirty="0" smtClean="0">
                <a:latin typeface="+mj-lt"/>
              </a:rPr>
              <a:t>2-го ранга</a:t>
            </a:r>
            <a:endParaRPr lang="ru-RU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557214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Капитан</a:t>
            </a:r>
          </a:p>
          <a:p>
            <a:pPr algn="ctr"/>
            <a:r>
              <a:rPr lang="ru-RU" b="1" dirty="0" smtClean="0">
                <a:latin typeface="+mj-lt"/>
              </a:rPr>
              <a:t>1-го ранга</a:t>
            </a:r>
            <a:endParaRPr lang="ru-RU" b="1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175023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928802"/>
            <a:ext cx="17859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928802"/>
            <a:ext cx="17859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Высшие офицеры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428596" y="1357299"/>
          <a:ext cx="8229600" cy="4857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91083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j-lt"/>
                        </a:rPr>
                        <a:t>Воинские звания</a:t>
                      </a:r>
                      <a:endParaRPr lang="ru-RU" sz="2800" b="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939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Войсковые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Корабельные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anchor="ctr"/>
                </a:tc>
              </a:tr>
              <a:tr h="78939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Генерал-майор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Контр-адмирал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</a:tr>
              <a:tr h="78939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Генерал-лейтенант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Вице-адмирал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</a:tr>
              <a:tr h="78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+mj-lt"/>
                        </a:rPr>
                        <a:t>Генерал-полковник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+mj-lt"/>
                        </a:rPr>
                        <a:t>Адмирал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</a:tr>
              <a:tr h="78939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Генерал армии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Адмирал флота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Погоны высших офицеров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571501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Вице-адмирал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578645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Адмирал</a:t>
            </a:r>
            <a:endParaRPr lang="ru-RU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571501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Адмирал</a:t>
            </a:r>
          </a:p>
          <a:p>
            <a:pPr algn="ctr"/>
            <a:r>
              <a:rPr lang="ru-RU" b="1" dirty="0" smtClean="0">
                <a:latin typeface="+mj-lt"/>
              </a:rPr>
              <a:t>флота</a:t>
            </a:r>
            <a:endParaRPr lang="ru-RU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114298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Генерал-майор</a:t>
            </a:r>
            <a:endParaRPr lang="ru-RU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114298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Генерал-лейтенант</a:t>
            </a:r>
            <a:endParaRPr lang="ru-RU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7620" y="114298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Генерал-полковник</a:t>
            </a:r>
            <a:endParaRPr lang="ru-RU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6644" y="564357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Генерал</a:t>
            </a:r>
          </a:p>
          <a:p>
            <a:pPr algn="ctr"/>
            <a:r>
              <a:rPr lang="ru-RU" b="1" dirty="0" smtClean="0">
                <a:latin typeface="+mj-lt"/>
              </a:rPr>
              <a:t>армии</a:t>
            </a:r>
            <a:endParaRPr lang="ru-RU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571501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Контр-адмирал</a:t>
            </a:r>
            <a:endParaRPr lang="ru-RU" b="1" dirty="0">
              <a:latin typeface="+mj-lt"/>
            </a:endParaRPr>
          </a:p>
        </p:txBody>
      </p:sp>
      <p:pic>
        <p:nvPicPr>
          <p:cNvPr id="63490" name="Picture 2" descr="http://upload.wikimedia.org/wikipedia/commons/b/b8/18_general-2013.png?uselang=r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1428736"/>
            <a:ext cx="1514479" cy="3857652"/>
          </a:xfrm>
          <a:prstGeom prst="rect">
            <a:avLst/>
          </a:prstGeom>
          <a:noFill/>
        </p:spPr>
      </p:pic>
      <p:pic>
        <p:nvPicPr>
          <p:cNvPr id="63496" name="Picture 8" descr="http://upload.wikimedia.org/wikipedia/commons/f/f2/Admiral_flota_2013.png?uselang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643050"/>
            <a:ext cx="1504954" cy="3641915"/>
          </a:xfrm>
          <a:prstGeom prst="rect">
            <a:avLst/>
          </a:prstGeom>
          <a:noFill/>
        </p:spPr>
      </p:pic>
      <p:pic>
        <p:nvPicPr>
          <p:cNvPr id="63498" name="Picture 10" descr="File:Rank insignia of &amp;gcy;&amp;iecy;&amp;ncy;&amp;iecy;&amp;rcy;&amp;acy;&amp;lcy;-&amp;pcy;&amp;ocy;&amp;lcy;&amp;kcy;&amp;ocy;&amp;vcy;&amp;ncy;&amp;icy;&amp;kcy; of the Soviet Air Force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714488"/>
            <a:ext cx="1508296" cy="4033842"/>
          </a:xfrm>
          <a:prstGeom prst="rect">
            <a:avLst/>
          </a:prstGeom>
          <a:noFill/>
        </p:spPr>
      </p:pic>
      <p:pic>
        <p:nvPicPr>
          <p:cNvPr id="63500" name="Picture 12" descr="http://upload.wikimedia.org/wikipedia/commons/3/36/16-gen2.png?uselang=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1643050"/>
            <a:ext cx="1595442" cy="4094809"/>
          </a:xfrm>
          <a:prstGeom prst="rect">
            <a:avLst/>
          </a:prstGeom>
          <a:noFill/>
        </p:spPr>
      </p:pic>
      <p:pic>
        <p:nvPicPr>
          <p:cNvPr id="63502" name="Picture 14" descr="http://upload.wikimedia.org/wikipedia/commons/4/47/N-14.png?uselang=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643050"/>
            <a:ext cx="1647830" cy="4127889"/>
          </a:xfrm>
          <a:prstGeom prst="rect">
            <a:avLst/>
          </a:prstGeom>
          <a:noFill/>
        </p:spPr>
      </p:pic>
      <p:sp>
        <p:nvSpPr>
          <p:cNvPr id="24" name="Левая фигурная скобка 23"/>
          <p:cNvSpPr/>
          <p:nvPr/>
        </p:nvSpPr>
        <p:spPr>
          <a:xfrm rot="16200000">
            <a:off x="6965173" y="3964785"/>
            <a:ext cx="357190" cy="32861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Нарукавные знаки различия ВМФ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557214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Контр-адмирал</a:t>
            </a:r>
            <a:endParaRPr lang="ru-RU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557214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Вице-адмирал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557214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Адмирал</a:t>
            </a:r>
            <a:endParaRPr lang="ru-RU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557214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Адмирал</a:t>
            </a:r>
          </a:p>
          <a:p>
            <a:pPr algn="ctr"/>
            <a:r>
              <a:rPr lang="ru-RU" b="1" dirty="0" smtClean="0">
                <a:latin typeface="+mj-lt"/>
              </a:rPr>
              <a:t>флота</a:t>
            </a:r>
            <a:endParaRPr lang="ru-RU" b="1" dirty="0">
              <a:latin typeface="+mj-lt"/>
            </a:endParaRPr>
          </a:p>
        </p:txBody>
      </p:sp>
      <p:pic>
        <p:nvPicPr>
          <p:cNvPr id="1026" name="Picture 2" descr="http://upload.wikimedia.org/wikipedia/commons/5/5f/RFNAVYSL-CAD.pn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1785950" cy="3571885"/>
          </a:xfrm>
          <a:prstGeom prst="rect">
            <a:avLst/>
          </a:prstGeom>
          <a:noFill/>
        </p:spPr>
      </p:pic>
      <p:pic>
        <p:nvPicPr>
          <p:cNvPr id="1028" name="Picture 4" descr="File:RFNAVYSL-V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928802"/>
            <a:ext cx="1785942" cy="3571886"/>
          </a:xfrm>
          <a:prstGeom prst="rect">
            <a:avLst/>
          </a:prstGeom>
          <a:noFill/>
        </p:spPr>
      </p:pic>
      <p:pic>
        <p:nvPicPr>
          <p:cNvPr id="1030" name="Picture 6" descr="File:RFNAVYSL-AD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928802"/>
            <a:ext cx="1785942" cy="3571886"/>
          </a:xfrm>
          <a:prstGeom prst="rect">
            <a:avLst/>
          </a:prstGeom>
          <a:noFill/>
        </p:spPr>
      </p:pic>
      <p:pic>
        <p:nvPicPr>
          <p:cNvPr id="1032" name="Picture 8" descr="File:RFNAVYSL-AD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928802"/>
            <a:ext cx="1857380" cy="357188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Учебные вопросы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endParaRPr lang="ru-RU" sz="3200" dirty="0" smtClean="0"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ru-RU" sz="3200" dirty="0" smtClean="0">
                <a:latin typeface="+mj-lt"/>
              </a:rPr>
              <a:t>Воинские звания военнослужащих ВС РФ</a:t>
            </a:r>
          </a:p>
          <a:p>
            <a:pPr>
              <a:lnSpc>
                <a:spcPct val="114000"/>
              </a:lnSpc>
            </a:pPr>
            <a:r>
              <a:rPr lang="ru-RU" sz="3200" dirty="0" smtClean="0">
                <a:latin typeface="+mj-lt"/>
              </a:rPr>
              <a:t>Знаки различия 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2900" dirty="0" smtClean="0">
                <a:solidFill>
                  <a:schemeClr val="tx1"/>
                </a:solidFill>
                <a:latin typeface="+mj-lt"/>
              </a:rPr>
              <a:t>по воинским званиям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2900" dirty="0" smtClean="0">
                <a:solidFill>
                  <a:schemeClr val="tx1"/>
                </a:solidFill>
                <a:latin typeface="+mj-lt"/>
              </a:rPr>
              <a:t>по функциональному предназначению</a:t>
            </a:r>
            <a:endParaRPr lang="en-US" sz="2900" dirty="0" smtClean="0">
              <a:solidFill>
                <a:schemeClr val="tx1"/>
              </a:solidFill>
              <a:latin typeface="+mj-lt"/>
            </a:endParaRPr>
          </a:p>
          <a:p>
            <a:pPr lvl="1"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2900" dirty="0" smtClean="0">
                <a:solidFill>
                  <a:schemeClr val="tx1"/>
                </a:solidFill>
                <a:latin typeface="+mj-lt"/>
              </a:rPr>
              <a:t>по принадлежности</a:t>
            </a:r>
          </a:p>
          <a:p>
            <a:pPr>
              <a:lnSpc>
                <a:spcPct val="114000"/>
              </a:lnSpc>
            </a:pPr>
            <a:r>
              <a:rPr lang="ru-RU" sz="3200" dirty="0" smtClean="0">
                <a:latin typeface="+mj-lt"/>
              </a:rPr>
              <a:t>Военная форма одежды</a:t>
            </a:r>
          </a:p>
          <a:p>
            <a:endParaRPr lang="ru-RU" sz="2800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Маршал Российской Федерации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86227674_large_sergeev_i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3237" y="1219200"/>
            <a:ext cx="3949700" cy="4937125"/>
          </a:xfrm>
        </p:spPr>
      </p:pic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786314" y="1285860"/>
            <a:ext cx="3929090" cy="5000660"/>
          </a:xfrm>
        </p:spPr>
        <p:txBody>
          <a:bodyPr>
            <a:normAutofit fontScale="85000" lnSpcReduction="10000"/>
          </a:bodyPr>
          <a:lstStyle/>
          <a:p>
            <a:pPr indent="274320" algn="just">
              <a:lnSpc>
                <a:spcPct val="120000"/>
              </a:lnSpc>
              <a:buNone/>
            </a:pPr>
            <a:r>
              <a:rPr lang="ru-RU" sz="3000" dirty="0" smtClean="0">
                <a:latin typeface="+mj-lt"/>
              </a:rPr>
              <a:t>11 ноября 1997 года звание Маршала РФ присвоено Министру обороны РФ </a:t>
            </a:r>
            <a:r>
              <a:rPr lang="ru-RU" sz="3000" b="1" dirty="0" smtClean="0">
                <a:latin typeface="+mj-lt"/>
              </a:rPr>
              <a:t>Игорю Дмитриевичу Сергееву </a:t>
            </a:r>
            <a:r>
              <a:rPr lang="ru-RU" sz="2800" b="1" dirty="0" smtClean="0">
                <a:latin typeface="+mj-lt"/>
              </a:rPr>
              <a:t>(1938-2006).</a:t>
            </a:r>
            <a:endParaRPr lang="ru-RU" sz="2400" b="1" dirty="0" smtClean="0">
              <a:latin typeface="+mj-lt"/>
            </a:endParaRPr>
          </a:p>
          <a:p>
            <a:pPr indent="274320" algn="just">
              <a:lnSpc>
                <a:spcPct val="120000"/>
              </a:lnSpc>
              <a:buNone/>
            </a:pPr>
            <a:r>
              <a:rPr lang="ru-RU" sz="3000" dirty="0" smtClean="0">
                <a:latin typeface="+mj-lt"/>
              </a:rPr>
              <a:t>До настоящего  времени данное воинское звание больше никому не присваивалось.</a:t>
            </a:r>
          </a:p>
          <a:p>
            <a:pPr indent="274320" algn="just">
              <a:buNone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Маршал Российской Федерации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600076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Парадный</a:t>
            </a:r>
            <a:endParaRPr lang="ru-RU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60007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Повседневный</a:t>
            </a:r>
            <a:endParaRPr lang="ru-RU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60007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Полевой</a:t>
            </a:r>
            <a:endParaRPr lang="ru-RU" b="1" dirty="0">
              <a:latin typeface="+mj-lt"/>
            </a:endParaRPr>
          </a:p>
        </p:txBody>
      </p:sp>
      <p:pic>
        <p:nvPicPr>
          <p:cNvPr id="3" name="Picture 2" descr="http://upload.wikimedia.org/wikipedia/commons/6/66/Marshal_of_the_Russian_Federation_rank_insignia.gif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1643074" cy="4732055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d/db/19marshal.png?uselang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1657355" cy="4787916"/>
          </a:xfrm>
          <a:prstGeom prst="rect">
            <a:avLst/>
          </a:prstGeom>
          <a:noFill/>
        </p:spPr>
      </p:pic>
      <p:pic>
        <p:nvPicPr>
          <p:cNvPr id="1032" name="Picture 8" descr="http://www.e-kurier.info/uploaded/image/2013YEAR/KURIER3/pogoni_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428736"/>
            <a:ext cx="1610323" cy="4572032"/>
          </a:xfrm>
          <a:prstGeom prst="rect">
            <a:avLst/>
          </a:prstGeom>
          <a:noFill/>
        </p:spPr>
      </p:pic>
      <p:pic>
        <p:nvPicPr>
          <p:cNvPr id="1034" name="Picture 10" descr="http://www.marshals-victory.senat.org/amvasilevsky/marshal-star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4429132"/>
            <a:ext cx="1462630" cy="135732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715140" y="571501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Маршальская</a:t>
            </a:r>
          </a:p>
          <a:p>
            <a:pPr algn="ctr"/>
            <a:r>
              <a:rPr lang="ru-RU" b="1" dirty="0" smtClean="0">
                <a:latin typeface="+mj-lt"/>
              </a:rPr>
              <a:t>звезда</a:t>
            </a:r>
            <a:endParaRPr lang="ru-RU" b="1" dirty="0">
              <a:latin typeface="+mj-lt"/>
            </a:endParaRPr>
          </a:p>
        </p:txBody>
      </p:sp>
      <p:pic>
        <p:nvPicPr>
          <p:cNvPr id="1040" name="Picture 16" descr="File:Marshal polevoy pogo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1428736"/>
            <a:ext cx="1643074" cy="257644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786578" y="400050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Полевой</a:t>
            </a:r>
            <a:endParaRPr lang="ru-RU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Петличные знаки различия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364" name="Picture 4" descr="&amp;Pcy;&amp;iecy;&amp;tcy;&amp;lcy;&amp;icy;&amp;chcy;&amp;ncy;&amp;ycy;&amp;jcy; &amp;zcy;&amp;ncy;&amp;acy;&amp;kcy; &amp;Scy;&amp;ucy;&amp;khcy;&amp;ocy;&amp;pcy;&amp;ucy;&amp;tcy;&amp;ncy;&amp;ycy;&amp;khcy; &amp;Vcy;&amp;ocy;&amp;jcy;&amp;scy;&amp;kcy; &amp;Vcy;&amp;Scy; &amp;Rcy;&amp;F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2466975" cy="175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328612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Сухопутные войска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328612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Войска ВВС и ПВО</a:t>
            </a:r>
            <a:endParaRPr lang="ru-RU" b="1" dirty="0">
              <a:latin typeface="+mj-lt"/>
            </a:endParaRPr>
          </a:p>
        </p:txBody>
      </p:sp>
      <p:pic>
        <p:nvPicPr>
          <p:cNvPr id="15374" name="Picture 14" descr="&amp;Pcy;&amp;iecy;&amp;tcy;&amp;lcy;&amp;icy;&amp;chcy;&amp;ncy;&amp;ycy;&amp;jcy; &amp;zcy;&amp;ncy;&amp;acy;&amp;kcy; &amp;Vcy;&amp;ocy;&amp;jcy;&amp;scy;&amp;kcy; &amp;Vcy;&amp;Vcy;&amp;Scy; &amp;icy; &amp;Pcy;&amp;Vcy;&amp;Ocy; &amp;Vcy;&amp;Scy; &amp;Rcy;&amp;F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571612"/>
            <a:ext cx="2466975" cy="1752600"/>
          </a:xfrm>
          <a:prstGeom prst="rect">
            <a:avLst/>
          </a:prstGeom>
          <a:noFill/>
        </p:spPr>
      </p:pic>
      <p:pic>
        <p:nvPicPr>
          <p:cNvPr id="15376" name="Picture 16" descr="&amp;Pcy;&amp;iecy;&amp;tcy;&amp;lcy;&amp;icy;&amp;chcy;&amp;ncy;&amp;ycy;&amp;jcy; &amp;zcy;&amp;ncy;&amp;acy;&amp;kcy; &amp;Vcy;&amp;ocy;&amp;zcy;&amp;dcy;&amp;ucy;&amp;shcy;&amp;ncy;&amp;ocy;-&amp;dcy;&amp;iecy;&amp;scy;&amp;acy;&amp;ncy;&amp;tcy;&amp;ncy;&amp;ycy;&amp;khcy; &amp;vcy;&amp;ocy;&amp;jcy;&amp;scy;&amp;kcy; &amp;Vcy;&amp;Scy; &amp;Rcy;&amp;F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571612"/>
            <a:ext cx="2466975" cy="1752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215074" y="328612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Воздушно-десантные войска</a:t>
            </a:r>
            <a:endParaRPr lang="ru-RU" b="1" dirty="0">
              <a:latin typeface="+mj-lt"/>
            </a:endParaRPr>
          </a:p>
        </p:txBody>
      </p:sp>
      <p:pic>
        <p:nvPicPr>
          <p:cNvPr id="15378" name="Picture 18" descr="&amp;Pcy;&amp;iecy;&amp;tcy;&amp;lcy;&amp;icy;&amp;chcy;&amp;ncy;&amp;ycy;&amp;jcy; &amp;zcy;&amp;ncy;&amp;acy;&amp;kcy; &amp;Tcy;&amp;acy;&amp;ncy;&amp;kcy;&amp;ocy;&amp;vcy;&amp;ycy;&amp;khcy; &amp;vcy;&amp;ocy;&amp;jcy;&amp;scy;&amp;kcy; &amp;Vcy;&amp;Scy; &amp;Rcy;&amp;F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929066"/>
            <a:ext cx="2466975" cy="1752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42910" y="535782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Танковые войска</a:t>
            </a:r>
            <a:endParaRPr lang="ru-RU" b="1" dirty="0">
              <a:latin typeface="+mj-lt"/>
            </a:endParaRPr>
          </a:p>
        </p:txBody>
      </p:sp>
      <p:pic>
        <p:nvPicPr>
          <p:cNvPr id="15380" name="Picture 20" descr="&amp;Pcy;&amp;iecy;&amp;tcy;&amp;lcy;&amp;icy;&amp;chcy;&amp;ncy;&amp;ycy;&amp;jcy; &amp;zcy;&amp;ncy;&amp;acy;&amp;kcy; &amp;rcy;&amp;acy;&amp;kcy;&amp;iecy;&amp;tcy;&amp;ncy;&amp;ycy;&amp;khcy; &amp;vcy;&amp;ocy;&amp;jcy;&amp;scy;&amp;kcy; &amp;icy; &amp;acy;&amp;rcy;&amp;tcy;&amp;icy;&amp;lcy;&amp;lcy;&amp;iecy;&amp;rcy;&amp;icy;&amp;icy; &amp;Vcy;&amp;Scy; &amp;Rcy;&amp;F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786190"/>
            <a:ext cx="2466975" cy="1752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714744" y="535782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Ракетные войска </a:t>
            </a:r>
          </a:p>
          <a:p>
            <a:pPr algn="ctr"/>
            <a:r>
              <a:rPr lang="ru-RU" b="1" dirty="0" smtClean="0">
                <a:latin typeface="+mj-lt"/>
              </a:rPr>
              <a:t>и артиллерия</a:t>
            </a:r>
            <a:endParaRPr lang="ru-RU" b="1" dirty="0">
              <a:latin typeface="+mj-lt"/>
            </a:endParaRPr>
          </a:p>
        </p:txBody>
      </p:sp>
      <p:pic>
        <p:nvPicPr>
          <p:cNvPr id="15382" name="Picture 22" descr="&amp;Pcy;&amp;iecy;&amp;tcy;&amp;lcy;&amp;icy;&amp;chcy;&amp;ncy;&amp;ycy;&amp;jcy; &amp;zcy;&amp;ncy;&amp;acy;&amp;kcy; &amp;zcy;&amp;iecy;&amp;ncy;&amp;icy;&amp;tcy;&amp;ncy;&amp;ycy;&amp;khcy; &amp;rcy;&amp;acy;&amp;kcy;&amp;iecy;&amp;tcy;&amp;ncy;&amp;ycy;&amp;khcy; &amp;vcy;&amp;ocy;&amp;jcy;&amp;scy;&amp;kcy; &amp;Vcy;&amp;ocy;&amp;iecy;&amp;ncy;&amp;ncy;&amp;ocy;-&amp;vcy;&amp;ocy;&amp;zcy;&amp;dcy;&amp;ucy;&amp;shcy;&amp;ncy;&amp;ycy;&amp;khcy; &amp;scy;&amp;icy;&amp;lcy; &amp;Vcy;&amp;Scy; &amp;Rcy;&amp;F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1" y="3857628"/>
            <a:ext cx="2324099" cy="1651097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500826" y="535782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Зенитные ракетные войска</a:t>
            </a:r>
            <a:endParaRPr lang="ru-RU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4" name="Picture 8" descr="&amp;Pcy;&amp;iecy;&amp;tcy;&amp;lcy;&amp;icy;&amp;chcy;&amp;ncy;&amp;ycy;&amp;jcy; &amp;zcy;&amp;ncy;&amp;acy;&amp;kcy; &amp;vcy;&amp;ocy;&amp;jcy;&amp;scy;&amp;kcy; &amp;scy;&amp;vcy;&amp;yacy;&amp;zcy;&amp;icy; &amp;Vcy;&amp;Scy; &amp;Rcy;&amp;F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786190"/>
            <a:ext cx="2466975" cy="1752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Петличные знаки различия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28612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РВСН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321468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Автомобильные войска</a:t>
            </a:r>
            <a:endParaRPr lang="ru-RU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74" y="321468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Войска воздушно-космической обороны</a:t>
            </a:r>
            <a:endParaRPr lang="ru-RU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535782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Железнодорожные войска</a:t>
            </a:r>
            <a:endParaRPr lang="ru-RU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9388" y="535782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Войска связи</a:t>
            </a:r>
            <a:endParaRPr lang="ru-RU" b="1" dirty="0">
              <a:latin typeface="+mj-lt"/>
            </a:endParaRPr>
          </a:p>
        </p:txBody>
      </p:sp>
      <p:pic>
        <p:nvPicPr>
          <p:cNvPr id="70658" name="Picture 2" descr="&amp;Pcy;&amp;iecy;&amp;tcy;&amp;lcy;&amp;icy;&amp;chcy;&amp;ncy;&amp;ycy;&amp;jcy; &amp;zcy;&amp;ncy;&amp;acy;&amp;kcy; &amp;Rcy;&amp;Vcy;&amp;Scy;&amp;Ncy; &amp;Vcy;&amp;Scy; &amp;Rcy;&amp;F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2466975" cy="1752600"/>
          </a:xfrm>
          <a:prstGeom prst="rect">
            <a:avLst/>
          </a:prstGeom>
          <a:noFill/>
        </p:spPr>
      </p:pic>
      <p:pic>
        <p:nvPicPr>
          <p:cNvPr id="70660" name="Picture 4" descr="&amp;Pcy;&amp;iecy;&amp;tcy;&amp;lcy;&amp;icy;&amp;chcy;&amp;ncy;&amp;ycy;&amp;jcy; &amp;zcy;&amp;ncy;&amp;acy;&amp;kcy; &amp;Vcy;&amp;ocy;&amp;jcy;&amp;scy;&amp;kcy; &amp;vcy;&amp;ocy;&amp;zcy;&amp;dcy;&amp;ucy;&amp;shcy;&amp;ncy;&amp;ocy;-&amp;kcy;&amp;ocy;&amp;scy;&amp;mcy;&amp;icy;&amp;chcy;&amp;iecy;&amp;scy;&amp;kcy;&amp;ocy;&amp;jcy; &amp;ocy;&amp;bcy;&amp;ocy;&amp;rcy;&amp;ocy;&amp;ncy;&amp;ycy; &amp;Vcy;&amp;Scy; &amp;Rcy;&amp;F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357298"/>
            <a:ext cx="2466975" cy="1752600"/>
          </a:xfrm>
          <a:prstGeom prst="rect">
            <a:avLst/>
          </a:prstGeom>
          <a:noFill/>
        </p:spPr>
      </p:pic>
      <p:pic>
        <p:nvPicPr>
          <p:cNvPr id="70662" name="Picture 6" descr="&amp;Pcy;&amp;iecy;&amp;tcy;&amp;lcy;&amp;icy;&amp;chcy;&amp;ncy;&amp;ycy;&amp;jcy; &amp;zcy;&amp;ncy;&amp;acy;&amp;kcy; &amp;Acy;&amp;vcy;&amp;tcy;&amp;ocy;&amp;mcy;&amp;ocy;&amp;bcy;&amp;icy;&amp;lcy;&amp;softcy;&amp;ncy;&amp;ycy;&amp;khcy; &amp;vcy;&amp;ocy;&amp;jcy;&amp;scy;&amp;kcy; &amp;Vcy;&amp;Scy; &amp;Rcy;&amp;F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500174"/>
            <a:ext cx="2466975" cy="1752600"/>
          </a:xfrm>
          <a:prstGeom prst="rect">
            <a:avLst/>
          </a:prstGeom>
          <a:noFill/>
        </p:spPr>
      </p:pic>
      <p:pic>
        <p:nvPicPr>
          <p:cNvPr id="20" name="Picture 8" descr="&amp;Pcy;&amp;iecy;&amp;tcy;&amp;lcy;&amp;icy;&amp;chcy;&amp;ncy;&amp;ycy;&amp;jcy; &amp;zcy;&amp;ncy;&amp;acy;&amp;kcy; &amp;rcy;&amp;acy;&amp;dcy;&amp;icy;&amp;ocy;&amp;tcy;&amp;iecy;&amp;khcy;&amp;ncy;&amp;icy;&amp;chcy;&amp;iecy;&amp;scy;&amp;kcy;&amp;icy;&amp;khcy; &amp;vcy;&amp;ocy;&amp;jcy;&amp;scy;&amp;kcy; &amp;Vcy;&amp;ocy;&amp;iecy;&amp;ncy;&amp;ncy;&amp;ocy;-&amp;vcy;&amp;ocy;&amp;zcy;&amp;dcy;&amp;ucy;&amp;shcy;&amp;ncy;&amp;ycy;&amp;khcy; &amp;scy;&amp;icy;&amp;lcy; &amp;Vcy;&amp;Scy; &amp;Rcy;&amp;F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857628"/>
            <a:ext cx="2466975" cy="17526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500430" y="535782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Радиотехнические</a:t>
            </a:r>
          </a:p>
          <a:p>
            <a:pPr algn="ctr"/>
            <a:r>
              <a:rPr lang="ru-RU" b="1" dirty="0" smtClean="0">
                <a:latin typeface="+mj-lt"/>
              </a:rPr>
              <a:t>войска ВВС</a:t>
            </a:r>
            <a:endParaRPr lang="ru-RU" b="1" dirty="0">
              <a:latin typeface="+mj-lt"/>
            </a:endParaRPr>
          </a:p>
        </p:txBody>
      </p:sp>
      <p:pic>
        <p:nvPicPr>
          <p:cNvPr id="70668" name="Picture 12" descr="&amp;Pcy;&amp;iecy;&amp;tcy;&amp;lcy;&amp;icy;&amp;chcy;&amp;ncy;&amp;ycy;&amp;jcy; &amp;zcy;&amp;ncy;&amp;acy;&amp;kcy; &amp;ZHcy;&amp;iecy;&amp;lcy;&amp;iecy;&amp;zcy;&amp;ncy;&amp;ocy;&amp;dcy;&amp;ocy;&amp;rcy;&amp;ocy;&amp;zhcy;&amp;ncy;&amp;ycy;&amp;khcy; &amp;Vcy;&amp;ocy;&amp;jcy;&amp;scy;&amp;kcy; &amp;Vcy;&amp;Scy; &amp;Rcy;&amp;F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714752"/>
            <a:ext cx="2466975" cy="1752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Петличные знаки различия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28612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Инженерные войска</a:t>
            </a:r>
            <a:endParaRPr lang="ru-RU" b="1" dirty="0">
              <a:latin typeface="+mj-lt"/>
            </a:endParaRPr>
          </a:p>
        </p:txBody>
      </p:sp>
      <p:pic>
        <p:nvPicPr>
          <p:cNvPr id="71682" name="Picture 2" descr="&amp;Pcy;&amp;iecy;&amp;tcy;&amp;lcy;&amp;icy;&amp;chcy;&amp;ncy;&amp;ycy;&amp;jcy; &amp;zcy;&amp;ncy;&amp;acy;&amp;kcy; &amp;Icy;&amp;ncy;&amp;zhcy;&amp;iecy;&amp;ncy;&amp;iecy;&amp;rcy;&amp;ncy;&amp;ycy;&amp;khcy; &amp;vcy;&amp;ocy;&amp;jcy;&amp;scy;&amp;kcy; &amp;Vcy;&amp;Scy; &amp;Rcy;&amp;F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2466975" cy="1752600"/>
          </a:xfrm>
          <a:prstGeom prst="rect">
            <a:avLst/>
          </a:prstGeom>
          <a:noFill/>
        </p:spPr>
      </p:pic>
      <p:pic>
        <p:nvPicPr>
          <p:cNvPr id="71684" name="Picture 4" descr="&amp;Pcy;&amp;iecy;&amp;tcy;&amp;lcy;&amp;icy;&amp;chcy;&amp;ncy;&amp;ycy;&amp;jcy; &amp;zcy;&amp;ncy;&amp;acy;&amp;kcy; &amp;Vcy;&amp;ocy;&amp;jcy;&amp;scy;&amp;kcy; &amp;Rcy;&amp;KHcy;&amp;Bcy;&amp;Zcy; &amp;Vcy;&amp;Scy; &amp;Rcy;&amp;F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71612"/>
            <a:ext cx="2466975" cy="1752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357554" y="328612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Войска РХБЗ</a:t>
            </a:r>
            <a:endParaRPr lang="ru-RU" b="1" dirty="0">
              <a:latin typeface="+mj-lt"/>
            </a:endParaRPr>
          </a:p>
        </p:txBody>
      </p:sp>
      <p:pic>
        <p:nvPicPr>
          <p:cNvPr id="71686" name="Picture 6" descr="&amp;Pcy;&amp;iecy;&amp;tcy;&amp;lcy;&amp;icy;&amp;chcy;&amp;ncy;&amp;ycy;&amp;jcy; &amp;zcy;&amp;ncy;&amp;acy;&amp;kcy; &amp;YUcy;&amp;rcy;&amp;icy;&amp;dcy;&amp;icy;&amp;chcy;&amp;iecy;&amp;scy;&amp;kcy;&amp;ocy;&amp;jcy; &amp;scy;&amp;lcy;&amp;ucy;&amp;zhcy;&amp;bcy;&amp;ycy; &amp;Mcy;&amp;Ocy; &amp;Rcy;&amp;F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500174"/>
            <a:ext cx="2466975" cy="1752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143636" y="328612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Юридическая служба</a:t>
            </a:r>
            <a:endParaRPr lang="ru-RU" b="1" dirty="0">
              <a:latin typeface="+mj-lt"/>
            </a:endParaRPr>
          </a:p>
        </p:txBody>
      </p:sp>
      <p:pic>
        <p:nvPicPr>
          <p:cNvPr id="71690" name="Picture 10" descr="&amp;Pcy;&amp;iecy;&amp;tcy;&amp;lcy;&amp;icy;&amp;chcy;&amp;ncy;&amp;ycy;&amp;jcy; &amp;zcy;&amp;ncy;&amp;acy;&amp;kcy; &amp;Mcy;&amp;iecy;&amp;dcy;&amp;icy;&amp;tscy;&amp;icy;&amp;ncy;&amp;scy;&amp;kcy;&amp;ocy;&amp;jcy; &amp;scy;&amp;lcy;&amp;ucy;&amp;zhcy;&amp;bcy;&amp;ycy; &amp;Mcy;&amp;Ocy; &amp;Rcy;&amp;F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714752"/>
            <a:ext cx="2466975" cy="17526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428992" y="542926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Медицинская служба</a:t>
            </a:r>
            <a:endParaRPr lang="ru-RU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3636" y="542926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Ветеринарно-санитарная служба</a:t>
            </a:r>
            <a:endParaRPr lang="ru-RU" b="1" dirty="0">
              <a:latin typeface="+mj-lt"/>
            </a:endParaRPr>
          </a:p>
        </p:txBody>
      </p:sp>
      <p:pic>
        <p:nvPicPr>
          <p:cNvPr id="71692" name="Picture 12" descr="&amp;Pcy;&amp;iecy;&amp;tcy;&amp;lcy;&amp;icy;&amp;chcy;&amp;ncy;&amp;ycy;&amp;jcy; &amp;zcy;&amp;ncy;&amp;acy;&amp;kcy; &amp;vcy;&amp;iecy;&amp;tcy;&amp;iecy;&amp;rcy;&amp;icy;&amp;ncy;&amp;acy;&amp;rcy;&amp;ncy;&amp;ocy;-&amp;scy;&amp;acy;&amp;ncy;&amp;icy;&amp;tcy;&amp;acy;&amp;rcy;&amp;ncy;&amp;ocy;&amp;jcy; &amp;scy;&amp;lcy;&amp;ucy;&amp;zhcy;&amp;bcy;&amp;ycy; &amp;Vcy;&amp;Scy; &amp;Rcy;&amp;F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786190"/>
            <a:ext cx="2466975" cy="1752600"/>
          </a:xfrm>
          <a:prstGeom prst="rect">
            <a:avLst/>
          </a:prstGeom>
          <a:noFill/>
        </p:spPr>
      </p:pic>
      <p:pic>
        <p:nvPicPr>
          <p:cNvPr id="71694" name="Picture 14" descr="&amp;Pcy;&amp;iecy;&amp;tcy;&amp;lcy;&amp;icy;&amp;chcy;&amp;ncy;&amp;ycy;&amp;jcy; &amp;zcy;&amp;ncy;&amp;acy;&amp;kcy; &amp;Vcy;&amp;ocy;&amp;iecy;&amp;ncy;&amp;ncy;&amp;ocy;-&amp;ocy;&amp;rcy;&amp;kcy;&amp;iecy;&amp;scy;&amp;tcy;&amp;rcy;&amp;ocy;&amp;vcy;&amp;ocy;&amp;jcy; &amp;scy;&amp;lcy;&amp;ucy;&amp;zhcy;&amp;bcy;&amp;ycy; &amp;Vcy;&amp;Scy; &amp;Rcy;&amp;F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714752"/>
            <a:ext cx="2466975" cy="17526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42910" y="550070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Военно-оркестровая служба</a:t>
            </a:r>
            <a:endParaRPr lang="ru-RU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Нарукавные знаки различия по принадлежности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P1010068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95" y="1667770"/>
            <a:ext cx="4039985" cy="4039985"/>
          </a:xfrm>
        </p:spPr>
      </p:pic>
      <p:pic>
        <p:nvPicPr>
          <p:cNvPr id="15" name="Содержимое 14" descr="3890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2" y="1714488"/>
            <a:ext cx="4071966" cy="3919431"/>
          </a:xfrm>
        </p:spPr>
      </p:pic>
      <p:sp>
        <p:nvSpPr>
          <p:cNvPr id="5" name="TextBox 4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Нарукавные знаки различия по принадлежности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285874"/>
            <a:ext cx="4040188" cy="785803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+mj-lt"/>
              </a:rPr>
              <a:t>Левый рукав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+mj-lt"/>
              </a:rPr>
              <a:t>Знак 2-ой группы</a:t>
            </a:r>
            <a:endParaRPr lang="ru-RU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77627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Правый рукав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Знак 1-ой группы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Содержимое 12" descr="simv_vs_Russia_4_30.gi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285992"/>
            <a:ext cx="3690942" cy="3690942"/>
          </a:xfrm>
        </p:spPr>
      </p:pic>
      <p:pic>
        <p:nvPicPr>
          <p:cNvPr id="16" name="Содержимое 15" descr="normal_post-215-114355262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38175" y="2247900"/>
            <a:ext cx="3676650" cy="3810000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Нарукавные знаки различия по принадлежности</a:t>
            </a:r>
            <a:endParaRPr lang="ru-RU" dirty="0"/>
          </a:p>
        </p:txBody>
      </p:sp>
      <p:pic>
        <p:nvPicPr>
          <p:cNvPr id="52226" name="Picture 2" descr="http://function.mil.ru/images/military/military/articles/om14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14421"/>
            <a:ext cx="5881692" cy="50903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Курсанты и солдаты СВ и ВВС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2706" name="Picture 2" descr="&amp;Lcy;&amp;iecy;&amp;tcy;&amp;ncy;&amp;yacy;&amp;yacy; &amp;pcy;&amp;acy;&amp;rcy;&amp;acy;&amp;dcy;&amp;ncy;&amp;acy;&amp;yacy; &amp;vcy;&amp;ocy;&amp;iecy;&amp;ncy;&amp;ncy;&amp;yacy;&amp;yacy; &amp;fcy;&amp;ocy;&amp;rcy;&amp;mcy;&amp;acy; &amp;ocy;&amp;dcy;&amp;iecy;&amp;zhcy;&amp;dcy;&amp;ycy; &amp;S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214422"/>
            <a:ext cx="2047876" cy="5119690"/>
          </a:xfrm>
          <a:prstGeom prst="rect">
            <a:avLst/>
          </a:prstGeom>
          <a:noFill/>
        </p:spPr>
      </p:pic>
      <p:pic>
        <p:nvPicPr>
          <p:cNvPr id="72710" name="Picture 6" descr="&amp;Zcy;&amp;icy;&amp;mcy;&amp;ncy;&amp;yacy;&amp;yacy; &amp;pcy;&amp;acy;&amp;rcy;&amp;acy;&amp;dcy;&amp;ncy;&amp;acy;&amp;yacy; &amp;vcy;&amp;ocy;&amp;iecy;&amp;ncy;&amp;ncy;&amp;yacy;&amp;yacy; &amp;fcy;&amp;ocy;&amp;rcy;&amp;mcy;&amp;acy; &amp;ocy;&amp;dcy;&amp;iecy;&amp;zhcy;&amp;dcy;&amp;ycy; &amp;S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14422"/>
            <a:ext cx="2028839" cy="5072098"/>
          </a:xfrm>
          <a:prstGeom prst="rect">
            <a:avLst/>
          </a:prstGeom>
          <a:noFill/>
        </p:spPr>
      </p:pic>
      <p:pic>
        <p:nvPicPr>
          <p:cNvPr id="72712" name="Picture 8" descr="&amp;Lcy;&amp;iecy;&amp;tcy;&amp;ncy;&amp;yacy;&amp;yacy; &amp;pcy;&amp;acy;&amp;rcy;&amp;acy;&amp;dcy;&amp;ncy;&amp;acy;&amp;yacy; &amp;vcy;&amp;ocy;&amp;iecy;&amp;ncy;&amp;ncy;&amp;yacy;&amp;yacy; &amp;fcy;&amp;ocy;&amp;rcy;&amp;mcy;&amp;acy; &amp;ocy;&amp;dcy;&amp;iecy;&amp;zhcy;&amp;dcy;&amp;ycy; &amp;Vcy;&amp;Vcy;&amp;S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214422"/>
            <a:ext cx="2047876" cy="51196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Курсанты и солдаты СВ и ВВС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eng.mil.ru/images/military/military/photo/winter_povsed_sv_vv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214422"/>
            <a:ext cx="2071702" cy="5072098"/>
          </a:xfrm>
          <a:prstGeom prst="rect">
            <a:avLst/>
          </a:prstGeom>
          <a:noFill/>
        </p:spPr>
      </p:pic>
      <p:pic>
        <p:nvPicPr>
          <p:cNvPr id="1028" name="Picture 4" descr="&amp;Zcy;&amp;icy;&amp;mcy;&amp;ncy;&amp;yacy;&amp;yacy; &amp;pcy;&amp;ocy;&amp;lcy;&amp;iecy;&amp;vcy;&amp;acy;&amp;yacy; &amp;vcy;&amp;ocy;&amp;iecy;&amp;ncy;&amp;ncy;&amp;acy;&amp;yacy; &amp;fcy;&amp;ocy;&amp;rcy;&amp;mcy;&amp;acy; &amp;ocy;&amp;dcy;&amp;iecy;&amp;zhcy;&amp;d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214422"/>
            <a:ext cx="2019301" cy="5048252"/>
          </a:xfrm>
          <a:prstGeom prst="rect">
            <a:avLst/>
          </a:prstGeom>
          <a:noFill/>
        </p:spPr>
      </p:pic>
      <p:pic>
        <p:nvPicPr>
          <p:cNvPr id="1030" name="Picture 6" descr="&amp;Zcy;&amp;icy;&amp;mcy;&amp;ncy;&amp;yacy;&amp;yacy; &amp;pcy;&amp;ocy;&amp;lcy;&amp;iecy;&amp;vcy;&amp;acy;&amp;yacy; &amp;vcy;&amp;ocy;&amp;iecy;&amp;ncy;&amp;ncy;&amp;acy;&amp;yacy; &amp;fcy;&amp;ocy;&amp;rcy;&amp;mcy;&amp;acy; &amp;ocy;&amp;dcy;&amp;iecy;&amp;zhcy;&amp;dcy;&amp;ycy; &amp;Mcy;&amp;Pcy; ( &amp;vcy; &amp;bcy;&amp;iecy;&amp;rcy;&amp;iecy;&amp;tcy;&amp;iecy;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214422"/>
            <a:ext cx="2047876" cy="51196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Нормативно-правовая основа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ru-RU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Федеральный закон «О воинской обязанности и военной службе» </a:t>
            </a:r>
          </a:p>
          <a:p>
            <a:pPr algn="r">
              <a:buNone/>
            </a:pPr>
            <a:r>
              <a:rPr lang="ru-RU" sz="2000" dirty="0" smtClean="0">
                <a:latin typeface="+mj-lt"/>
              </a:rPr>
              <a:t>(ФЗ № 53 от 28 марта 1998 с изм. на 1 сентября 2013 г.)</a:t>
            </a:r>
          </a:p>
          <a:p>
            <a:pPr algn="ctr">
              <a:buNone/>
            </a:pPr>
            <a:endParaRPr lang="ru-RU" sz="2200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Федеральный закон «О статусе военнослужащих»  </a:t>
            </a:r>
          </a:p>
          <a:p>
            <a:pPr algn="r">
              <a:buNone/>
            </a:pPr>
            <a:r>
              <a:rPr lang="ru-RU" sz="2000" dirty="0" smtClean="0">
                <a:latin typeface="+mj-lt"/>
              </a:rPr>
              <a:t>(ФЗ № 76 от 27 мая 1998 с изм. на 2 ноября 2013 г.)</a:t>
            </a:r>
          </a:p>
          <a:p>
            <a:pPr algn="just"/>
            <a:endParaRPr lang="ru-RU" sz="2200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Указ Президента РФ «О военной форме одежды, знаках различия военнослужащих и ведомственных знаках отличия» </a:t>
            </a:r>
          </a:p>
          <a:p>
            <a:pPr algn="r">
              <a:buNone/>
            </a:pPr>
            <a:r>
              <a:rPr lang="ru-RU" sz="2000" dirty="0" smtClean="0">
                <a:latin typeface="+mj-lt"/>
              </a:rPr>
              <a:t>       (№ 293 от 11 марта 2010 с изм. на 22 февраля 2013 г.)</a:t>
            </a: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Курсанты и солдаты СВ и ВВС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9156" name="Picture 4" descr="&amp;Lcy;&amp;iecy;&amp;tcy;&amp;ncy;&amp;yacy;&amp;yacy; &amp;pcy;&amp;ocy;&amp;lcy;&amp;iecy;&amp;vcy;&amp;acy;&amp;yacy; &amp;vcy;&amp;ocy;&amp;iecy;&amp;ncy;&amp;ncy;&amp;acy;&amp;yacy; &amp;fcy;&amp;ocy;&amp;rcy;&amp;mcy;&amp;acy; &amp;ocy;&amp;dcy;&amp;iecy;&amp;zhcy;&amp;dcy;&amp;ycy; &amp;S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2024090" cy="5060225"/>
          </a:xfrm>
          <a:prstGeom prst="rect">
            <a:avLst/>
          </a:prstGeom>
          <a:noFill/>
        </p:spPr>
      </p:pic>
      <p:pic>
        <p:nvPicPr>
          <p:cNvPr id="49158" name="Picture 6" descr="&amp;Lcy;&amp;iecy;&amp;tcy;&amp;ncy;&amp;yacy;&amp;yacy; &amp;pcy;&amp;ocy;&amp;lcy;&amp;iecy;&amp;vcy;&amp;acy;&amp;yacy; &amp;vcy;&amp;ocy;&amp;iecy;&amp;ncy;&amp;ncy;&amp;acy;&amp;yacy; &amp;fcy;&amp;ocy;&amp;rcy;&amp;mcy;&amp;acy; &amp;ocy;&amp;dcy;&amp;iecy;&amp;zhcy;&amp;dcy;&amp;ycy;&amp;Vcy;&amp;Dcy;&amp;Vcy; ( &amp;vcy; &amp;bcy;&amp;iecy;&amp;rcy;&amp;iecy;&amp;tcy;&amp;iecy;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42" y="1214422"/>
            <a:ext cx="2019301" cy="5048252"/>
          </a:xfrm>
          <a:prstGeom prst="rect">
            <a:avLst/>
          </a:prstGeom>
          <a:noFill/>
        </p:spPr>
      </p:pic>
      <p:pic>
        <p:nvPicPr>
          <p:cNvPr id="49160" name="Picture 8" descr="&amp;Lcy;&amp;iecy;&amp;tcy;&amp;ncy;&amp;yacy;&amp;yacy; &amp;pcy;&amp;ocy;&amp;lcy;&amp;iecy;&amp;vcy;&amp;acy;&amp;yacy; &amp;vcy;&amp;ocy;&amp;iecy;&amp;ncy;&amp;ncy;&amp;acy;&amp;yacy; &amp;fcy;&amp;ocy;&amp;rcy;&amp;mcy;&amp;acy; &amp;ocy;&amp;dcy;&amp;iecy;&amp;zhcy;&amp;dcy;&amp;ycy; &amp;Mcy;&amp;Pcy; ( &amp;vcy; &amp;bcy;&amp;iecy;&amp;rcy;&amp;iecy;&amp;tcy;&amp;iecy;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214422"/>
            <a:ext cx="2047876" cy="50482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Курсанты ВМФ и матросы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3730" name="Picture 2" descr="&amp;Fcy;&amp;ocy;&amp;rcy;&amp;mcy;&amp;acy; &amp;numero;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214422"/>
            <a:ext cx="2047876" cy="5119690"/>
          </a:xfrm>
          <a:prstGeom prst="rect">
            <a:avLst/>
          </a:prstGeom>
          <a:noFill/>
        </p:spPr>
      </p:pic>
      <p:pic>
        <p:nvPicPr>
          <p:cNvPr id="73738" name="Picture 10" descr="&amp;Fcy;&amp;ocy;&amp;rcy;&amp;mcy;&amp;acy; &amp;numero;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14422"/>
            <a:ext cx="2047876" cy="5119690"/>
          </a:xfrm>
          <a:prstGeom prst="rect">
            <a:avLst/>
          </a:prstGeom>
          <a:noFill/>
        </p:spPr>
      </p:pic>
      <p:pic>
        <p:nvPicPr>
          <p:cNvPr id="73742" name="Picture 14" descr="&amp;Fcy;&amp;ocy;&amp;rcy;&amp;mcy;&amp;acy; &amp;numero;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4058" y="1285860"/>
            <a:ext cx="2000264" cy="50006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Курсанты ВМФ и матросы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&amp;Lcy;&amp;iecy;&amp;tcy;&amp;ncy;&amp;yacy;&amp;yacy; &amp;pcy;&amp;ocy;&amp;vcy;&amp;scy;&amp;iecy;&amp;dcy;&amp;ncy;&amp;iecy;&amp;vcy;&amp;ncy;&amp;acy;&amp;yacy; &amp;vcy;&amp;ocy;&amp;iecy;&amp;ncy;&amp;ncy;&amp;acy;&amp;yacy; &amp;fcy;&amp;ocy;&amp;rcy;&amp;mcy;&amp;acy; &amp;ocy;&amp;dcy;&amp;iecy;&amp;zhcy;&amp;dcy;&amp;ycy; (&amp;vcy; &amp;bcy;&amp;ucy;&amp;shcy;&amp;lcy;&amp;acy;&amp;tcy;&amp;ie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989" y="1214422"/>
            <a:ext cx="2019301" cy="5048252"/>
          </a:xfrm>
          <a:prstGeom prst="rect">
            <a:avLst/>
          </a:prstGeom>
          <a:noFill/>
        </p:spPr>
      </p:pic>
      <p:pic>
        <p:nvPicPr>
          <p:cNvPr id="9" name="Picture 4" descr="&amp;Lcy;&amp;iecy;&amp;tcy;&amp;ncy;&amp;yacy;&amp;yacy; &amp;pcy;&amp;ocy;&amp;vcy;&amp;scy;&amp;iecy;&amp;dcy;&amp;ncy;&amp;iecy;&amp;vcy;&amp;ncy;&amp;acy;&amp;yacy; &amp;vcy;&amp;ocy;&amp;iecy;&amp;ncy;&amp;ncy;&amp;acy;&amp;yacy; &amp;fcy;&amp;ocy;&amp;rcy;&amp;mcy;&amp;acy; &amp;ocy;&amp;dcy;&amp;iecy;&amp;zhcy;&amp;d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214422"/>
            <a:ext cx="2019301" cy="5048252"/>
          </a:xfrm>
          <a:prstGeom prst="rect">
            <a:avLst/>
          </a:prstGeom>
          <a:noFill/>
        </p:spPr>
      </p:pic>
      <p:pic>
        <p:nvPicPr>
          <p:cNvPr id="11" name="Picture 6" descr="&amp;Lcy;&amp;iecy;&amp;tcy;&amp;ncy;&amp;yacy;&amp;yacy; &amp;pcy;&amp;ocy;&amp;vcy;&amp;scy;&amp;iecy;&amp;dcy;&amp;ncy;&amp;iecy;&amp;vcy;&amp;ncy;&amp;acy;&amp;yacy; &amp;vcy;&amp;ocy;&amp;iecy;&amp;ncy;&amp;ncy;&amp;acy;&amp;yacy; &amp;fcy;&amp;ocy;&amp;rcy;&amp;mcy;&amp;acy; &amp;ocy;&amp;dcy;&amp;iecy;&amp;zhcy;&amp;dcy;&amp;ycy; (&amp;vcy; &amp;bcy;&amp;iecy;&amp;scy;&amp;kcy;&amp;ocy;&amp;zcy;&amp;ycy;&amp;rcy;&amp;kcy;&amp;iecy;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6432" y="1214422"/>
            <a:ext cx="2019301" cy="50482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Курсанты ВМФ и матросы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3734" name="Picture 6" descr="&amp;Fcy;&amp;ocy;&amp;rcy;&amp;mcy;&amp;acy; &amp;numero;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2047876" cy="5119690"/>
          </a:xfrm>
          <a:prstGeom prst="rect">
            <a:avLst/>
          </a:prstGeom>
          <a:noFill/>
        </p:spPr>
      </p:pic>
      <p:pic>
        <p:nvPicPr>
          <p:cNvPr id="73736" name="Picture 8" descr="&amp;Fcy;&amp;ocy;&amp;rcy;&amp;mcy;&amp;acy; &amp;numero;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214422"/>
            <a:ext cx="2047876" cy="5119690"/>
          </a:xfrm>
          <a:prstGeom prst="rect">
            <a:avLst/>
          </a:prstGeom>
          <a:noFill/>
        </p:spPr>
      </p:pic>
      <p:pic>
        <p:nvPicPr>
          <p:cNvPr id="73740" name="Picture 12" descr="&amp;Lcy;&amp;iecy;&amp;tcy;&amp;ncy;&amp;yacy;&amp;yacy; &amp;pcy;&amp;acy;&amp;rcy;&amp;acy;&amp;dcy;&amp;ncy;&amp;acy;&amp;yacy; &amp;fcy;&amp;ocy;&amp;rcy;&amp;mcy;&amp;acy; &amp;ocy;&amp;dcy;&amp;iecy;&amp;zhcy;&amp;dcy;&amp;ycy; &amp;Mcy;&amp;P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5469" y="1214421"/>
            <a:ext cx="2028840" cy="50720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Источники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67320"/>
          </a:xfrm>
        </p:spPr>
        <p:txBody>
          <a:bodyPr>
            <a:normAutofit lnSpcReduction="10000"/>
          </a:bodyPr>
          <a:lstStyle/>
          <a:p>
            <a:pPr indent="-457200">
              <a:lnSpc>
                <a:spcPct val="124000"/>
              </a:lnSpc>
            </a:pPr>
            <a:r>
              <a:rPr lang="en-US" sz="2400" b="1" dirty="0" smtClean="0">
                <a:latin typeface="Cambria" pitchFamily="18" charset="0"/>
                <a:hlinkClick r:id="rId2"/>
              </a:rPr>
              <a:t>http://mil.ru/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ru-RU" sz="2400" b="1" dirty="0" smtClean="0">
                <a:latin typeface="Cambria" pitchFamily="18" charset="0"/>
              </a:rPr>
              <a:t> - сайт Министерства Обороны РФ </a:t>
            </a:r>
          </a:p>
          <a:p>
            <a:pPr indent="-457200">
              <a:lnSpc>
                <a:spcPct val="124000"/>
              </a:lnSpc>
            </a:pPr>
            <a:r>
              <a:rPr lang="en-US" sz="2400" b="1" dirty="0" smtClean="0">
                <a:latin typeface="Cambria" pitchFamily="18" charset="0"/>
                <a:hlinkClick r:id="rId3"/>
              </a:rPr>
              <a:t>http://docs.cntd.ru/</a:t>
            </a:r>
            <a:r>
              <a:rPr lang="ru-RU" sz="2400" b="1" dirty="0" smtClean="0">
                <a:latin typeface="Cambria" pitchFamily="18" charset="0"/>
              </a:rPr>
              <a:t> - Электронный фонд правовой и нормативно-технической документации</a:t>
            </a:r>
          </a:p>
          <a:p>
            <a:pPr indent="-457200">
              <a:lnSpc>
                <a:spcPct val="124000"/>
              </a:lnSpc>
            </a:pPr>
            <a:r>
              <a:rPr lang="en-US" sz="2400" b="1" dirty="0" smtClean="0">
                <a:latin typeface="Cambria" pitchFamily="18" charset="0"/>
                <a:hlinkClick r:id="rId4"/>
              </a:rPr>
              <a:t>http://www.sergeant.ru/</a:t>
            </a:r>
            <a:r>
              <a:rPr lang="ru-RU" sz="2400" b="1" dirty="0" smtClean="0">
                <a:latin typeface="Cambria" pitchFamily="18" charset="0"/>
              </a:rPr>
              <a:t> - Военный сайт «Сержант»</a:t>
            </a:r>
          </a:p>
          <a:p>
            <a:pPr indent="-457200">
              <a:lnSpc>
                <a:spcPct val="124000"/>
              </a:lnSpc>
            </a:pPr>
            <a:r>
              <a:rPr lang="en-US" sz="2400" b="1" dirty="0" smtClean="0">
                <a:latin typeface="Cambria" pitchFamily="18" charset="0"/>
                <a:hlinkClick r:id="rId5"/>
              </a:rPr>
              <a:t>http://www.warheroes.ru/</a:t>
            </a:r>
            <a:r>
              <a:rPr lang="ru-RU" sz="2400" b="1" dirty="0" smtClean="0">
                <a:latin typeface="Cambria" pitchFamily="18" charset="0"/>
              </a:rPr>
              <a:t> - Патриотический интернет-проект «Герои страны»</a:t>
            </a:r>
          </a:p>
          <a:p>
            <a:pPr indent="-457200">
              <a:lnSpc>
                <a:spcPct val="124000"/>
              </a:lnSpc>
            </a:pPr>
            <a:r>
              <a:rPr lang="en-US" sz="2400" b="1" dirty="0" smtClean="0">
                <a:latin typeface="Cambria" pitchFamily="18" charset="0"/>
                <a:hlinkClick r:id="rId6"/>
              </a:rPr>
              <a:t>http://www.vedomstva-uniforma.ru/</a:t>
            </a:r>
            <a:r>
              <a:rPr lang="ru-RU" sz="2400" b="1" dirty="0" smtClean="0">
                <a:latin typeface="Cambria" pitchFamily="18" charset="0"/>
              </a:rPr>
              <a:t> - личный сайт члена геральдического совета «Ведомственная геральдика»</a:t>
            </a:r>
          </a:p>
          <a:p>
            <a:pPr indent="-457200">
              <a:lnSpc>
                <a:spcPct val="124000"/>
              </a:lnSpc>
            </a:pPr>
            <a:r>
              <a:rPr lang="en-US" sz="2400" b="1" dirty="0" smtClean="0">
                <a:latin typeface="Cambria" pitchFamily="18" charset="0"/>
                <a:hlinkClick r:id="rId7"/>
              </a:rPr>
              <a:t>http://ru.wikipedia.org</a:t>
            </a:r>
            <a:r>
              <a:rPr lang="ru-RU" sz="2400" b="1" dirty="0" smtClean="0">
                <a:latin typeface="Cambria" pitchFamily="18" charset="0"/>
              </a:rPr>
              <a:t>  -  универсальная интернет-энциклопедия «Википедия»</a:t>
            </a:r>
          </a:p>
          <a:p>
            <a:pPr indent="0"/>
            <a:endParaRPr lang="ru-RU" sz="2800" b="1" dirty="0" smtClean="0"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Типы погон ВС РФ (кроме ВМФ)</a:t>
            </a:r>
          </a:p>
        </p:txBody>
      </p:sp>
      <p:pic>
        <p:nvPicPr>
          <p:cNvPr id="4" name="Содержимое 3" descr="RFGF_-_Lieutenant-colonel_-_Parad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85860"/>
            <a:ext cx="1642816" cy="4714884"/>
          </a:xfrm>
        </p:spPr>
      </p:pic>
      <p:pic>
        <p:nvPicPr>
          <p:cNvPr id="1026" name="Picture 2" descr="D:\СКАЧАНО\картинки\13-pod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214422"/>
            <a:ext cx="1612511" cy="4786346"/>
          </a:xfrm>
          <a:prstGeom prst="rect">
            <a:avLst/>
          </a:prstGeom>
          <a:noFill/>
        </p:spPr>
      </p:pic>
      <p:pic>
        <p:nvPicPr>
          <p:cNvPr id="1027" name="Picture 3" descr="D:\СКАЧАНО\картинки\382px-14podpo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285860"/>
            <a:ext cx="1714512" cy="2688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600076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Парадный</a:t>
            </a:r>
            <a:endParaRPr lang="ru-RU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60007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Повседневный</a:t>
            </a:r>
            <a:endParaRPr lang="ru-RU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400050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Полевой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ttp://s56.radikal.ru/i153/0905/d9/c54033247f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14422"/>
            <a:ext cx="1713038" cy="49292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Типы погон ВМФ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4612" y="600076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Парадный</a:t>
            </a:r>
            <a:endParaRPr lang="ru-RU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60007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Повседневный</a:t>
            </a:r>
            <a:endParaRPr lang="ru-RU" b="1" dirty="0">
              <a:latin typeface="+mj-lt"/>
            </a:endParaRPr>
          </a:p>
        </p:txBody>
      </p:sp>
      <p:pic>
        <p:nvPicPr>
          <p:cNvPr id="11" name="Picture 3" descr="D:\СКАЧАНО\картинки\N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1630370" cy="47863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Составы военнослужащих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2800" dirty="0" smtClean="0"/>
          </a:p>
          <a:p>
            <a:pPr indent="360000"/>
            <a:r>
              <a:rPr lang="ru-RU" sz="2800" dirty="0" smtClean="0">
                <a:latin typeface="+mj-lt"/>
              </a:rPr>
              <a:t>Солдаты, матросы, сержанты, старшины</a:t>
            </a:r>
          </a:p>
          <a:p>
            <a:pPr indent="360000">
              <a:buNone/>
            </a:pPr>
            <a:endParaRPr lang="ru-RU" sz="2800" dirty="0" smtClean="0">
              <a:latin typeface="+mj-lt"/>
            </a:endParaRPr>
          </a:p>
          <a:p>
            <a:pPr indent="360000"/>
            <a:r>
              <a:rPr lang="ru-RU" sz="2800" dirty="0" smtClean="0">
                <a:latin typeface="+mj-lt"/>
              </a:rPr>
              <a:t>Прапорщики и мичманы</a:t>
            </a:r>
          </a:p>
          <a:p>
            <a:pPr indent="360000">
              <a:buNone/>
            </a:pPr>
            <a:endParaRPr lang="ru-RU" sz="2800" dirty="0" smtClean="0">
              <a:latin typeface="+mj-lt"/>
            </a:endParaRPr>
          </a:p>
          <a:p>
            <a:pPr indent="360000"/>
            <a:r>
              <a:rPr lang="ru-RU" sz="2800" dirty="0" smtClean="0">
                <a:latin typeface="+mj-lt"/>
              </a:rPr>
              <a:t>Офицеры</a:t>
            </a:r>
            <a:endParaRPr lang="en-US" sz="2800" dirty="0" smtClean="0">
              <a:latin typeface="+mj-lt"/>
            </a:endParaRPr>
          </a:p>
          <a:p>
            <a:pPr lvl="2" indent="360000">
              <a:buFont typeface="Wingdings" pitchFamily="2" charset="2"/>
              <a:buChar char="§"/>
            </a:pPr>
            <a:r>
              <a:rPr lang="ru-RU" sz="2800" dirty="0" smtClean="0">
                <a:latin typeface="+mj-lt"/>
              </a:rPr>
              <a:t>Младшие офицеры</a:t>
            </a:r>
          </a:p>
          <a:p>
            <a:pPr lvl="2" indent="360000">
              <a:buFont typeface="Wingdings" pitchFamily="2" charset="2"/>
              <a:buChar char="§"/>
            </a:pPr>
            <a:r>
              <a:rPr lang="ru-RU" sz="2800" dirty="0" smtClean="0">
                <a:latin typeface="+mj-lt"/>
              </a:rPr>
              <a:t>Старшие офицеры</a:t>
            </a:r>
          </a:p>
          <a:p>
            <a:pPr lvl="2" indent="360000">
              <a:buFont typeface="Wingdings" pitchFamily="2" charset="2"/>
              <a:buChar char="§"/>
            </a:pPr>
            <a:r>
              <a:rPr lang="ru-RU" sz="2800" dirty="0" smtClean="0">
                <a:latin typeface="+mj-lt"/>
              </a:rPr>
              <a:t>Высшие офицеры</a:t>
            </a:r>
          </a:p>
          <a:p>
            <a:pPr lvl="2" indent="360000">
              <a:buFont typeface="Wingdings" pitchFamily="2" charset="2"/>
              <a:buChar char="§"/>
            </a:pPr>
            <a:r>
              <a:rPr lang="ru-RU" sz="2800" dirty="0" smtClean="0">
                <a:latin typeface="+mj-lt"/>
              </a:rPr>
              <a:t>Маршал Российской Федерации</a:t>
            </a:r>
          </a:p>
          <a:p>
            <a:pPr lvl="2" indent="360000">
              <a:buFont typeface="Wingdings" pitchFamily="2" charset="2"/>
              <a:buChar char="§"/>
            </a:pPr>
            <a:endParaRPr lang="ru-RU" sz="2800" dirty="0" smtClean="0">
              <a:latin typeface="+mj-lt"/>
            </a:endParaRPr>
          </a:p>
          <a:p>
            <a:pPr>
              <a:buNone/>
            </a:pPr>
            <a:r>
              <a:rPr lang="ru-RU" sz="2800" dirty="0" smtClean="0">
                <a:latin typeface="+mj-lt"/>
              </a:rPr>
              <a:t>   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Солдаты, матросы, сержанты, старшины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28596" y="1357295"/>
          <a:ext cx="8229600" cy="4872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6531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j-lt"/>
                        </a:rPr>
                        <a:t>Воинские звания</a:t>
                      </a:r>
                      <a:endParaRPr lang="ru-RU" sz="2800" b="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602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Войсковые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Корабельные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6602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Рядовой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Матрос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</a:tr>
              <a:tr h="56602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Ефрейтор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Старший матрос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</a:tr>
              <a:tr h="56602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Младший сержант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Старшина 2 статьи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</a:tr>
              <a:tr h="56602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Сержант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Старшина 1 статьи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</a:tr>
              <a:tr h="56602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Старший сержант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Главный старшина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</a:tr>
              <a:tr h="8085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Старшина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Главный корабельный старшина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Погоны к парадной и повседневной форме одежды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МАКЯН Г.А\Результаты\P1-pr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1270000" cy="3695700"/>
          </a:xfrm>
          <a:prstGeom prst="rect">
            <a:avLst/>
          </a:prstGeom>
          <a:noFill/>
        </p:spPr>
      </p:pic>
      <p:pic>
        <p:nvPicPr>
          <p:cNvPr id="1028" name="Picture 4" descr="D:\МАКЯН Г.А\Результаты\P3-mls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57364"/>
            <a:ext cx="1270000" cy="3695700"/>
          </a:xfrm>
          <a:prstGeom prst="rect">
            <a:avLst/>
          </a:prstGeom>
          <a:noFill/>
        </p:spPr>
      </p:pic>
      <p:pic>
        <p:nvPicPr>
          <p:cNvPr id="1029" name="Picture 5" descr="D:\МАКЯН Г.А\Результаты\P5-sts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857364"/>
            <a:ext cx="1270000" cy="36957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15001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Рядовой</a:t>
            </a:r>
            <a:endParaRPr lang="ru-RU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14287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Ефрейтор</a:t>
            </a:r>
            <a:endParaRPr lang="ru-RU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1500174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  Старшина</a:t>
            </a:r>
            <a:endParaRPr lang="ru-RU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135729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Младший</a:t>
            </a:r>
          </a:p>
          <a:p>
            <a:pPr algn="ctr"/>
            <a:r>
              <a:rPr lang="ru-RU" b="1" dirty="0" smtClean="0">
                <a:latin typeface="+mj-lt"/>
              </a:rPr>
              <a:t>сержант</a:t>
            </a:r>
            <a:endParaRPr lang="ru-RU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3438" y="15001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Сержант</a:t>
            </a:r>
            <a:endParaRPr lang="ru-RU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74" y="128586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Старший</a:t>
            </a:r>
          </a:p>
          <a:p>
            <a:pPr algn="ctr"/>
            <a:r>
              <a:rPr lang="ru-RU" b="1" dirty="0" smtClean="0">
                <a:latin typeface="+mj-lt"/>
              </a:rPr>
              <a:t>сержант</a:t>
            </a:r>
            <a:endParaRPr lang="ru-RU" b="1" dirty="0">
              <a:latin typeface="+mj-lt"/>
            </a:endParaRPr>
          </a:p>
        </p:txBody>
      </p:sp>
      <p:pic>
        <p:nvPicPr>
          <p:cNvPr id="16" name="Picture 12" descr="D:\МАКЯН Г.А\Результаты\99px-N2-stmatr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785926"/>
            <a:ext cx="1287968" cy="3771910"/>
          </a:xfrm>
          <a:prstGeom prst="rect">
            <a:avLst/>
          </a:prstGeom>
          <a:noFill/>
        </p:spPr>
      </p:pic>
      <p:pic>
        <p:nvPicPr>
          <p:cNvPr id="17" name="Picture 10" descr="D:\МАКЯН Г.А\Результаты\99px-N4-sg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785926"/>
            <a:ext cx="1300165" cy="3771910"/>
          </a:xfrm>
          <a:prstGeom prst="rect">
            <a:avLst/>
          </a:prstGeom>
          <a:noFill/>
        </p:spPr>
      </p:pic>
      <p:pic>
        <p:nvPicPr>
          <p:cNvPr id="18" name="Picture 8" descr="D:\МАКЯН Г.А\Результаты\99px-N6-starsh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1785926"/>
            <a:ext cx="1261718" cy="373907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14282" y="571501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Матрос</a:t>
            </a:r>
            <a:endParaRPr lang="ru-RU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4480" y="5643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Старший</a:t>
            </a:r>
          </a:p>
          <a:p>
            <a:pPr algn="ctr"/>
            <a:r>
              <a:rPr lang="ru-RU" b="1" dirty="0" smtClean="0">
                <a:latin typeface="+mj-lt"/>
              </a:rPr>
              <a:t>матрос</a:t>
            </a:r>
            <a:endParaRPr lang="ru-RU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29520" y="5500702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  Главный</a:t>
            </a:r>
          </a:p>
          <a:p>
            <a:pPr algn="ctr"/>
            <a:r>
              <a:rPr lang="ru-RU" b="1" dirty="0" smtClean="0">
                <a:latin typeface="+mj-lt"/>
              </a:rPr>
              <a:t>корабельный</a:t>
            </a:r>
          </a:p>
          <a:p>
            <a:pPr algn="ctr"/>
            <a:r>
              <a:rPr lang="ru-RU" b="1" dirty="0" smtClean="0">
                <a:latin typeface="+mj-lt"/>
              </a:rPr>
              <a:t>старшина</a:t>
            </a:r>
            <a:endParaRPr lang="ru-RU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1802" y="564357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Старшина</a:t>
            </a:r>
          </a:p>
          <a:p>
            <a:pPr algn="ctr"/>
            <a:r>
              <a:rPr lang="ru-RU" b="1" dirty="0" smtClean="0">
                <a:latin typeface="+mj-lt"/>
              </a:rPr>
              <a:t>2 статьи</a:t>
            </a:r>
            <a:endParaRPr lang="ru-RU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3438" y="564357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Старшина</a:t>
            </a:r>
          </a:p>
          <a:p>
            <a:pPr algn="ctr"/>
            <a:r>
              <a:rPr lang="ru-RU" b="1" dirty="0" smtClean="0">
                <a:latin typeface="+mj-lt"/>
              </a:rPr>
              <a:t>1 статьи</a:t>
            </a:r>
            <a:endParaRPr lang="ru-RU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636" y="5643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Главный</a:t>
            </a:r>
          </a:p>
          <a:p>
            <a:pPr algn="ctr"/>
            <a:r>
              <a:rPr lang="ru-RU" b="1" dirty="0" smtClean="0">
                <a:latin typeface="+mj-lt"/>
              </a:rPr>
              <a:t>старшина</a:t>
            </a:r>
            <a:endParaRPr lang="ru-RU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Погоны к полевой форме одежды СВ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300037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Рядовой</a:t>
            </a:r>
            <a:endParaRPr lang="ru-RU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300037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Ефрейтор</a:t>
            </a:r>
            <a:endParaRPr lang="ru-RU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702" y="5072074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  Старшина</a:t>
            </a:r>
            <a:endParaRPr lang="ru-RU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300037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Младший</a:t>
            </a:r>
          </a:p>
          <a:p>
            <a:pPr algn="ctr"/>
            <a:r>
              <a:rPr lang="ru-RU" b="1" dirty="0" smtClean="0">
                <a:latin typeface="+mj-lt"/>
              </a:rPr>
              <a:t>сержант</a:t>
            </a:r>
            <a:endParaRPr lang="ru-RU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50720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Сержант</a:t>
            </a:r>
            <a:endParaRPr lang="ru-RU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507207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Старший</a:t>
            </a:r>
          </a:p>
          <a:p>
            <a:pPr algn="ctr"/>
            <a:r>
              <a:rPr lang="ru-RU" b="1" dirty="0" smtClean="0">
                <a:latin typeface="+mj-lt"/>
              </a:rPr>
              <a:t>сержант</a:t>
            </a:r>
            <a:endParaRPr lang="ru-RU" b="1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73984" y="1254852"/>
            <a:ext cx="13667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24347" y="1219133"/>
            <a:ext cx="13667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670882" y="1258680"/>
            <a:ext cx="1353268" cy="212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86058" y="3314481"/>
            <a:ext cx="1409252" cy="220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93339" y="3321843"/>
            <a:ext cx="14287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679421" y="3321843"/>
            <a:ext cx="14287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264000" y="6357958"/>
            <a:ext cx="288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© </a:t>
            </a:r>
            <a:r>
              <a:rPr lang="ru-RU" sz="1600" dirty="0" smtClean="0">
                <a:latin typeface="Cambria" pitchFamily="18" charset="0"/>
              </a:rPr>
              <a:t>Макян Гарегин Андреевич</a:t>
            </a:r>
            <a:endParaRPr lang="en-US" sz="1600" dirty="0" smtClean="0">
              <a:latin typeface="Cambria" pitchFamily="18" charset="0"/>
            </a:endParaRPr>
          </a:p>
          <a:p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1248</TotalTime>
  <Words>743</Words>
  <Application>Microsoft Office PowerPoint</Application>
  <PresentationFormat>Экран (4:3)</PresentationFormat>
  <Paragraphs>275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Начальная</vt:lpstr>
      <vt:lpstr>Воинские звания военнослужащих. Военная форма одежды и знаки различия.</vt:lpstr>
      <vt:lpstr>Учебные вопросы</vt:lpstr>
      <vt:lpstr>Нормативно-правовая основа</vt:lpstr>
      <vt:lpstr>Типы погон ВС РФ (кроме ВМФ)</vt:lpstr>
      <vt:lpstr>Типы погон ВМФ</vt:lpstr>
      <vt:lpstr>Составы военнослужащих</vt:lpstr>
      <vt:lpstr>Солдаты, матросы, сержанты, старшины</vt:lpstr>
      <vt:lpstr>Погоны к парадной и повседневной форме одежды</vt:lpstr>
      <vt:lpstr>Погоны к полевой форме одежды СВ</vt:lpstr>
      <vt:lpstr>Прапорщики и мичманы</vt:lpstr>
      <vt:lpstr>Младшие офицеры</vt:lpstr>
      <vt:lpstr>Погоны младших офицеров </vt:lpstr>
      <vt:lpstr>Нарукавные знаки различия ВМФ</vt:lpstr>
      <vt:lpstr>Старшие офицеры</vt:lpstr>
      <vt:lpstr>Погоны старших офицеров</vt:lpstr>
      <vt:lpstr>Нарукавные знаки различия ВМФ</vt:lpstr>
      <vt:lpstr>Высшие офицеры</vt:lpstr>
      <vt:lpstr>Погоны высших офицеров </vt:lpstr>
      <vt:lpstr>Нарукавные знаки различия ВМФ</vt:lpstr>
      <vt:lpstr>Маршал Российской Федерации</vt:lpstr>
      <vt:lpstr>Маршал Российской Федерации</vt:lpstr>
      <vt:lpstr>Петличные знаки различия</vt:lpstr>
      <vt:lpstr>Петличные знаки различия</vt:lpstr>
      <vt:lpstr>Петличные знаки различия</vt:lpstr>
      <vt:lpstr>Нарукавные знаки различия по принадлежности</vt:lpstr>
      <vt:lpstr>Нарукавные знаки различия по принадлежности</vt:lpstr>
      <vt:lpstr>Нарукавные знаки различия по принадлежности</vt:lpstr>
      <vt:lpstr>Курсанты и солдаты СВ и ВВС</vt:lpstr>
      <vt:lpstr>Курсанты и солдаты СВ и ВВС</vt:lpstr>
      <vt:lpstr>Курсанты и солдаты СВ и ВВС</vt:lpstr>
      <vt:lpstr>Курсанты ВМФ и матросы</vt:lpstr>
      <vt:lpstr>Курсанты ВМФ и матросы</vt:lpstr>
      <vt:lpstr>Курсанты ВМФ и матросы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ВОИНСКИЕ ЗВАНИЯ ВОЕННОСЛУЖАЩИХ ВООРУЖЕННЫХ СИЛ РОССИЙСКОЙ ФЕДЕРАЦИИ. ВОЕННАЯ ФОРМА ОДЕЖДЫ</dc:title>
  <dc:creator>User</dc:creator>
  <cp:lastModifiedBy>User</cp:lastModifiedBy>
  <cp:revision>167</cp:revision>
  <dcterms:created xsi:type="dcterms:W3CDTF">2007-10-17T04:57:57Z</dcterms:created>
  <dcterms:modified xsi:type="dcterms:W3CDTF">2015-12-18T13:41:22Z</dcterms:modified>
</cp:coreProperties>
</file>