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sldIdLst>
    <p:sldId id="274" r:id="rId2"/>
    <p:sldId id="338" r:id="rId3"/>
    <p:sldId id="350" r:id="rId4"/>
    <p:sldId id="353" r:id="rId5"/>
    <p:sldId id="346" r:id="rId6"/>
    <p:sldId id="351" r:id="rId7"/>
    <p:sldId id="356" r:id="rId8"/>
    <p:sldId id="363" r:id="rId9"/>
    <p:sldId id="345" r:id="rId10"/>
    <p:sldId id="357" r:id="rId11"/>
    <p:sldId id="358" r:id="rId12"/>
    <p:sldId id="359" r:id="rId13"/>
    <p:sldId id="360" r:id="rId14"/>
    <p:sldId id="361" r:id="rId15"/>
    <p:sldId id="362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3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73" d="100"/>
          <a:sy n="73" d="100"/>
        </p:scale>
        <p:origin x="-129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E6DF-77B0-421A-AEF3-AC27E7C4DF4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215B-E7DD-4A17-A10C-65424727D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215B-E7DD-4A17-A10C-65424727D8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36F25F-EDF5-4F77-B28F-6A2FCE75E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6CFF-0FF1-4545-AACB-7CB3D3AA3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14B7-F398-4EE1-82D3-CA3F61A21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50A-F9E1-439F-9F76-12053B245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DA30702-8BA8-4F2B-AB87-8633565FE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C9FB-31C1-4ADF-83D6-ADC6F292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03-4882-49A0-800B-D0CBB2C97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607-ECA1-4D58-90BB-66F5D1AA9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798-FA52-4D80-9AD7-9935EEE7A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59DE-E426-4D0D-AF9D-8998C8C60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203B-D1BD-4798-A661-8EA9BAB67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72198" y="6356350"/>
            <a:ext cx="26176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ru-RU" dirty="0" smtClean="0"/>
              <a:t>Макян Гарегин Андреевич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087B9E-0F8C-4A70-935F-5673BA99A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o-normy.ru/" TargetMode="External"/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cntd.ru/" TargetMode="External"/><Relationship Id="rId4" Type="http://schemas.openxmlformats.org/officeDocument/2006/relationships/hyperlink" Target="http://www.dosaaf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53200" cy="10157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Всероссийский физкультурно-спортивный комплекс </a:t>
            </a:r>
            <a:r>
              <a:rPr lang="ru-RU" sz="2800" b="1" dirty="0">
                <a:latin typeface="Times New Roman"/>
                <a:ea typeface="Times New Roman"/>
              </a:rPr>
              <a:t>«Готов к труду и обороне</a:t>
            </a:r>
            <a:r>
              <a:rPr lang="ru-RU" sz="2800" b="1" dirty="0" smtClean="0">
                <a:latin typeface="Times New Roman"/>
                <a:ea typeface="Times New Roman"/>
              </a:rPr>
              <a:t>»</a:t>
            </a: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МКОУ «Гимназия №1 Искитимского района»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71"/>
            <a:ext cx="3635896" cy="353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katavivan.ru/sites/default/files/znachki_g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678" y="940279"/>
            <a:ext cx="5179720" cy="17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31223"/>
              </p:ext>
            </p:extLst>
          </p:nvPr>
        </p:nvGraphicFramePr>
        <p:xfrm>
          <a:off x="467544" y="3717033"/>
          <a:ext cx="8136903" cy="2520279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769367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456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Бег на 1,5 км (мин, с)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7.10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7.55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8.35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456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8.00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8.35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8.55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36413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Обязательное испытание №2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754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950" y="194658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51965"/>
              </p:ext>
            </p:extLst>
          </p:nvPr>
        </p:nvGraphicFramePr>
        <p:xfrm>
          <a:off x="467544" y="3789039"/>
          <a:ext cx="8136903" cy="2448273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747385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615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Бег на 2 км (мин, с)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9.30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10.00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10.25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58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615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11.30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12.00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12.30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0357414">
            <a:off x="26643" y="2651849"/>
            <a:ext cx="303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АЛЬТЕРНАТИВА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870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6285"/>
              </p:ext>
            </p:extLst>
          </p:nvPr>
        </p:nvGraphicFramePr>
        <p:xfrm>
          <a:off x="467544" y="3789040"/>
          <a:ext cx="8136903" cy="2448272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110897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9293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Подтягивание из виса на высокой перекладине </a:t>
                      </a:r>
                      <a:b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(количество раз)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840" y="236413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Обязательное испытание №3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275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15984"/>
              </p:ext>
            </p:extLst>
          </p:nvPr>
        </p:nvGraphicFramePr>
        <p:xfrm>
          <a:off x="467544" y="3789040"/>
          <a:ext cx="8136903" cy="2448272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110897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9293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Подтягивание из виса лежа на низкой перекладине </a:t>
                      </a:r>
                      <a:b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(количество раз)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840" y="236413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Обязательное испытание №3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97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950" y="194658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89156"/>
              </p:ext>
            </p:extLst>
          </p:nvPr>
        </p:nvGraphicFramePr>
        <p:xfrm>
          <a:off x="467544" y="3933057"/>
          <a:ext cx="8136903" cy="2317267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54195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948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Сгибание и разгибание рук в упоре лежа на полу (количество раз)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4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40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0357414">
            <a:off x="26643" y="2651849"/>
            <a:ext cx="303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АЛЬТЕРНАТИВА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535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78408"/>
              </p:ext>
            </p:extLst>
          </p:nvPr>
        </p:nvGraphicFramePr>
        <p:xfrm>
          <a:off x="503548" y="4221088"/>
          <a:ext cx="8136903" cy="2002965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5544615"/>
              </a:tblGrid>
              <a:tr h="825553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Мальчики и девочки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412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Наклон вперед из положения стоя с прямыми ногами на полу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Касание пола пальцами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рук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36413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Обязательное испытание №4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74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264" y="236413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(тест) №5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74660"/>
              </p:ext>
            </p:extLst>
          </p:nvPr>
        </p:nvGraphicFramePr>
        <p:xfrm>
          <a:off x="467544" y="3933057"/>
          <a:ext cx="8136903" cy="2304255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54195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948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Прыжок в длину с разбега (см)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330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290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280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4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40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260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240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47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5806"/>
              </p:ext>
            </p:extLst>
          </p:nvPr>
        </p:nvGraphicFramePr>
        <p:xfrm>
          <a:off x="467544" y="3933057"/>
          <a:ext cx="8136903" cy="2317267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54195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948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Прыжок в длину с места толчком двумя ногами (см)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175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4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40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145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140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357414">
            <a:off x="26643" y="2651849"/>
            <a:ext cx="303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АЛЬТЕРНАТИВА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627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264" y="236413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(тест) №6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42926"/>
              </p:ext>
            </p:extLst>
          </p:nvPr>
        </p:nvGraphicFramePr>
        <p:xfrm>
          <a:off x="467544" y="3933057"/>
          <a:ext cx="8136903" cy="2304255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54195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948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Метание мяча весом 150 г (м)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4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40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938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264" y="236413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(тест) №7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84218"/>
              </p:ext>
            </p:extLst>
          </p:nvPr>
        </p:nvGraphicFramePr>
        <p:xfrm>
          <a:off x="467544" y="3933057"/>
          <a:ext cx="8136903" cy="2304255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54195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948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Бег на лыжах на </a:t>
                      </a:r>
                      <a:b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 км (мин, с)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13.00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13.50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14.10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4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40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13.50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14.30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14.50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724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76872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известном детском стихотворении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С.Я.Маршака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1937 года «Рассказ о неизвестном герое» пожарные, милиция и фотографы разыскивают двадцатилетнего парня, спасшего из огня девочку.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примет – «среднего роста, плечистый и крепкий, ходит он в белой футболке и кепке. Знак «ГТО» на груди у него. Больше не знают о нем ничего», сообщает читателю Маршак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Ирония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стихотворения заключалась в том, что значкистов ГТО в то время было больше половины страны, и каждый был готов к труду и обороне!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053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37057"/>
              </p:ext>
            </p:extLst>
          </p:nvPr>
        </p:nvGraphicFramePr>
        <p:xfrm>
          <a:off x="503548" y="4221088"/>
          <a:ext cx="8136903" cy="2002965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5544615"/>
              </a:tblGrid>
              <a:tr h="825553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Мальчики и девочки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412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Бег на лыжах на </a:t>
                      </a:r>
                      <a:b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 км (мин, с)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Без учета времени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0357414">
            <a:off x="26643" y="2651849"/>
            <a:ext cx="303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АЛЬТЕРНАТИВА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406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43146"/>
              </p:ext>
            </p:extLst>
          </p:nvPr>
        </p:nvGraphicFramePr>
        <p:xfrm>
          <a:off x="503548" y="4221088"/>
          <a:ext cx="8136903" cy="2002965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5544615"/>
              </a:tblGrid>
              <a:tr h="825553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Мальчики и девочки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412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Кросс на 3 км </a:t>
                      </a:r>
                    </a:p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 пересеченной местности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для бесснежных районов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Без учета времени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0357414">
            <a:off x="26643" y="2651849"/>
            <a:ext cx="303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АЛЬТЕРНАТИВА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799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264" y="236413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(тест) №8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12490"/>
              </p:ext>
            </p:extLst>
          </p:nvPr>
        </p:nvGraphicFramePr>
        <p:xfrm>
          <a:off x="467544" y="3933057"/>
          <a:ext cx="8136903" cy="2304255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4068836"/>
              </a:tblGrid>
              <a:tr h="54195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948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Плавание </a:t>
                      </a:r>
                      <a:b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50 м (мин, с)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0.50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Без учета времени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44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40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1.05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Без учета времени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51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264" y="236413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(тест) №9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98948"/>
              </p:ext>
            </p:extLst>
          </p:nvPr>
        </p:nvGraphicFramePr>
        <p:xfrm>
          <a:off x="467544" y="3717033"/>
          <a:ext cx="8136903" cy="2520279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508038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Мальчики и девочки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2241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Стрельба из пневматической винтовки из положения сидя или стоя с опорой локтей о стол или стойку, дистанция - </a:t>
                      </a:r>
                      <a:b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 м (очки)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588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21711"/>
              </p:ext>
            </p:extLst>
          </p:nvPr>
        </p:nvGraphicFramePr>
        <p:xfrm>
          <a:off x="467544" y="3717033"/>
          <a:ext cx="8136903" cy="2520279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475779"/>
                <a:gridCol w="2034418"/>
                <a:gridCol w="2034418"/>
              </a:tblGrid>
              <a:tr h="508038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Мальчики и девочки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2241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Стрельба из электронного оружия </a:t>
                      </a:r>
                    </a:p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из положения сидя или стоя с опорой локтей о стол или стойку, дистанция 5 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0357414">
            <a:off x="26643" y="2651849"/>
            <a:ext cx="303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АЛЬТЕРНАТИВА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366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26493"/>
              </p:ext>
            </p:extLst>
          </p:nvPr>
        </p:nvGraphicFramePr>
        <p:xfrm>
          <a:off x="503548" y="4221088"/>
          <a:ext cx="8136903" cy="2002965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5544615"/>
              </a:tblGrid>
              <a:tr h="825553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Мальчики и девочки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412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Туристский поход с проверкой туристских навыков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Туристский поход на дистанцию 5 км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3264" y="236413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(тест) №10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572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Источники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lnSpcReduction="10000"/>
          </a:bodyPr>
          <a:lstStyle/>
          <a:p>
            <a:pPr indent="-457200">
              <a:lnSpc>
                <a:spcPct val="124000"/>
              </a:lnSpc>
            </a:pPr>
            <a:r>
              <a:rPr lang="en-US" b="1" dirty="0">
                <a:latin typeface="Cambria" pitchFamily="18" charset="0"/>
                <a:hlinkClick r:id="rId2"/>
              </a:rPr>
              <a:t>http://www.gto.ru</a:t>
            </a:r>
            <a:r>
              <a:rPr lang="en-US" b="1" dirty="0" smtClean="0">
                <a:latin typeface="Cambria" pitchFamily="18" charset="0"/>
                <a:hlinkClick r:id="rId2"/>
              </a:rPr>
              <a:t>/</a:t>
            </a:r>
            <a:r>
              <a:rPr lang="ru-RU" b="1" dirty="0" smtClean="0">
                <a:latin typeface="Cambria" pitchFamily="18" charset="0"/>
              </a:rPr>
              <a:t> - сайт Всероссийского физкультурно-спортивного комплекса «Готов к труду и обороне»</a:t>
            </a:r>
          </a:p>
          <a:p>
            <a:pPr indent="-457200">
              <a:lnSpc>
                <a:spcPct val="124000"/>
              </a:lnSpc>
              <a:buClr>
                <a:srgbClr val="727CA3"/>
              </a:buClr>
            </a:pPr>
            <a:r>
              <a:rPr lang="en-US" b="1" dirty="0">
                <a:latin typeface="Cambria" pitchFamily="18" charset="0"/>
                <a:hlinkClick r:id="rId3"/>
              </a:rPr>
              <a:t>http://</a:t>
            </a:r>
            <a:r>
              <a:rPr lang="en-US" b="1" dirty="0" smtClean="0">
                <a:latin typeface="Cambria" pitchFamily="18" charset="0"/>
                <a:hlinkClick r:id="rId3"/>
              </a:rPr>
              <a:t>www.gto-normy.ru/</a:t>
            </a:r>
            <a:r>
              <a:rPr lang="ru-RU" b="1" dirty="0" smtClean="0">
                <a:latin typeface="Cambria" pitchFamily="18" charset="0"/>
              </a:rPr>
              <a:t> - сайт </a:t>
            </a:r>
            <a:r>
              <a:rPr lang="ru-RU" b="1" dirty="0">
                <a:solidFill>
                  <a:prstClr val="black"/>
                </a:solidFill>
                <a:latin typeface="Cambria" pitchFamily="18" charset="0"/>
              </a:rPr>
              <a:t>НОРМЫ ГТО </a:t>
            </a:r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СДАВАЙ</a:t>
            </a:r>
          </a:p>
          <a:p>
            <a:pPr indent="-457200">
              <a:lnSpc>
                <a:spcPct val="124000"/>
              </a:lnSpc>
            </a:pPr>
            <a:r>
              <a:rPr lang="en-US" b="1" dirty="0" smtClean="0">
                <a:latin typeface="Cambria" pitchFamily="18" charset="0"/>
                <a:hlinkClick r:id="rId4"/>
              </a:rPr>
              <a:t>http</a:t>
            </a:r>
            <a:r>
              <a:rPr lang="en-US" b="1" dirty="0">
                <a:latin typeface="Cambria" pitchFamily="18" charset="0"/>
                <a:hlinkClick r:id="rId4"/>
              </a:rPr>
              <a:t>://www.dosaaf.ru</a:t>
            </a:r>
            <a:r>
              <a:rPr lang="en-US" b="1" dirty="0" smtClean="0">
                <a:latin typeface="Cambria" pitchFamily="18" charset="0"/>
                <a:hlinkClick r:id="rId4"/>
              </a:rPr>
              <a:t>/</a:t>
            </a:r>
            <a:r>
              <a:rPr lang="ru-RU" b="1" dirty="0" smtClean="0">
                <a:latin typeface="Cambria" pitchFamily="18" charset="0"/>
              </a:rPr>
              <a:t> - официальный сайт ДОСААФ РОССИИ</a:t>
            </a:r>
          </a:p>
          <a:p>
            <a:pPr indent="-457200">
              <a:lnSpc>
                <a:spcPct val="124000"/>
              </a:lnSpc>
            </a:pPr>
            <a:r>
              <a:rPr lang="en-US" b="1" dirty="0" smtClean="0">
                <a:latin typeface="Cambria" pitchFamily="18" charset="0"/>
                <a:hlinkClick r:id="rId5"/>
              </a:rPr>
              <a:t>http</a:t>
            </a:r>
            <a:r>
              <a:rPr lang="en-US" b="1" dirty="0">
                <a:latin typeface="Cambria" pitchFamily="18" charset="0"/>
                <a:hlinkClick r:id="rId5"/>
              </a:rPr>
              <a:t>://docs.cntd.ru/</a:t>
            </a:r>
            <a:r>
              <a:rPr lang="ru-RU" b="1" dirty="0">
                <a:latin typeface="Cambria" pitchFamily="18" charset="0"/>
              </a:rPr>
              <a:t> - Электронный фонд правовой и нормативно-технической документации</a:t>
            </a:r>
          </a:p>
          <a:p>
            <a:pPr indent="0"/>
            <a:endParaRPr lang="ru-RU" sz="2800" b="1" dirty="0" smtClean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User\Desktop\osoaviah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86" y="1893170"/>
            <a:ext cx="2907258" cy="35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1053" y="58029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1927-1948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58029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1948-1951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868" y="2746146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ДОСАРМ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ДОСАВ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ДОСФЛОТ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0" y="1893170"/>
            <a:ext cx="36512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82271" y="586051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1951-1991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584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User\Desktop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07" y="1476872"/>
            <a:ext cx="7324725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26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User\Desktop\19e62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09485"/>
            <a:ext cx="2623939" cy="36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586287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2009-наст. время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9473" y="586287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1991-2009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179" y="2109485"/>
            <a:ext cx="366395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566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79550"/>
            <a:ext cx="6404446" cy="479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865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015822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/>
                <a:ea typeface="Times New Roman"/>
              </a:rPr>
              <a:t>III </a:t>
            </a:r>
            <a:r>
              <a:rPr lang="ru-RU" sz="3200" b="1" dirty="0" smtClean="0">
                <a:latin typeface="Times New Roman"/>
                <a:ea typeface="Times New Roman"/>
              </a:rPr>
              <a:t>ступень </a:t>
            </a:r>
          </a:p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(возрастная </a:t>
            </a:r>
            <a:r>
              <a:rPr lang="ru-RU" sz="3200" b="1" dirty="0">
                <a:latin typeface="Times New Roman"/>
                <a:ea typeface="Times New Roman"/>
              </a:rPr>
              <a:t>группа от 11 до 12 </a:t>
            </a:r>
            <a:r>
              <a:rPr lang="ru-RU" sz="3200" b="1" dirty="0" smtClean="0">
                <a:latin typeface="Times New Roman"/>
                <a:ea typeface="Times New Roman"/>
              </a:rPr>
              <a:t>лет)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/>
                <a:ea typeface="Times New Roman"/>
              </a:rPr>
              <a:t>Виды </a:t>
            </a:r>
            <a:r>
              <a:rPr lang="ru-RU" sz="3200" b="1" dirty="0">
                <a:latin typeface="Times New Roman"/>
                <a:ea typeface="Times New Roman"/>
              </a:rPr>
              <a:t>испытаний (тестов) и </a:t>
            </a:r>
            <a:r>
              <a:rPr lang="ru-RU" sz="3200" b="1" dirty="0" smtClean="0">
                <a:latin typeface="Times New Roman"/>
                <a:ea typeface="Times New Roman"/>
              </a:rPr>
              <a:t>нормативы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10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42782"/>
              </p:ext>
            </p:extLst>
          </p:nvPr>
        </p:nvGraphicFramePr>
        <p:xfrm>
          <a:off x="503548" y="3789041"/>
          <a:ext cx="8136903" cy="2448271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620180"/>
                <a:gridCol w="1872208"/>
                <a:gridCol w="2052227"/>
              </a:tblGrid>
              <a:tr h="485269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Мальчики и девочки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3002"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видов испытаний (тестов), которые необходимо выполнить для получения знака отличия Комплекса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364139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предлагается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испытаний (тестов)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6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8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33318"/>
              </p:ext>
            </p:extLst>
          </p:nvPr>
        </p:nvGraphicFramePr>
        <p:xfrm>
          <a:off x="467544" y="3717033"/>
          <a:ext cx="8136903" cy="2520279"/>
        </p:xfrm>
        <a:graphic>
          <a:graphicData uri="http://schemas.openxmlformats.org/drawingml/2006/table">
            <a:tbl>
              <a:tblPr firstRow="1" firstCol="1" bandRow="1"/>
              <a:tblGrid>
                <a:gridCol w="2033649"/>
                <a:gridCol w="2034418"/>
                <a:gridCol w="2034418"/>
                <a:gridCol w="2034418"/>
              </a:tblGrid>
              <a:tr h="769367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Мальчики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456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Бег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на 60 м (с)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Девочки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456"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36413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Обязательное испытание №1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979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1482</TotalTime>
  <Words>666</Words>
  <Application>Microsoft Office PowerPoint</Application>
  <PresentationFormat>Экран (4:3)</PresentationFormat>
  <Paragraphs>226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Всероссийский физкультурно-спортивный комплекс «Готов к труду и обороне»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физкультурно-спортивный комплекс «Готов к труду и обороне»</dc:title>
  <dc:creator>User</dc:creator>
  <cp:lastModifiedBy>User</cp:lastModifiedBy>
  <cp:revision>196</cp:revision>
  <dcterms:created xsi:type="dcterms:W3CDTF">2007-10-17T04:57:57Z</dcterms:created>
  <dcterms:modified xsi:type="dcterms:W3CDTF">2015-12-18T14:45:26Z</dcterms:modified>
</cp:coreProperties>
</file>