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8" r:id="rId4"/>
    <p:sldId id="259" r:id="rId5"/>
    <p:sldId id="261" r:id="rId6"/>
    <p:sldId id="263" r:id="rId7"/>
    <p:sldId id="264" r:id="rId8"/>
    <p:sldId id="266" r:id="rId9"/>
    <p:sldId id="267" r:id="rId10"/>
    <p:sldId id="268" r:id="rId11"/>
    <p:sldId id="270" r:id="rId12"/>
    <p:sldId id="273" r:id="rId13"/>
    <p:sldId id="275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проф.деятельность</c:v>
                </c:pt>
                <c:pt idx="1">
                  <c:v>работа по дому</c:v>
                </c:pt>
                <c:pt idx="2">
                  <c:v>личная жизнь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35260955523164"/>
          <c:y val="0.19056003937007873"/>
          <c:w val="0.26397388158652763"/>
          <c:h val="0.618879921259842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проф.деятельность</c:v>
                </c:pt>
                <c:pt idx="1">
                  <c:v>работа по дому</c:v>
                </c:pt>
                <c:pt idx="2">
                  <c:v>личная жизнь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430529313832293"/>
          <c:y val="0.27104502952755904"/>
          <c:w val="0.25319472879069366"/>
          <c:h val="0.46103494094488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973970">
            <a:off x="-500347" y="1486007"/>
            <a:ext cx="10297109" cy="2160240"/>
          </a:xfrm>
        </p:spPr>
        <p:txBody>
          <a:bodyPr>
            <a:prstTxWarp prst="textChevronInverted">
              <a:avLst>
                <a:gd name="adj" fmla="val 95523"/>
              </a:avLst>
            </a:prstTxWarp>
            <a:scene3d>
              <a:camera prst="isometricRightUp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ПРОФЕССИОНАЛЬНОЕ ВЫГОРАНИЕ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82763" y="4509120"/>
            <a:ext cx="4021685" cy="2016224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Остряк-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Тимошенко Ю.А.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96509327"/>
              </p:ext>
            </p:extLst>
          </p:nvPr>
        </p:nvGraphicFramePr>
        <p:xfrm>
          <a:off x="23664" y="24586"/>
          <a:ext cx="9120336" cy="683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0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b="1" u="sng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стадия</a:t>
            </a:r>
            <a:r>
              <a:rPr lang="ru-RU" b="1" u="sng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приглушение эмоций, сглаживание остроты чувств,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состояние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тревожности,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неудовлетворенности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возвращаясь домой, все чаще хочется сказать: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Не лезьте ко мне, оставьте меня в покое!». </a:t>
            </a:r>
          </a:p>
          <a:p>
            <a:pPr algn="ctr"/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4" y="4149080"/>
            <a:ext cx="4411067" cy="248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endParaRPr lang="ru-RU" b="1" u="sng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 algn="ctr">
              <a:buNone/>
            </a:pPr>
            <a:r>
              <a:rPr lang="ru-RU" b="1" u="sng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Вторая </a:t>
            </a:r>
            <a:r>
              <a:rPr lang="ru-RU" b="1" u="sng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стадия: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стадия выгорания педагога появляются негативные чувства к коллегам и воспитанникам, неадекватные эмоциональные реакции;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</a:rPr>
              <a:t>наблюдается снижение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интереса </a:t>
            </a:r>
            <a:r>
              <a:rPr lang="ru-RU" dirty="0">
                <a:solidFill>
                  <a:schemeClr val="bg1"/>
                </a:solidFill>
              </a:rPr>
              <a:t>к работе,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потребности </a:t>
            </a:r>
            <a:r>
              <a:rPr lang="ru-RU" dirty="0">
                <a:solidFill>
                  <a:schemeClr val="bg1"/>
                </a:solidFill>
              </a:rPr>
              <a:t>в общении; </a:t>
            </a:r>
          </a:p>
          <a:p>
            <a:endParaRPr lang="ru-RU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u="sng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295">
            <a:off x="6314309" y="2420889"/>
            <a:ext cx="3417262" cy="47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6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стадия</a:t>
            </a:r>
            <a:r>
              <a:rPr lang="ru-RU" b="1" u="sng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u="sng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стадия выгорания педагога: больше нет сил, воли, эмоций; один ум, но работа на автопилоте;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ГБОУ СОШ 1997\Desktop\выгорание\Новая папка\20151021_13281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25075">
            <a:off x="3284521" y="2868134"/>
            <a:ext cx="2154382" cy="3065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8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1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4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БОУ СОШ 1997\Desktop\выгорание\Новая папка (2)\image-9e024f00b95f4752b8cdb46cab2b798a39c6269caaff91869e14a8a087565c5c-V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47658"/>
            <a:ext cx="3347864" cy="321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БОУ СОШ 1997\Desktop\выгорание\Новая папка (2)\image-68825636b8e0c51f67341f2ba4b16d00f44654a78508bf5f4eeaf192bdfaf2ad-V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1617" y="3447595"/>
            <a:ext cx="3325172" cy="3303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ГБОУ СОШ 1997\Desktop\выгорание\Новая папка (2)\image-9e3cdc359612adad25b9ac8006d25dc8e9d5c8f419c58ce788174fdd83b8dab7-V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115028"/>
            <a:ext cx="3220686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Desktop\родительское собрание\IMG_0535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661642"/>
            <a:ext cx="3633194" cy="3194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4464496"/>
          </a:xfrm>
        </p:spPr>
        <p:txBody>
          <a:bodyPr>
            <a:prstTxWarp prst="textFadeRight">
              <a:avLst/>
            </a:prstTxWarp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Но… </a:t>
            </a:r>
            <a:endParaRPr lang="ru-RU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22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ru-RU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нижается </a:t>
            </a:r>
            <a:r>
              <a:rPr lang="ru-RU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энтузиазм, пропадает в глазах блеск, нарастают </a:t>
            </a:r>
            <a:r>
              <a:rPr lang="ru-RU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негативизм </a:t>
            </a:r>
            <a:r>
              <a:rPr lang="ru-RU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усталость. </a:t>
            </a:r>
          </a:p>
        </p:txBody>
      </p:sp>
      <p:pic>
        <p:nvPicPr>
          <p:cNvPr id="3075" name="Picture 3" descr="C:\Users\ГБОУ СОШ 1997\Desktop\выгорание\Новая папка\IMG-20151020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2228671"/>
            <a:ext cx="62281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Многочисленные исследования показывают, что педагогическая профессия - одна из тех, которая в большей степени подвержена влиянию феномена психического выгорания. </a:t>
            </a:r>
          </a:p>
        </p:txBody>
      </p:sp>
    </p:spTree>
    <p:extLst>
      <p:ext uri="{BB962C8B-B14F-4D97-AF65-F5344CB8AC3E}">
        <p14:creationId xmlns:p14="http://schemas.microsoft.com/office/powerpoint/2010/main" val="398184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6131024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ы </a:t>
            </a:r>
            <a:r>
              <a:rPr lang="ru-RU" dirty="0">
                <a:solidFill>
                  <a:schemeClr val="bg1"/>
                </a:solidFill>
              </a:rPr>
              <a:t>эмоционально, умственно и физически истощаемся, чувствуем опустошенность и усталость.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Некоторые </a:t>
            </a:r>
            <a:r>
              <a:rPr lang="ru-RU" dirty="0">
                <a:solidFill>
                  <a:schemeClr val="bg1"/>
                </a:solidFill>
              </a:rPr>
              <a:t>начинают работать не в полную силу.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Другие </a:t>
            </a:r>
            <a:r>
              <a:rPr lang="ru-RU" dirty="0">
                <a:solidFill>
                  <a:schemeClr val="bg1"/>
                </a:solidFill>
              </a:rPr>
              <a:t>начинают сомневаться в своей компетентности.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124" name="Picture 4" descr="C:\Users\ГБОУ СОШ 1997\Desktop\выгорание\Новая папка\image-041ac0b60de2ba4f7da2615f771afa6200435a0c9ea22df23f35c052859a1c8d-V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7" y="620688"/>
            <a:ext cx="2539555" cy="1644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376" y="3645024"/>
            <a:ext cx="2093215" cy="24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150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этому нужно добавить интенсивное общение с воспитанниками и коллегами, постоянно возрастающий объем выполняемой работы. </a:t>
            </a:r>
          </a:p>
        </p:txBody>
      </p:sp>
      <p:pic>
        <p:nvPicPr>
          <p:cNvPr id="7172" name="Picture 4" descr="C:\Users\ГБОУ СОШ 1997\Desktop\выгорание\Новая папка\20151021_13305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2924944"/>
            <a:ext cx="3156955" cy="3233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педагоги после некоторых лет работы испытывают состояние, близкое к стрессу. </a:t>
            </a:r>
          </a:p>
        </p:txBody>
      </p:sp>
      <p:pic>
        <p:nvPicPr>
          <p:cNvPr id="8194" name="Picture 2" descr="C:\Users\ГБОУ СОШ 1997\Desktop\выгорание\Новая папка\20151021_13273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5113" y="3428999"/>
            <a:ext cx="3656333" cy="3451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ГБОУ СОШ 1997\Desktop\выгорание\Новая папка\IMG-20151020-WA00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090" y="3181020"/>
            <a:ext cx="2757735" cy="3676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БОУ СОШ 1997\Desktop\выгорание\Новая папка (2)\IMG-20151021-WA00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07967"/>
            <a:ext cx="2679762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7427168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работа не приносит радость и чувство удовлетворения? </a:t>
            </a:r>
          </a:p>
        </p:txBody>
      </p:sp>
      <p:pic>
        <p:nvPicPr>
          <p:cNvPr id="9218" name="Picture 2" descr="C:\Users\ГБОУ СОШ 1997\Desktop\выгорание\Новая папка\IMG-20151020-WA0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ГБОУ СОШ 1997\Desktop\выгорание\Новая папка\image (7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2223800" cy="2965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0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41320712"/>
              </p:ext>
            </p:extLst>
          </p:nvPr>
        </p:nvGraphicFramePr>
        <p:xfrm>
          <a:off x="251520" y="116632"/>
          <a:ext cx="8748464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10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171</TotalTime>
  <Words>203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ПРОФЕССИОНАЛЬНОЕ ВЫГОРАНИЕ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 лист</dc:title>
  <dc:creator>ГБОУ СОШ 1997</dc:creator>
  <cp:lastModifiedBy>ГБОУ СОШ 1997</cp:lastModifiedBy>
  <cp:revision>33</cp:revision>
  <dcterms:created xsi:type="dcterms:W3CDTF">2015-10-21T09:02:18Z</dcterms:created>
  <dcterms:modified xsi:type="dcterms:W3CDTF">2015-12-08T10:57:21Z</dcterms:modified>
</cp:coreProperties>
</file>