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9" r:id="rId23"/>
    <p:sldId id="280" r:id="rId24"/>
    <p:sldId id="278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95" autoAdjust="0"/>
    <p:restoredTop sz="94622" autoAdjust="0"/>
  </p:normalViewPr>
  <p:slideViewPr>
    <p:cSldViewPr>
      <p:cViewPr varScale="1">
        <p:scale>
          <a:sx n="84" d="100"/>
          <a:sy n="84" d="100"/>
        </p:scale>
        <p:origin x="869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korabley.net/news/2009-02-22-173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korabley.net/news/bronenoscy_serii_petropavlovsk_rossijskogo_imperatorskogo_flota/2010-05-18-570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pomnipro.ru/memorypage15229/biography" TargetMode="External"/><Relationship Id="rId2" Type="http://schemas.openxmlformats.org/officeDocument/2006/relationships/hyperlink" Target="http://www.opoccuu.com/varyag.htm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historius.narod.ru/spravka/kruizers/varyag.ht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korabley.net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korabley.net/news/krejser_maksim_gorkij/2014-01-03-1612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korabley.net/news/tri_zhizni_imperatorskoj_jakhty_shtandart/2010-08-14-629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Подготовила Кондратюк </a:t>
            </a:r>
            <a:r>
              <a:rPr lang="ru-RU" dirty="0" err="1" smtClean="0"/>
              <a:t>Е.С.,учитель</a:t>
            </a:r>
            <a:r>
              <a:rPr lang="ru-RU" dirty="0" smtClean="0"/>
              <a:t> начальных классов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БЕССМЕРТНАЯ СЛАВА «ВАРЯГА»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382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889844"/>
            <a:ext cx="756084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Япония, </a:t>
            </a:r>
            <a:r>
              <a:rPr lang="ru-RU" dirty="0"/>
              <a:t>не довольная усилением русского влияния на Дальнем </a:t>
            </a:r>
            <a:r>
              <a:rPr lang="ru-RU" dirty="0" smtClean="0"/>
              <a:t>Востоке, </a:t>
            </a:r>
            <a:r>
              <a:rPr lang="ru-RU" dirty="0"/>
              <a:t>лихорадочно готовилась к войне с Россией. На английских верфях практически заново был построен ее флот. Армия была увеличена в 2,5 раза. На оснащение брались самые передовые разработки вида вооружений. Страна восходящего солнца, так же как и </a:t>
            </a:r>
            <a:r>
              <a:rPr lang="ru-RU" dirty="0" smtClean="0"/>
              <a:t>Россия, </a:t>
            </a:r>
            <a:r>
              <a:rPr lang="ru-RU" dirty="0"/>
              <a:t>считала Дальний Восток зоной своих жизненных интересов. Результатом грядущей войны, по мнению японцев должно было стать изгнание русских из Китая и Кореи, отторжение острова Сахалин и установление господства Японии на Тихом океане. Над Портом-Артуром сгущались тучи.</a:t>
            </a:r>
          </a:p>
        </p:txBody>
      </p:sp>
    </p:spTree>
    <p:extLst>
      <p:ext uri="{BB962C8B-B14F-4D97-AF65-F5344CB8AC3E}">
        <p14:creationId xmlns:p14="http://schemas.microsoft.com/office/powerpoint/2010/main" val="419937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31840" y="-910649"/>
            <a:ext cx="561662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           27 </a:t>
            </a:r>
            <a:r>
              <a:rPr lang="ru-RU" dirty="0"/>
              <a:t>декабря 1903 года командир </a:t>
            </a:r>
            <a:r>
              <a:rPr lang="ru-RU" b="1" dirty="0"/>
              <a:t>крейсера</a:t>
            </a:r>
            <a:r>
              <a:rPr lang="ru-RU" dirty="0"/>
              <a:t> «</a:t>
            </a:r>
            <a:r>
              <a:rPr lang="ru-RU" b="1" dirty="0"/>
              <a:t>Варяг</a:t>
            </a:r>
            <a:r>
              <a:rPr lang="ru-RU" dirty="0"/>
              <a:t>» </a:t>
            </a:r>
            <a:r>
              <a:rPr lang="ru-RU" b="1" i="1" dirty="0"/>
              <a:t>Всеволод Федорович Руднев</a:t>
            </a:r>
            <a:r>
              <a:rPr lang="ru-RU" dirty="0"/>
              <a:t> </a:t>
            </a:r>
          </a:p>
          <a:p>
            <a:r>
              <a:rPr lang="ru-RU" dirty="0" smtClean="0"/>
              <a:t>получил </a:t>
            </a:r>
            <a:r>
              <a:rPr lang="ru-RU" dirty="0"/>
              <a:t>приказ русского наместника выйти в корейский международный порт Чемульпо (нынешний порт </a:t>
            </a:r>
            <a:r>
              <a:rPr lang="ru-RU" dirty="0" err="1"/>
              <a:t>Inchhon</a:t>
            </a:r>
            <a:r>
              <a:rPr lang="ru-RU" dirty="0"/>
              <a:t>, Южная Корея). По замыслу командования крейсер должен был установить надежную связь между Порт-Артуром и нашим посланником в Сеуле, а также обозначить русское военное присутствие в Корее. Покидать порт Чемульпо запрещалось без приказа старшего командования. Из-за сложного фарватера и мелководья «</a:t>
            </a:r>
            <a:r>
              <a:rPr lang="ru-RU" b="1" dirty="0"/>
              <a:t>Варяг</a:t>
            </a:r>
            <a:r>
              <a:rPr lang="ru-RU" dirty="0"/>
              <a:t>» бросил якорь на внешнем рейде.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2420888"/>
            <a:ext cx="835292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sz="1400" b="1" dirty="0"/>
              <a:t>31.08.1855 — 20.07.1913</a:t>
            </a:r>
          </a:p>
          <a:p>
            <a:endParaRPr lang="ru-RU" dirty="0"/>
          </a:p>
          <a:p>
            <a:r>
              <a:rPr lang="ru-RU" dirty="0" smtClean="0"/>
              <a:t>Через </a:t>
            </a:r>
            <a:r>
              <a:rPr lang="ru-RU" dirty="0"/>
              <a:t>несколько дней к нему присоединилась канонерская лодка «Кореец». Очень скоро стало ясно, что японцы готовятся к крупной десантной операции. 25 января командир крейсера В. Ф. Руднев лично направился к российскому послу, чтобы забрать его и отправиться домой вместе со всей миссией. Но посол Павлов так и не решился оставить посольство без приказа своего ведомства. Через сутки порт был заблокирован армадой японкой эскадры, состоявшей из 14 кораблей. Флагманом был броненосный крейсер «</a:t>
            </a:r>
            <a:r>
              <a:rPr lang="ru-RU" dirty="0" err="1"/>
              <a:t>Osama</a:t>
            </a:r>
            <a:r>
              <a:rPr lang="ru-RU" dirty="0"/>
              <a:t>».</a:t>
            </a:r>
          </a:p>
        </p:txBody>
      </p:sp>
      <p:pic>
        <p:nvPicPr>
          <p:cNvPr id="5" name="Picture 2" descr="&amp;Kcy;&amp;ocy;&amp;mcy;&amp;acy;&amp;ncy;&amp;dcy;&amp;icy;&amp;rcy; &amp;kcy;&amp;rcy;&amp;iecy;&amp;jcy;&amp;scy;&amp;iecy;&amp;rcy;&amp;acy; «&amp;Vcy;&amp;acy;&amp;rcy;&amp;yacy;&amp;gcy;» &amp;kcy;&amp;acy;&amp;pcy;&amp;icy;&amp;tcy;&amp;acy;&amp;ncy; I &amp;rcy;&amp;acy;&amp;ncy;&amp;gcy;&amp;acy; &amp;Vcy;&amp;scy;&amp;iecy;&amp;vcy;&amp;ocy;&amp;lcy;&amp;ocy;&amp;dcy; &amp;Fcy;&amp;iecy;&amp;dcy;&amp;ocy;&amp;rcy;&amp;ocy;&amp;vcy;&amp;icy;&amp;chcy; &amp;Rcy;&amp;ucy;&amp;dcy;&amp;ncy;&amp;iecy;&amp;v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0688"/>
            <a:ext cx="2247900" cy="3057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&amp;Rcy;&amp;ucy;&amp;dcy;&amp;ncy;&amp;iecy;&amp;vcy; &amp;Vcy;&amp;scy;&amp;iecy;&amp;vcy;&amp;ocy;&amp;lcy;&amp;ocy;&amp;dcy; &amp;Fcy;&amp;iocy;&amp;dcy;&amp;ocy;&amp;rcy;&amp;ocy;&amp;vcy;&amp;icy;&amp;chcy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082" y="404664"/>
            <a:ext cx="2304256" cy="327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206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20688"/>
            <a:ext cx="783061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27 января командир </a:t>
            </a:r>
            <a:r>
              <a:rPr lang="ru-RU" b="1" dirty="0"/>
              <a:t>крейсера</a:t>
            </a:r>
            <a:r>
              <a:rPr lang="ru-RU" dirty="0"/>
              <a:t> «</a:t>
            </a:r>
            <a:r>
              <a:rPr lang="ru-RU" b="1" dirty="0"/>
              <a:t>Варяг</a:t>
            </a:r>
            <a:r>
              <a:rPr lang="ru-RU" dirty="0"/>
              <a:t>» получил ультиматум от адмирала </a:t>
            </a:r>
            <a:r>
              <a:rPr lang="ru-RU" dirty="0" err="1"/>
              <a:t>Урио</a:t>
            </a:r>
            <a:r>
              <a:rPr lang="ru-RU" dirty="0"/>
              <a:t>. Японский командующий предлагал покинуть порт и сдаться на милость победителям в противном случае он угрожал атаковать русские корабли прямо на рейде. Узнав об этом, корабли иностранных государств направили протест - идти в бой на нейтральном рейде, в то же время они отказались сопровождать русских до выхода в море, где те имели бы больше возможностей для маневра и отражения атаки.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На </a:t>
            </a:r>
            <a:r>
              <a:rPr lang="ru-RU" b="1" dirty="0"/>
              <a:t>крейсере</a:t>
            </a:r>
            <a:r>
              <a:rPr lang="ru-RU" dirty="0"/>
              <a:t> «</a:t>
            </a:r>
            <a:r>
              <a:rPr lang="ru-RU" b="1" dirty="0"/>
              <a:t>Варяг</a:t>
            </a:r>
            <a:r>
              <a:rPr lang="ru-RU" dirty="0"/>
              <a:t>» и канонерской лодке «</a:t>
            </a:r>
            <a:r>
              <a:rPr lang="ru-RU" i="1" dirty="0"/>
              <a:t>Кореец</a:t>
            </a:r>
            <a:r>
              <a:rPr lang="ru-RU" dirty="0"/>
              <a:t>» начали готовиться к бою. По традиции все матросы и офицеры переоделись в чистые рубахи. В 10:45 к экипажу с речью обратился В. Ф. Руднев. Корабельный священник благословил моряков перед боем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В 11:20 </a:t>
            </a:r>
            <a:r>
              <a:rPr lang="ru-RU" b="1" dirty="0"/>
              <a:t>крейсер</a:t>
            </a:r>
            <a:r>
              <a:rPr lang="ru-RU" dirty="0"/>
              <a:t> «</a:t>
            </a:r>
            <a:r>
              <a:rPr lang="ru-RU" b="1" dirty="0"/>
              <a:t>Варяг</a:t>
            </a:r>
            <a:r>
              <a:rPr lang="ru-RU" dirty="0"/>
              <a:t>» и канонерская лодка «</a:t>
            </a:r>
            <a:r>
              <a:rPr lang="ru-RU" i="1" dirty="0"/>
              <a:t>Кореец</a:t>
            </a:r>
            <a:r>
              <a:rPr lang="ru-RU" dirty="0"/>
              <a:t>» снялись с якоря и пошли навстречу японской эскадре. В знак восхищения </a:t>
            </a:r>
            <a:r>
              <a:rPr lang="ru-RU" dirty="0" smtClean="0"/>
              <a:t>мужеством моряков </a:t>
            </a:r>
            <a:r>
              <a:rPr lang="ru-RU" dirty="0"/>
              <a:t>французы, англичане, итальянцы выстроили команды своих кораблей на палубах. На «</a:t>
            </a:r>
            <a:r>
              <a:rPr lang="ru-RU" b="1" dirty="0"/>
              <a:t>Варяге</a:t>
            </a:r>
            <a:r>
              <a:rPr lang="ru-RU" dirty="0"/>
              <a:t>» оркестр играл гимны государств, в ответ на итальянском корабле звучал гимн Российской Империи.</a:t>
            </a:r>
          </a:p>
        </p:txBody>
      </p:sp>
    </p:spTree>
    <p:extLst>
      <p:ext uri="{BB962C8B-B14F-4D97-AF65-F5344CB8AC3E}">
        <p14:creationId xmlns:p14="http://schemas.microsoft.com/office/powerpoint/2010/main" val="407421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-1035496"/>
            <a:ext cx="828092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При </a:t>
            </a:r>
            <a:r>
              <a:rPr lang="ru-RU" dirty="0"/>
              <a:t>появлении на рейде русских кораблей японцы подняли сигнал предлагавший сдаться, командир </a:t>
            </a:r>
            <a:r>
              <a:rPr lang="ru-RU" b="1" dirty="0"/>
              <a:t>крейсера</a:t>
            </a:r>
            <a:r>
              <a:rPr lang="ru-RU" dirty="0"/>
              <a:t> приказал на сигналы противника не отвечать. Несколько минут Адмирал </a:t>
            </a:r>
            <a:r>
              <a:rPr lang="ru-RU" dirty="0" err="1"/>
              <a:t>Урио</a:t>
            </a:r>
            <a:r>
              <a:rPr lang="ru-RU" dirty="0"/>
              <a:t> напрасно ждал ответа. Поначалу он не мог поверить, что русские идут не сдаваться, а атаковать его эскадру. В 11:45 флагманский корабль «</a:t>
            </a:r>
            <a:r>
              <a:rPr lang="ru-RU" i="1" dirty="0" err="1"/>
              <a:t>Osama</a:t>
            </a:r>
            <a:r>
              <a:rPr lang="ru-RU" dirty="0"/>
              <a:t>» открыл огонь по крейсеру «</a:t>
            </a:r>
            <a:r>
              <a:rPr lang="ru-RU" b="1" dirty="0"/>
              <a:t>Варяг</a:t>
            </a:r>
            <a:r>
              <a:rPr lang="ru-RU" dirty="0"/>
              <a:t>». Один из первых снарядов угодил в верхний носовой мостик и разрушил дальномерную станцию, штурманская боевая часть погибла. Через две минуты «</a:t>
            </a:r>
            <a:r>
              <a:rPr lang="ru-RU" b="1" dirty="0"/>
              <a:t>Варяг</a:t>
            </a:r>
            <a:r>
              <a:rPr lang="ru-RU" dirty="0"/>
              <a:t>» открыл сильный ответный огонь с правого борта.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Особенно тяжело пришлось комендорам, которые находились на верхней палубе. Японцы впервые применили в этом бою новую тактику - они буквально засыпали </a:t>
            </a:r>
            <a:r>
              <a:rPr lang="ru-RU" b="1" dirty="0"/>
              <a:t>крейсер</a:t>
            </a:r>
            <a:r>
              <a:rPr lang="ru-RU" dirty="0"/>
              <a:t> «</a:t>
            </a:r>
            <a:r>
              <a:rPr lang="ru-RU" b="1" dirty="0"/>
              <a:t>Варяг</a:t>
            </a:r>
            <a:r>
              <a:rPr lang="ru-RU" dirty="0"/>
              <a:t>» фугасными снарядами сильного разрывного действия, даже при ударе о воду такой снаряд разлетался на сотни кусочков.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На русском флоте использовали мощные бронебойные снаряды. Они прошивали борта кораблей противника, так и не взорвавшись.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764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opoccuu.com/varyag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548680"/>
            <a:ext cx="6877050" cy="4514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47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58847"/>
            <a:ext cx="828092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Раненые </a:t>
            </a:r>
            <a:r>
              <a:rPr lang="ru-RU" dirty="0"/>
              <a:t>отказывались покидать свои места, в лазарет попали лишь те, кто уже не мог стоять на ногах. Верхняя палуба была пробита в нескольких местах, все вентиляторы и решетки </a:t>
            </a:r>
            <a:r>
              <a:rPr lang="ru-RU" b="1" dirty="0"/>
              <a:t>крейсера</a:t>
            </a:r>
            <a:r>
              <a:rPr lang="ru-RU" dirty="0"/>
              <a:t> превратились в решето. Когда очередным взрывом сорвало кормовой флаг, боцман поднял новый, рискуя жизнью. В 12:15 Руднев принял решение ввести в бой орудие левого борта. Когда </a:t>
            </a:r>
            <a:r>
              <a:rPr lang="ru-RU" b="1" dirty="0"/>
              <a:t>корабль</a:t>
            </a:r>
            <a:r>
              <a:rPr lang="ru-RU" dirty="0"/>
              <a:t> начал разворачиваться в него одновременно попало два крупных снаряда. Первый попал в помещение, где находились все рулевые приводы, осколки второго влетели в боевую рубку, три человека стоявшие рядом с Рудневым были убиты на месте. Сам командир </a:t>
            </a:r>
            <a:r>
              <a:rPr lang="ru-RU" b="1" dirty="0"/>
              <a:t>крейсера</a:t>
            </a:r>
            <a:r>
              <a:rPr lang="ru-RU" dirty="0"/>
              <a:t> «</a:t>
            </a:r>
            <a:r>
              <a:rPr lang="ru-RU" b="1" dirty="0"/>
              <a:t>Варяг</a:t>
            </a:r>
            <a:r>
              <a:rPr lang="ru-RU" dirty="0"/>
              <a:t>» получил ранение в голову, но, несмотря на контузию, остался на посту и продолжал руководить боем. Когда расстояние между противниками сократились до 5 км, в бой вступила канонерская лодка «</a:t>
            </a:r>
            <a:r>
              <a:rPr lang="ru-RU" i="1" dirty="0"/>
              <a:t>Кореец</a:t>
            </a:r>
            <a:r>
              <a:rPr lang="ru-RU" dirty="0" smtClean="0"/>
              <a:t>».</a:t>
            </a:r>
          </a:p>
          <a:p>
            <a:endParaRPr lang="ru-RU" dirty="0"/>
          </a:p>
          <a:p>
            <a:r>
              <a:rPr lang="ru-RU" dirty="0"/>
              <a:t>За время сражения «</a:t>
            </a:r>
            <a:r>
              <a:rPr lang="ru-RU" b="1" dirty="0"/>
              <a:t>Варяг</a:t>
            </a:r>
            <a:r>
              <a:rPr lang="ru-RU" dirty="0"/>
              <a:t>» успел выпустить по противнику 1105 снарядов. В 13:15 израненный и дымящейся «</a:t>
            </a:r>
            <a:r>
              <a:rPr lang="ru-RU" b="1" dirty="0"/>
              <a:t>Варяг</a:t>
            </a:r>
            <a:r>
              <a:rPr lang="ru-RU" dirty="0"/>
              <a:t>» отдал якорь на рейде. По свидетельствам очевидцев вся палуба его была залита кровью. В обгоревших помещениях крейсера лежало 130 раненых матросов. 22 человека погибли во время боя. Из 12 шестидюймовых орудий в рабочем состоянии осталось два. Дальнейшее сопротивление было не возможным.</a:t>
            </a:r>
          </a:p>
        </p:txBody>
      </p:sp>
    </p:spTree>
    <p:extLst>
      <p:ext uri="{BB962C8B-B14F-4D97-AF65-F5344CB8AC3E}">
        <p14:creationId xmlns:p14="http://schemas.microsoft.com/office/powerpoint/2010/main" val="66535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124744"/>
            <a:ext cx="78488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И тогда военный совет крейсера принял решение, чтобы корабли не достались японцам затопить, а команду по договоренности разместить на иностранных судах. Получив обращение Руднева, командиры европейских кораблей немедленно прислали шлюпки с санитарами. Во время эвакуации несколько моряков скончались. Больше всех - 352 человека - принял французский </a:t>
            </a:r>
            <a:r>
              <a:rPr lang="ru-RU" b="1" dirty="0"/>
              <a:t>крейсер</a:t>
            </a:r>
            <a:r>
              <a:rPr lang="ru-RU" dirty="0"/>
              <a:t> «</a:t>
            </a:r>
            <a:r>
              <a:rPr lang="ru-RU" i="1" dirty="0" err="1"/>
              <a:t>Pascal</a:t>
            </a:r>
            <a:r>
              <a:rPr lang="ru-RU" dirty="0"/>
              <a:t>», англичане забрали 235 человек, итальянцы - 178. В 15:30 на «</a:t>
            </a:r>
            <a:r>
              <a:rPr lang="ru-RU" b="1" dirty="0"/>
              <a:t>Варяге</a:t>
            </a:r>
            <a:r>
              <a:rPr lang="ru-RU" dirty="0"/>
              <a:t>» открыли кингстоны и клапаны затопления, «</a:t>
            </a:r>
            <a:r>
              <a:rPr lang="ru-RU" i="1" dirty="0"/>
              <a:t>Кореец</a:t>
            </a:r>
            <a:r>
              <a:rPr lang="ru-RU" dirty="0"/>
              <a:t>» был взорван.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9 февраля 1904 года в 18:10 легкий бронепалубный </a:t>
            </a:r>
            <a:r>
              <a:rPr lang="ru-RU" b="1" dirty="0"/>
              <a:t>крейсер</a:t>
            </a:r>
            <a:r>
              <a:rPr lang="ru-RU" dirty="0"/>
              <a:t> «</a:t>
            </a:r>
            <a:r>
              <a:rPr lang="ru-RU" b="1" dirty="0"/>
              <a:t>Варяг</a:t>
            </a:r>
            <a:r>
              <a:rPr lang="ru-RU" dirty="0"/>
              <a:t>» лег на левый борт и скрылся под водой.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Ни один офицеров и матросов после боя не попал в плен. Уважая мужество, проявленное в том </a:t>
            </a:r>
            <a:r>
              <a:rPr lang="ru-RU" dirty="0" smtClean="0"/>
              <a:t>бою, </a:t>
            </a:r>
            <a:r>
              <a:rPr lang="ru-RU" dirty="0"/>
              <a:t>адмирал </a:t>
            </a:r>
            <a:r>
              <a:rPr lang="ru-RU" dirty="0" err="1" smtClean="0"/>
              <a:t>Урио</a:t>
            </a:r>
            <a:r>
              <a:rPr lang="ru-RU" dirty="0" smtClean="0"/>
              <a:t> </a:t>
            </a:r>
            <a:r>
              <a:rPr lang="ru-RU" dirty="0"/>
              <a:t>согласился пропустить их через зону боевых действий для возвращения на родину.</a:t>
            </a:r>
          </a:p>
        </p:txBody>
      </p:sp>
    </p:spTree>
    <p:extLst>
      <p:ext uri="{BB962C8B-B14F-4D97-AF65-F5344CB8AC3E}">
        <p14:creationId xmlns:p14="http://schemas.microsoft.com/office/powerpoint/2010/main" val="50591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443841"/>
            <a:ext cx="82089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Через два месяца </a:t>
            </a:r>
            <a:r>
              <a:rPr lang="ru-RU" dirty="0">
                <a:hlinkClick r:id="rId2" tooltip="пароход"/>
              </a:rPr>
              <a:t>пароход</a:t>
            </a:r>
            <a:r>
              <a:rPr lang="ru-RU" dirty="0"/>
              <a:t> с моряками «</a:t>
            </a:r>
            <a:r>
              <a:rPr lang="ru-RU" b="1" dirty="0"/>
              <a:t>Варяга</a:t>
            </a:r>
            <a:r>
              <a:rPr lang="ru-RU" dirty="0"/>
              <a:t>» и «</a:t>
            </a:r>
            <a:r>
              <a:rPr lang="ru-RU" i="1" dirty="0"/>
              <a:t>Корейца</a:t>
            </a:r>
            <a:r>
              <a:rPr lang="ru-RU" dirty="0"/>
              <a:t>» прибыл в Одессу. Героев Чемульпо встретили громом оркестров, многотысячными манифестациями. Моряков засыпали цветами и небывалым взрывом патриотических чувств. Всем участникам боя были вручены Георгиевские кресты. От императора каждый матрос получил именные часы. Тогда появились первые песни посвященные крейсеру «</a:t>
            </a:r>
            <a:r>
              <a:rPr lang="ru-RU" b="1" dirty="0"/>
              <a:t>Варяг</a:t>
            </a:r>
            <a:r>
              <a:rPr lang="ru-RU" dirty="0"/>
              <a:t>» и канонерской лодке «</a:t>
            </a:r>
            <a:r>
              <a:rPr lang="ru-RU" i="1" dirty="0"/>
              <a:t>Кореец</a:t>
            </a:r>
            <a:r>
              <a:rPr lang="ru-RU" dirty="0"/>
              <a:t>».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Однако на этом </a:t>
            </a:r>
            <a:r>
              <a:rPr lang="ru-RU" b="1" dirty="0"/>
              <a:t>история легендарного крейсера</a:t>
            </a:r>
            <a:r>
              <a:rPr lang="ru-RU" dirty="0"/>
              <a:t> не закончилась. Вскоре после боя выяснилось, что «</a:t>
            </a:r>
            <a:r>
              <a:rPr lang="ru-RU" b="1" dirty="0"/>
              <a:t>Варяг</a:t>
            </a:r>
            <a:r>
              <a:rPr lang="ru-RU" dirty="0"/>
              <a:t>» затонул не глубоко. Во время отливов уровень воды в заливе Чемульпо падал до 9 метров. Узнав об этом, японцы начали работы по подъему крейсера «</a:t>
            </a:r>
            <a:r>
              <a:rPr lang="ru-RU" b="1" dirty="0"/>
              <a:t>Варяг</a:t>
            </a:r>
            <a:r>
              <a:rPr lang="ru-RU" dirty="0"/>
              <a:t>». Уже через месяц в Чемульпо из Японии были доставлены водолазы и специальное оборудование. С крейсера сняли орудия, мачты и трубы, выгрузили уголь, но все попытки поднять его в 1904 году закончились не удачей. Только 8 августа 1905 года после создания специальных кессонов удалось оторвать </a:t>
            </a:r>
            <a:r>
              <a:rPr lang="ru-RU" b="1" dirty="0"/>
              <a:t>крейсер</a:t>
            </a:r>
            <a:r>
              <a:rPr lang="ru-RU" dirty="0"/>
              <a:t> от илистого дна. </a:t>
            </a:r>
            <a:endParaRPr lang="ru-RU" dirty="0" smtClean="0"/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065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166843"/>
            <a:ext cx="84249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ноябре 1905 года «</a:t>
            </a:r>
            <a:r>
              <a:rPr lang="ru-RU" b="1" dirty="0"/>
              <a:t>Варяг</a:t>
            </a:r>
            <a:r>
              <a:rPr lang="ru-RU" dirty="0"/>
              <a:t>» собственным ходом дошел в Японию. Почти два года </a:t>
            </a:r>
            <a:r>
              <a:rPr lang="ru-RU" b="1" dirty="0"/>
              <a:t>крейсер</a:t>
            </a:r>
            <a:r>
              <a:rPr lang="ru-RU" dirty="0"/>
              <a:t> «</a:t>
            </a:r>
            <a:r>
              <a:rPr lang="ru-RU" b="1" dirty="0"/>
              <a:t>Варяг</a:t>
            </a:r>
            <a:r>
              <a:rPr lang="ru-RU" dirty="0"/>
              <a:t>» находился в городе Йокосука на капитальном ремонте. Работы по его подъему и восстановлению обошлись японской казне в 1 миллион иен. В 1907 году он был зачислен в состав Японского военного флота под названием «</a:t>
            </a:r>
            <a:r>
              <a:rPr lang="ru-RU" b="1" dirty="0" err="1"/>
              <a:t>Soya</a:t>
            </a:r>
            <a:r>
              <a:rPr lang="ru-RU" dirty="0"/>
              <a:t>». На корме в знак уважения к противнику была оставлена надпись прежнего имени крейсера. В течение девяти лет </a:t>
            </a:r>
            <a:r>
              <a:rPr lang="ru-RU" b="1" dirty="0"/>
              <a:t>крейсер</a:t>
            </a:r>
            <a:r>
              <a:rPr lang="ru-RU" dirty="0"/>
              <a:t> был учебным кораблем кадетской школы. На нем учили, как надо защищать честь своей родины.</a:t>
            </a:r>
          </a:p>
        </p:txBody>
      </p:sp>
      <p:pic>
        <p:nvPicPr>
          <p:cNvPr id="7170" name="Picture 2" descr="http://korabley.net/_nw/4/s5786225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573016"/>
            <a:ext cx="4527798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436096" y="4252446"/>
            <a:ext cx="3280578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b="1" i="1" dirty="0" smtClean="0"/>
          </a:p>
          <a:p>
            <a:endParaRPr lang="ru-RU" b="1" i="1" dirty="0"/>
          </a:p>
          <a:p>
            <a:endParaRPr lang="ru-RU" b="1" i="1" dirty="0" smtClean="0"/>
          </a:p>
          <a:p>
            <a:endParaRPr lang="ru-RU" b="1" i="1" dirty="0"/>
          </a:p>
          <a:p>
            <a:r>
              <a:rPr lang="ru-RU" b="1" i="1" dirty="0" smtClean="0"/>
              <a:t>японский </a:t>
            </a:r>
            <a:r>
              <a:rPr lang="ru-RU" b="1" i="1" dirty="0"/>
              <a:t>крейсер «</a:t>
            </a:r>
            <a:r>
              <a:rPr lang="en-US" b="1" i="1" dirty="0"/>
              <a:t>SOYA» </a:t>
            </a:r>
            <a:endParaRPr lang="ru-RU" b="1" i="1" dirty="0" smtClean="0"/>
          </a:p>
          <a:p>
            <a:r>
              <a:rPr lang="en-US" b="1" i="1" dirty="0" smtClean="0"/>
              <a:t>(«</a:t>
            </a:r>
            <a:r>
              <a:rPr lang="ru-RU" b="1" i="1" dirty="0"/>
              <a:t>Варяг»)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907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332656"/>
            <a:ext cx="813690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После первой мировой войны российское правительство начало переговоры о передачи нескольких кораблей-трофеев. После длительных торгов русское правительство выкупило «</a:t>
            </a:r>
            <a:r>
              <a:rPr lang="ru-RU" b="1" dirty="0"/>
              <a:t>Варяг</a:t>
            </a:r>
            <a:r>
              <a:rPr lang="ru-RU" dirty="0"/>
              <a:t>» у японцев. В марте того же года крейсер отправился в Россию. 21 марта 1916 года тысячи жителей Владивостока наблюдали как в бухту Золотой Рог входят три русских корабля под японскими флагами. Это были броненосцы первой тихоокеанской эскадры «</a:t>
            </a:r>
            <a:r>
              <a:rPr lang="ru-RU" dirty="0">
                <a:hlinkClick r:id="rId2" tooltip="Броненосцы"/>
              </a:rPr>
              <a:t>Полтава</a:t>
            </a:r>
            <a:r>
              <a:rPr lang="ru-RU" dirty="0"/>
              <a:t>», «</a:t>
            </a:r>
            <a:r>
              <a:rPr lang="ru-RU" i="1" dirty="0" err="1"/>
              <a:t>Пересвет</a:t>
            </a:r>
            <a:r>
              <a:rPr lang="ru-RU" dirty="0"/>
              <a:t>» и </a:t>
            </a:r>
            <a:r>
              <a:rPr lang="ru-RU" b="1" dirty="0"/>
              <a:t>легендарный</a:t>
            </a:r>
            <a:r>
              <a:rPr lang="ru-RU" dirty="0"/>
              <a:t> </a:t>
            </a:r>
            <a:r>
              <a:rPr lang="ru-RU" b="1" dirty="0"/>
              <a:t>крейсер</a:t>
            </a:r>
            <a:r>
              <a:rPr lang="ru-RU" dirty="0"/>
              <a:t> «</a:t>
            </a:r>
            <a:r>
              <a:rPr lang="ru-RU" b="1" dirty="0"/>
              <a:t>Варяг</a:t>
            </a:r>
            <a:r>
              <a:rPr lang="ru-RU" dirty="0"/>
              <a:t>». Через 12 лет крейсер снова ошвартовался у родных берегов. Корабли были приняты вновь в состав российского флота. Отныне они комплектовались только гвардейскими экипажами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конце 1916 года </a:t>
            </a:r>
            <a:r>
              <a:rPr lang="ru-RU" b="1" dirty="0"/>
              <a:t>крейсер</a:t>
            </a:r>
            <a:r>
              <a:rPr lang="ru-RU" dirty="0"/>
              <a:t> «</a:t>
            </a:r>
            <a:r>
              <a:rPr lang="ru-RU" b="1" dirty="0"/>
              <a:t>Варяг</a:t>
            </a:r>
            <a:r>
              <a:rPr lang="ru-RU" dirty="0"/>
              <a:t>» был зачислен в состав флотилии Северного Ледовитого океана. Вскоре был отправлен на ремонт в Англию. В 1917 году он прибыл в Ливерпуль. Дальнейшая судьба «</a:t>
            </a:r>
            <a:r>
              <a:rPr lang="ru-RU" b="1" dirty="0"/>
              <a:t>Варяга</a:t>
            </a:r>
            <a:r>
              <a:rPr lang="ru-RU" dirty="0"/>
              <a:t>» сложилась трагически. После известия об октябрьском перевороте в России британское правительство приказало задержать в своих портах все русские корабли, к этому моменту стоимость ремонта «Варяга» была оценена в 300000 фунтов стерлингов. Когда выяснилось, что большевики не собираются платить по царским долгам, англичане конфисковали «</a:t>
            </a:r>
            <a:r>
              <a:rPr lang="ru-RU" b="1" dirty="0"/>
              <a:t>Варяг</a:t>
            </a:r>
            <a:r>
              <a:rPr lang="ru-RU" dirty="0"/>
              <a:t>» и спустя некоторое время продали его одной из немецких фирм на слом. 5 февраля 1920 года два буксира повели его в порт Глазго. </a:t>
            </a:r>
          </a:p>
        </p:txBody>
      </p:sp>
    </p:spTree>
    <p:extLst>
      <p:ext uri="{BB962C8B-B14F-4D97-AF65-F5344CB8AC3E}">
        <p14:creationId xmlns:p14="http://schemas.microsoft.com/office/powerpoint/2010/main" val="132231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korabley.net/_nw/4/s8849685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620688"/>
            <a:ext cx="6000750" cy="4421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111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443841"/>
            <a:ext cx="849694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Во время буксировки в Ирландском море начался сильный шторм. У берегов Южной Шотландии «</a:t>
            </a:r>
            <a:r>
              <a:rPr lang="ru-RU" b="1" dirty="0"/>
              <a:t>Варяг</a:t>
            </a:r>
            <a:r>
              <a:rPr lang="ru-RU" dirty="0"/>
              <a:t>» наскочил на скалы и затонул, правда, опять не глубоко. Во время отливов корпус крейсера выступал из воды почти на 2 метра. Все попытки снять его со скалы не увенчались успехом. Тогда новые хозяева начали разбирать его прямо в море. В 1925 году все работы на месте крушения «</a:t>
            </a:r>
            <a:r>
              <a:rPr lang="ru-RU" b="1" dirty="0"/>
              <a:t>Варяга</a:t>
            </a:r>
            <a:r>
              <a:rPr lang="ru-RU" dirty="0"/>
              <a:t>» были закончены. Так завершилась </a:t>
            </a:r>
            <a:r>
              <a:rPr lang="ru-RU" b="1" dirty="0"/>
              <a:t>судьба легендарного корабля</a:t>
            </a:r>
            <a:r>
              <a:rPr lang="ru-RU" dirty="0"/>
              <a:t>, но подвиг его экипажа не был предан забвению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9 августа 1992 года в селе Савине был открыт памятник командиру крейсера В.Ф. Рудневу. Летом 1997 года во Владивостоке установлен </a:t>
            </a:r>
            <a:r>
              <a:rPr lang="ru-RU" b="1" dirty="0"/>
              <a:t>памятник крейсеру</a:t>
            </a:r>
            <a:r>
              <a:rPr lang="ru-RU" dirty="0"/>
              <a:t> «</a:t>
            </a:r>
            <a:r>
              <a:rPr lang="ru-RU" b="1" dirty="0"/>
              <a:t>Варяг</a:t>
            </a:r>
            <a:r>
              <a:rPr lang="ru-RU" dirty="0"/>
              <a:t>». </a:t>
            </a:r>
          </a:p>
        </p:txBody>
      </p:sp>
    </p:spTree>
    <p:extLst>
      <p:ext uri="{BB962C8B-B14F-4D97-AF65-F5344CB8AC3E}">
        <p14:creationId xmlns:p14="http://schemas.microsoft.com/office/powerpoint/2010/main" val="106986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korabley.net/_nw/4/4158686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-1714500"/>
            <a:ext cx="5715000" cy="857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569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vladivostok.russiaregionpress.ru/files/2010/06/42fd79fb6a6033eb863d9766ddfd66f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60648"/>
            <a:ext cx="6296025" cy="5314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789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5846"/>
            <a:ext cx="777686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госпиталь порта Чемульпо сразу после боя поступили 24 русских матроса. Умирая от ран, они просили похоронить их на русской земле. Правительство России в 1911 году обратилось к Японии с просьбой разрешить перенос праха в Россию, во Владивосток, где и был открыт Мемориал матросам крейсера «Варяг</a:t>
            </a:r>
            <a:r>
              <a:rPr lang="ru-RU" dirty="0" smtClean="0"/>
              <a:t>».</a:t>
            </a:r>
          </a:p>
          <a:p>
            <a:endParaRPr lang="ru-RU" dirty="0"/>
          </a:p>
          <a:p>
            <a:r>
              <a:rPr lang="ru-RU" dirty="0" smtClean="0"/>
              <a:t>Торжественное </a:t>
            </a:r>
            <a:r>
              <a:rPr lang="ru-RU" dirty="0"/>
              <a:t>перезахоронение праха </a:t>
            </a:r>
            <a:r>
              <a:rPr lang="ru-RU" dirty="0" err="1"/>
              <a:t>варяжцев</a:t>
            </a:r>
            <a:r>
              <a:rPr lang="ru-RU" dirty="0"/>
              <a:t> состоялось 20 декабря 1911 года на Морском кладбище в братской могиле. Летом 1912 года на братской могиле на народные пожертвования был установлен обелиск из серого гранита, увенчанный Георгиевским крестом. Рядом с памятником героям "Варяга" находятся могилы моряков - участников русско-японской войны.</a:t>
            </a:r>
          </a:p>
          <a:p>
            <a:r>
              <a:rPr lang="ru-RU" dirty="0"/>
              <a:t>На фасаде обелиска надпись: </a:t>
            </a:r>
            <a:r>
              <a:rPr lang="ru-RU" b="1" dirty="0"/>
              <a:t>"Нижним чинам крейсера "Варяг", погибшим в бою с японской эскадрой при Чемульпо 27 января 1904 года"</a:t>
            </a:r>
            <a:r>
              <a:rPr lang="ru-RU" dirty="0"/>
              <a:t>. Рядом с памятником героям "Варяга" находятся могилы моряков-участников русско-японской войны.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625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661500"/>
            <a:ext cx="81411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Источники:</a:t>
            </a:r>
          </a:p>
          <a:p>
            <a:r>
              <a:rPr lang="ru-RU" sz="1400" dirty="0" smtClean="0"/>
              <a:t>1.</a:t>
            </a:r>
            <a:r>
              <a:rPr lang="en-US" sz="1400" dirty="0"/>
              <a:t> </a:t>
            </a:r>
            <a:r>
              <a:rPr lang="en-US" sz="1400" dirty="0" smtClean="0"/>
              <a:t>http</a:t>
            </a:r>
            <a:r>
              <a:rPr lang="en-US" sz="1400" dirty="0"/>
              <a:t>://korabley.net/news/geroicheskaja_i_tragicheskaja_sudba_krejsera_varjag/2010-02-05-472</a:t>
            </a:r>
            <a:endParaRPr lang="ru-RU" sz="1400" dirty="0" smtClean="0"/>
          </a:p>
          <a:p>
            <a:r>
              <a:rPr lang="ru-RU" sz="1400" dirty="0" smtClean="0"/>
              <a:t>2.</a:t>
            </a:r>
            <a:r>
              <a:rPr lang="en-US" sz="1400" dirty="0"/>
              <a:t> </a:t>
            </a:r>
            <a:r>
              <a:rPr lang="en-US" sz="1400" dirty="0">
                <a:hlinkClick r:id="rId2"/>
              </a:rPr>
              <a:t>http://</a:t>
            </a:r>
            <a:r>
              <a:rPr lang="en-US" sz="1400" dirty="0" smtClean="0">
                <a:hlinkClick r:id="rId2"/>
              </a:rPr>
              <a:t>www.opoccuu.com/varyag.htm</a:t>
            </a:r>
            <a:endParaRPr lang="ru-RU" sz="1400" dirty="0" smtClean="0"/>
          </a:p>
          <a:p>
            <a:r>
              <a:rPr lang="ru-RU" sz="1400" dirty="0" smtClean="0"/>
              <a:t>3. </a:t>
            </a:r>
            <a:r>
              <a:rPr lang="en-US" sz="1400" dirty="0">
                <a:hlinkClick r:id="rId3"/>
              </a:rPr>
              <a:t>http://</a:t>
            </a:r>
            <a:r>
              <a:rPr lang="en-US" sz="1400" dirty="0" smtClean="0">
                <a:hlinkClick r:id="rId3"/>
              </a:rPr>
              <a:t>pomnipro.ru/memorypage15229/biography</a:t>
            </a:r>
            <a:endParaRPr lang="ru-RU" sz="1400" dirty="0" smtClean="0"/>
          </a:p>
          <a:p>
            <a:r>
              <a:rPr lang="ru-RU" sz="1400" dirty="0" smtClean="0"/>
              <a:t>4.</a:t>
            </a:r>
            <a:r>
              <a:rPr lang="en-US" sz="1400" dirty="0"/>
              <a:t> </a:t>
            </a:r>
            <a:r>
              <a:rPr lang="en-US" sz="1400" dirty="0">
                <a:hlinkClick r:id="rId4"/>
              </a:rPr>
              <a:t>http://</a:t>
            </a:r>
            <a:r>
              <a:rPr lang="en-US" sz="1400" dirty="0" smtClean="0">
                <a:hlinkClick r:id="rId4"/>
              </a:rPr>
              <a:t>historius.narod.ru/spravka/kruizers/varyag.htm</a:t>
            </a:r>
            <a:endParaRPr lang="ru-RU" sz="1400" dirty="0" smtClean="0"/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27111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720840"/>
            <a:ext cx="669674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Более 300 лет назад по указу Петра Великого на русских кораблях был впервые поднят Андреевский флаг. С тех пор в историю флота вписано немало героических страниц, но </a:t>
            </a:r>
            <a:r>
              <a:rPr lang="ru-RU" sz="2000" b="1" dirty="0"/>
              <a:t>крейсер</a:t>
            </a:r>
            <a:r>
              <a:rPr lang="ru-RU" sz="2000" dirty="0"/>
              <a:t> «</a:t>
            </a:r>
            <a:r>
              <a:rPr lang="ru-RU" sz="2000" b="1" dirty="0"/>
              <a:t>Варяг</a:t>
            </a:r>
            <a:r>
              <a:rPr lang="ru-RU" sz="2000" dirty="0"/>
              <a:t>» отказавшийся спустить стяг перед огромной вражеской эскадрой в 1904 году навсегда остался в памяти людей самым ярким символом бесстрашия, самопожертвования и воинской доблести.</a:t>
            </a:r>
          </a:p>
        </p:txBody>
      </p:sp>
    </p:spTree>
    <p:extLst>
      <p:ext uri="{BB962C8B-B14F-4D97-AF65-F5344CB8AC3E}">
        <p14:creationId xmlns:p14="http://schemas.microsoft.com/office/powerpoint/2010/main" val="149414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-79653"/>
            <a:ext cx="74168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А </a:t>
            </a:r>
            <a:r>
              <a:rPr lang="ru-RU" dirty="0"/>
              <a:t>началась история этого корабля более 100 лет назад в 1898 году в американском городе Филадельфия. </a:t>
            </a:r>
            <a:r>
              <a:rPr lang="ru-RU" b="1" dirty="0"/>
              <a:t>Легкий</a:t>
            </a:r>
            <a:r>
              <a:rPr lang="ru-RU" dirty="0"/>
              <a:t> </a:t>
            </a:r>
            <a:r>
              <a:rPr lang="ru-RU" b="1" dirty="0"/>
              <a:t>бронепалубный</a:t>
            </a:r>
            <a:r>
              <a:rPr lang="ru-RU" dirty="0"/>
              <a:t> </a:t>
            </a:r>
            <a:r>
              <a:rPr lang="ru-RU" b="1" dirty="0"/>
              <a:t>крейсер</a:t>
            </a:r>
            <a:r>
              <a:rPr lang="ru-RU" dirty="0"/>
              <a:t> «</a:t>
            </a:r>
            <a:r>
              <a:rPr lang="ru-RU" b="1" dirty="0"/>
              <a:t>Варяг</a:t>
            </a:r>
            <a:r>
              <a:rPr lang="ru-RU" dirty="0"/>
              <a:t>» был построен в США по заказу русского морского министерства. Местом строительства корабля была избрана верфь компании «</a:t>
            </a:r>
            <a:r>
              <a:rPr lang="ru-RU" i="1" dirty="0" err="1"/>
              <a:t>American</a:t>
            </a:r>
            <a:r>
              <a:rPr lang="ru-RU" i="1" dirty="0"/>
              <a:t> </a:t>
            </a:r>
            <a:r>
              <a:rPr lang="ru-RU" i="1" dirty="0" err="1"/>
              <a:t>Company</a:t>
            </a:r>
            <a:r>
              <a:rPr lang="ru-RU" i="1" dirty="0"/>
              <a:t> </a:t>
            </a:r>
            <a:r>
              <a:rPr lang="ru-RU" i="1" dirty="0" err="1"/>
              <a:t>William</a:t>
            </a:r>
            <a:r>
              <a:rPr lang="ru-RU" i="1" dirty="0"/>
              <a:t> </a:t>
            </a:r>
            <a:r>
              <a:rPr lang="ru-RU" i="1" dirty="0" err="1"/>
              <a:t>Cramp</a:t>
            </a:r>
            <a:r>
              <a:rPr lang="ru-RU" i="1" dirty="0"/>
              <a:t> &amp; </a:t>
            </a:r>
            <a:r>
              <a:rPr lang="ru-RU" i="1" dirty="0" err="1"/>
              <a:t>Sons</a:t>
            </a:r>
            <a:r>
              <a:rPr lang="ru-RU" dirty="0"/>
              <a:t>» в городе Филадельфия на реке Делавэр. Стороны подписали контракт 11 апреля 1898 года. Выбор этой судостроительной компании был не случаен. Завод прекрасно знали в России. Здесь ремонтировали и переоборудовали </a:t>
            </a:r>
            <a:r>
              <a:rPr lang="ru-RU" dirty="0">
                <a:hlinkClick r:id="rId2" tooltip="корабли и суда планеты"/>
              </a:rPr>
              <a:t>корабли</a:t>
            </a:r>
            <a:r>
              <a:rPr lang="ru-RU" dirty="0"/>
              <a:t> и крейсера для Российского флота купленные в Америке. Кроме этого в компании обещали сдать </a:t>
            </a:r>
            <a:r>
              <a:rPr lang="ru-RU" b="1" dirty="0"/>
              <a:t>корабль</a:t>
            </a:r>
            <a:r>
              <a:rPr lang="ru-RU" dirty="0"/>
              <a:t> через 20 месяцев. Это было значительно быстрее темпов строительства кораблей на русских казенных </a:t>
            </a:r>
            <a:r>
              <a:rPr lang="ru-RU" dirty="0" smtClean="0"/>
              <a:t>заводах.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120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korabley.net/_nw/4/530848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620688"/>
            <a:ext cx="6272213" cy="3938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339752" y="465313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/>
              <a:t>крейсер «Варяг» в доке Филадельфии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235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korabley.net/_nw/4/s290442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908721"/>
            <a:ext cx="6143625" cy="4000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286000" y="429309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b="1" i="1" dirty="0" smtClean="0"/>
          </a:p>
          <a:p>
            <a:endParaRPr lang="ru-RU" b="1" i="1" dirty="0"/>
          </a:p>
          <a:p>
            <a:endParaRPr lang="ru-RU" b="1" i="1" dirty="0" smtClean="0"/>
          </a:p>
          <a:p>
            <a:r>
              <a:rPr lang="ru-RU" b="1" i="1" dirty="0" smtClean="0"/>
              <a:t>«</a:t>
            </a:r>
            <a:r>
              <a:rPr lang="ru-RU" b="1" i="1" dirty="0"/>
              <a:t>Варяг» в Филадельфии перед выходом в Россию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603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196752"/>
            <a:ext cx="79928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Однако все вооружение «</a:t>
            </a:r>
            <a:r>
              <a:rPr lang="ru-RU" b="1" dirty="0"/>
              <a:t>Варяга</a:t>
            </a:r>
            <a:r>
              <a:rPr lang="ru-RU" dirty="0"/>
              <a:t>» было сделано в России. Орудия на </a:t>
            </a:r>
            <a:r>
              <a:rPr lang="ru-RU" dirty="0" err="1"/>
              <a:t>Обуховском</a:t>
            </a:r>
            <a:r>
              <a:rPr lang="ru-RU" dirty="0"/>
              <a:t> заводе, торпедные аппараты на Металлическом заводе в Санкт-Петербурге. Ижевский завод изготовил оборудование для камбуза, якоря заказали в Англии.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19 октября 1899 года после освещения и молебна </a:t>
            </a:r>
            <a:r>
              <a:rPr lang="ru-RU" dirty="0">
                <a:hlinkClick r:id="rId2" tooltip="легендарный крейсер"/>
              </a:rPr>
              <a:t>крейсер</a:t>
            </a:r>
            <a:r>
              <a:rPr lang="ru-RU" dirty="0"/>
              <a:t> был торжественно спущен на воду. «</a:t>
            </a:r>
            <a:r>
              <a:rPr lang="ru-RU" b="1" dirty="0"/>
              <a:t>Варяг</a:t>
            </a:r>
            <a:r>
              <a:rPr lang="ru-RU" dirty="0"/>
              <a:t>» поражал современников не только красотой форм и совершенства пропорций, но и множеством технических новинок примененных при его строительстве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Впервые </a:t>
            </a:r>
            <a:r>
              <a:rPr lang="ru-RU" dirty="0"/>
              <a:t>в истории кораблестроения вся мебель </a:t>
            </a:r>
            <a:r>
              <a:rPr lang="ru-RU" b="1" dirty="0"/>
              <a:t>крейсера</a:t>
            </a:r>
            <a:r>
              <a:rPr lang="ru-RU" dirty="0"/>
              <a:t> «</a:t>
            </a:r>
            <a:r>
              <a:rPr lang="ru-RU" b="1" dirty="0"/>
              <a:t>Варяг</a:t>
            </a:r>
            <a:r>
              <a:rPr lang="ru-RU" dirty="0"/>
              <a:t>» была сделана из металла и прокрашена под дерево. Это повышало выживаемость корабля в бою и во время пожара. </a:t>
            </a:r>
            <a:r>
              <a:rPr lang="ru-RU" b="1" dirty="0"/>
              <a:t>Крейсер</a:t>
            </a:r>
            <a:r>
              <a:rPr lang="ru-RU" dirty="0"/>
              <a:t> «</a:t>
            </a:r>
            <a:r>
              <a:rPr lang="ru-RU" b="1" dirty="0"/>
              <a:t>Варяг</a:t>
            </a:r>
            <a:r>
              <a:rPr lang="ru-RU" dirty="0"/>
              <a:t>» стал и первым русским кораблем, на котором телефонные аппараты были установлены практически во всех служебных помещениях, включая посты у орудий.</a:t>
            </a:r>
          </a:p>
        </p:txBody>
      </p:sp>
    </p:spTree>
    <p:extLst>
      <p:ext uri="{BB962C8B-B14F-4D97-AF65-F5344CB8AC3E}">
        <p14:creationId xmlns:p14="http://schemas.microsoft.com/office/powerpoint/2010/main" val="221687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-79653"/>
            <a:ext cx="777686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Андреевский </a:t>
            </a:r>
            <a:r>
              <a:rPr lang="ru-RU" dirty="0"/>
              <a:t>флаг и вымпел были подняты на </a:t>
            </a:r>
            <a:r>
              <a:rPr lang="ru-RU" b="1" dirty="0"/>
              <a:t>крейсере</a:t>
            </a:r>
            <a:r>
              <a:rPr lang="ru-RU" dirty="0"/>
              <a:t> «</a:t>
            </a:r>
            <a:r>
              <a:rPr lang="ru-RU" b="1" dirty="0"/>
              <a:t>Варяг</a:t>
            </a:r>
            <a:r>
              <a:rPr lang="ru-RU" dirty="0"/>
              <a:t>» 2 января 1901 года. В марте того же года корабль </a:t>
            </a:r>
            <a:r>
              <a:rPr lang="ru-RU" dirty="0" smtClean="0"/>
              <a:t>навсегда </a:t>
            </a:r>
            <a:r>
              <a:rPr lang="ru-RU" dirty="0"/>
              <a:t>покинул Филадельфию. Утром 3 мая 1901 года «</a:t>
            </a:r>
            <a:r>
              <a:rPr lang="ru-RU" b="1" dirty="0"/>
              <a:t>Варяг</a:t>
            </a:r>
            <a:r>
              <a:rPr lang="ru-RU" dirty="0"/>
              <a:t>» отдал якорь на Большом Кронштадтском рейде. Через две недели состоялся смотр, на котором присутствовал сам император Николай II. </a:t>
            </a:r>
            <a:r>
              <a:rPr lang="ru-RU" b="1" dirty="0"/>
              <a:t>Корабль</a:t>
            </a:r>
            <a:r>
              <a:rPr lang="ru-RU" dirty="0"/>
              <a:t> так понравился царю, что ту же был включен в состав </a:t>
            </a:r>
            <a:r>
              <a:rPr lang="ru-RU" dirty="0">
                <a:hlinkClick r:id="rId2" tooltip="императорская яхта"/>
              </a:rPr>
              <a:t>императорской яхты «Штандарт»</a:t>
            </a:r>
            <a:r>
              <a:rPr lang="ru-RU" dirty="0"/>
              <a:t> направлявшийся в Европу. После официальных визитов в Германию, Данию и Францию </a:t>
            </a:r>
            <a:r>
              <a:rPr lang="ru-RU" b="1" dirty="0"/>
              <a:t>крейсер</a:t>
            </a:r>
            <a:r>
              <a:rPr lang="ru-RU" dirty="0"/>
              <a:t> «</a:t>
            </a:r>
            <a:r>
              <a:rPr lang="ru-RU" b="1" dirty="0"/>
              <a:t>Варяг</a:t>
            </a:r>
            <a:r>
              <a:rPr lang="ru-RU" dirty="0"/>
              <a:t>» отбыл к месту постоянного базирования на Дальний Восток. 25 февраля 1902 года боевой корабль прибыл на рейд Порт-Артур. До этого </a:t>
            </a:r>
            <a:r>
              <a:rPr lang="ru-RU" b="1" dirty="0"/>
              <a:t>крейсер</a:t>
            </a:r>
            <a:r>
              <a:rPr lang="ru-RU" dirty="0"/>
              <a:t> «</a:t>
            </a:r>
            <a:r>
              <a:rPr lang="ru-RU" b="1" dirty="0"/>
              <a:t>Варяг</a:t>
            </a:r>
            <a:r>
              <a:rPr lang="ru-RU" dirty="0"/>
              <a:t>» успел побывать в Персидском заливе, Сингапуре, Гонконге и Нагасаки. Повсюду появление нового эффектного русского корабля производило огромное впечатление.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204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korabley.net/_nw/4/s9137407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5378" y="489612"/>
            <a:ext cx="4229100" cy="344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051720" y="5768072"/>
            <a:ext cx="51587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i="1" dirty="0">
                <a:solidFill>
                  <a:prstClr val="black"/>
                </a:solidFill>
              </a:rPr>
              <a:t>Порт-Артур на карте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59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116</TotalTime>
  <Words>1650</Words>
  <Application>Microsoft Office PowerPoint</Application>
  <PresentationFormat>Экран (4:3)</PresentationFormat>
  <Paragraphs>89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7" baseType="lpstr">
      <vt:lpstr>Arial</vt:lpstr>
      <vt:lpstr>Georgia</vt:lpstr>
      <vt:lpstr>Воздушный поток</vt:lpstr>
      <vt:lpstr>БЕССМЕРТНАЯ СЛАВА «ВАРЯГА»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БЕССМЕРТНАЯ СЛАВА «ВАРЯГА»</dc:title>
  <dc:creator>Наталья Стеблевская</dc:creator>
  <cp:lastModifiedBy>User</cp:lastModifiedBy>
  <cp:revision>32</cp:revision>
  <dcterms:created xsi:type="dcterms:W3CDTF">2014-02-05T12:58:26Z</dcterms:created>
  <dcterms:modified xsi:type="dcterms:W3CDTF">2014-04-29T21:56:38Z</dcterms:modified>
</cp:coreProperties>
</file>