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0" r:id="rId13"/>
    <p:sldId id="262" r:id="rId14"/>
    <p:sldId id="267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56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74775-E2D2-4B0C-A902-68282AA6FEF7}" type="doc">
      <dgm:prSet loTypeId="urn:microsoft.com/office/officeart/2008/layout/RadialCluster" loCatId="relationship" qsTypeId="urn:microsoft.com/office/officeart/2005/8/quickstyle/3d2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27F603DE-8F4F-43EE-B01B-3F290CA244D1}">
      <dgm:prSet phldrT="[Текст]"/>
      <dgm:spPr/>
      <dgm:t>
        <a:bodyPr/>
        <a:lstStyle/>
        <a:p>
          <a:r>
            <a:rPr lang="ru-RU" b="1" dirty="0" smtClean="0"/>
            <a:t>Цель личностно-ориентированной технологии</a:t>
          </a:r>
          <a:endParaRPr lang="ru-RU" b="1" dirty="0"/>
        </a:p>
      </dgm:t>
    </dgm:pt>
    <dgm:pt modelId="{27AA4976-86E0-4477-9618-98CE9E9E21AF}" type="parTrans" cxnId="{B829506B-3C8C-4B10-837A-23871EA37C66}">
      <dgm:prSet/>
      <dgm:spPr/>
      <dgm:t>
        <a:bodyPr/>
        <a:lstStyle/>
        <a:p>
          <a:endParaRPr lang="ru-RU"/>
        </a:p>
      </dgm:t>
    </dgm:pt>
    <dgm:pt modelId="{70362073-A9F6-43DC-96D3-E8857BF795F4}" type="sibTrans" cxnId="{B829506B-3C8C-4B10-837A-23871EA37C66}">
      <dgm:prSet/>
      <dgm:spPr/>
      <dgm:t>
        <a:bodyPr/>
        <a:lstStyle/>
        <a:p>
          <a:endParaRPr lang="ru-RU"/>
        </a:p>
      </dgm:t>
    </dgm:pt>
    <dgm:pt modelId="{5539F569-A1AE-4BC5-B3CB-58C180C9FBE9}">
      <dgm:prSet phldrT="[Текст]"/>
      <dgm:spPr/>
      <dgm:t>
        <a:bodyPr/>
        <a:lstStyle/>
        <a:p>
          <a:r>
            <a:rPr lang="ru-RU" b="1" dirty="0" smtClean="0"/>
            <a:t>«заложить в ребенке механизмы самореализации, саморазвития, адаптации, </a:t>
          </a:r>
          <a:r>
            <a:rPr lang="ru-RU" b="1" dirty="0" err="1" smtClean="0"/>
            <a:t>саморегуляции</a:t>
          </a:r>
          <a:r>
            <a:rPr lang="ru-RU" b="1" dirty="0" smtClean="0"/>
            <a:t>, самозащиты, самовоспитания и другие, необходимые для становления самобытного личностного образа»</a:t>
          </a:r>
          <a:endParaRPr lang="ru-RU" b="1" dirty="0"/>
        </a:p>
      </dgm:t>
    </dgm:pt>
    <dgm:pt modelId="{1790E3D9-236C-4A68-B6AB-0F88BD5CF187}" type="parTrans" cxnId="{59A215FB-E0F8-413A-9574-3A5831674BA2}">
      <dgm:prSet/>
      <dgm:spPr/>
      <dgm:t>
        <a:bodyPr/>
        <a:lstStyle/>
        <a:p>
          <a:endParaRPr lang="ru-RU"/>
        </a:p>
      </dgm:t>
    </dgm:pt>
    <dgm:pt modelId="{11DF3DCB-EB23-4952-A5C7-564B109EA2F9}" type="sibTrans" cxnId="{59A215FB-E0F8-413A-9574-3A5831674BA2}">
      <dgm:prSet/>
      <dgm:spPr/>
      <dgm:t>
        <a:bodyPr/>
        <a:lstStyle/>
        <a:p>
          <a:endParaRPr lang="ru-RU"/>
        </a:p>
      </dgm:t>
    </dgm:pt>
    <dgm:pt modelId="{D0C823BB-B44E-49D1-9A3D-9E35DC0FD6AF}" type="pres">
      <dgm:prSet presAssocID="{A0674775-E2D2-4B0C-A902-68282AA6FEF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7FB32B1-6C8C-4D05-BC82-EC018C950568}" type="pres">
      <dgm:prSet presAssocID="{27F603DE-8F4F-43EE-B01B-3F290CA244D1}" presName="singleCycle" presStyleCnt="0"/>
      <dgm:spPr/>
    </dgm:pt>
    <dgm:pt modelId="{90F51683-20B0-4713-8F85-BA667C06D4DD}" type="pres">
      <dgm:prSet presAssocID="{27F603DE-8F4F-43EE-B01B-3F290CA244D1}" presName="singleCenter" presStyleLbl="node1" presStyleIdx="0" presStyleCnt="2" custScaleX="105850" custScaleY="67633" custLinFactNeighborX="-9776" custLinFactNeighborY="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37A34CB1-67A1-47D0-B0F7-BDB5AED8D3E9}" type="pres">
      <dgm:prSet presAssocID="{1790E3D9-236C-4A68-B6AB-0F88BD5CF187}" presName="Name56" presStyleLbl="parChTrans1D2" presStyleIdx="0" presStyleCnt="1"/>
      <dgm:spPr/>
      <dgm:t>
        <a:bodyPr/>
        <a:lstStyle/>
        <a:p>
          <a:endParaRPr lang="ru-RU"/>
        </a:p>
      </dgm:t>
    </dgm:pt>
    <dgm:pt modelId="{4250944A-5ABC-4195-B089-642E6B0FED26}" type="pres">
      <dgm:prSet presAssocID="{5539F569-A1AE-4BC5-B3CB-58C180C9FBE9}" presName="text0" presStyleLbl="node1" presStyleIdx="1" presStyleCnt="2" custScaleX="239161" custScaleY="270284" custRadScaleRad="110202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29506B-3C8C-4B10-837A-23871EA37C66}" srcId="{A0674775-E2D2-4B0C-A902-68282AA6FEF7}" destId="{27F603DE-8F4F-43EE-B01B-3F290CA244D1}" srcOrd="0" destOrd="0" parTransId="{27AA4976-86E0-4477-9618-98CE9E9E21AF}" sibTransId="{70362073-A9F6-43DC-96D3-E8857BF795F4}"/>
    <dgm:cxn modelId="{1B072F10-CB26-4583-8460-8C95D0FF3D25}" type="presOf" srcId="{1790E3D9-236C-4A68-B6AB-0F88BD5CF187}" destId="{37A34CB1-67A1-47D0-B0F7-BDB5AED8D3E9}" srcOrd="0" destOrd="0" presId="urn:microsoft.com/office/officeart/2008/layout/RadialCluster"/>
    <dgm:cxn modelId="{DC2A48A5-6668-4346-BED3-19ACF9C68A10}" type="presOf" srcId="{5539F569-A1AE-4BC5-B3CB-58C180C9FBE9}" destId="{4250944A-5ABC-4195-B089-642E6B0FED26}" srcOrd="0" destOrd="0" presId="urn:microsoft.com/office/officeart/2008/layout/RadialCluster"/>
    <dgm:cxn modelId="{4A8AF245-A2C9-49E1-8FA0-4CDBB6DBC656}" type="presOf" srcId="{A0674775-E2D2-4B0C-A902-68282AA6FEF7}" destId="{D0C823BB-B44E-49D1-9A3D-9E35DC0FD6AF}" srcOrd="0" destOrd="0" presId="urn:microsoft.com/office/officeart/2008/layout/RadialCluster"/>
    <dgm:cxn modelId="{1B53528C-7F91-44D2-82F5-12FF14480690}" type="presOf" srcId="{27F603DE-8F4F-43EE-B01B-3F290CA244D1}" destId="{90F51683-20B0-4713-8F85-BA667C06D4DD}" srcOrd="0" destOrd="0" presId="urn:microsoft.com/office/officeart/2008/layout/RadialCluster"/>
    <dgm:cxn modelId="{59A215FB-E0F8-413A-9574-3A5831674BA2}" srcId="{27F603DE-8F4F-43EE-B01B-3F290CA244D1}" destId="{5539F569-A1AE-4BC5-B3CB-58C180C9FBE9}" srcOrd="0" destOrd="0" parTransId="{1790E3D9-236C-4A68-B6AB-0F88BD5CF187}" sibTransId="{11DF3DCB-EB23-4952-A5C7-564B109EA2F9}"/>
    <dgm:cxn modelId="{0467ADE9-2E11-4ED3-A6DE-9A34F79BB63C}" type="presParOf" srcId="{D0C823BB-B44E-49D1-9A3D-9E35DC0FD6AF}" destId="{27FB32B1-6C8C-4D05-BC82-EC018C950568}" srcOrd="0" destOrd="0" presId="urn:microsoft.com/office/officeart/2008/layout/RadialCluster"/>
    <dgm:cxn modelId="{00F4D102-77C0-411D-9B99-CE6DF37CB2CB}" type="presParOf" srcId="{27FB32B1-6C8C-4D05-BC82-EC018C950568}" destId="{90F51683-20B0-4713-8F85-BA667C06D4DD}" srcOrd="0" destOrd="0" presId="urn:microsoft.com/office/officeart/2008/layout/RadialCluster"/>
    <dgm:cxn modelId="{F983791A-E075-4D58-91EB-C4AD8B920013}" type="presParOf" srcId="{27FB32B1-6C8C-4D05-BC82-EC018C950568}" destId="{37A34CB1-67A1-47D0-B0F7-BDB5AED8D3E9}" srcOrd="1" destOrd="0" presId="urn:microsoft.com/office/officeart/2008/layout/RadialCluster"/>
    <dgm:cxn modelId="{4526980E-A877-421B-B416-FBA10E453266}" type="presParOf" srcId="{27FB32B1-6C8C-4D05-BC82-EC018C950568}" destId="{4250944A-5ABC-4195-B089-642E6B0FED26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9AACF-9761-4F8A-981F-09331CE5F5D9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EE6884FD-F60C-4890-A2B1-DD9E8DB6C87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Игры, занятия, спортивные досуги</a:t>
          </a:r>
          <a:endParaRPr lang="ru-RU" b="1" dirty="0">
            <a:solidFill>
              <a:schemeClr val="tx1"/>
            </a:solidFill>
          </a:endParaRPr>
        </a:p>
      </dgm:t>
    </dgm:pt>
    <dgm:pt modelId="{DA0BF6D1-80B9-4F29-B865-540643D35482}" type="parTrans" cxnId="{25A61033-E209-49A0-B253-84398155CA59}">
      <dgm:prSet/>
      <dgm:spPr/>
      <dgm:t>
        <a:bodyPr/>
        <a:lstStyle/>
        <a:p>
          <a:endParaRPr lang="ru-RU"/>
        </a:p>
      </dgm:t>
    </dgm:pt>
    <dgm:pt modelId="{AC2FB177-0ECE-4B79-A893-B887B0A61C90}" type="sibTrans" cxnId="{25A61033-E209-49A0-B253-84398155CA59}">
      <dgm:prSet/>
      <dgm:spPr/>
      <dgm:t>
        <a:bodyPr/>
        <a:lstStyle/>
        <a:p>
          <a:endParaRPr lang="ru-RU"/>
        </a:p>
      </dgm:t>
    </dgm:pt>
    <dgm:pt modelId="{28388ACD-1F7C-4D94-95D7-A4D93FFDC3D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Упражнения, наблюдения, экспериментальная деятельность</a:t>
          </a:r>
          <a:endParaRPr lang="ru-RU" b="1" dirty="0">
            <a:solidFill>
              <a:schemeClr val="tx1"/>
            </a:solidFill>
          </a:endParaRPr>
        </a:p>
      </dgm:t>
    </dgm:pt>
    <dgm:pt modelId="{C4688C69-53E6-423F-BF62-ADDAD532B88F}" type="parTrans" cxnId="{6B15B4E0-7139-4EF7-B4DA-A6AAB628A04C}">
      <dgm:prSet/>
      <dgm:spPr/>
      <dgm:t>
        <a:bodyPr/>
        <a:lstStyle/>
        <a:p>
          <a:endParaRPr lang="ru-RU"/>
        </a:p>
      </dgm:t>
    </dgm:pt>
    <dgm:pt modelId="{D8CAB6C1-D581-425A-84A0-1C5AD6FA0ED7}" type="sibTrans" cxnId="{6B15B4E0-7139-4EF7-B4DA-A6AAB628A04C}">
      <dgm:prSet/>
      <dgm:spPr/>
      <dgm:t>
        <a:bodyPr/>
        <a:lstStyle/>
        <a:p>
          <a:endParaRPr lang="ru-RU"/>
        </a:p>
      </dgm:t>
    </dgm:pt>
    <dgm:pt modelId="{2856301E-EEE1-487C-B027-29A75A5B322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Упражнения, игры, гимнастика, массаж</a:t>
          </a:r>
          <a:endParaRPr lang="ru-RU" b="1" dirty="0">
            <a:solidFill>
              <a:schemeClr val="tx1"/>
            </a:solidFill>
          </a:endParaRPr>
        </a:p>
      </dgm:t>
    </dgm:pt>
    <dgm:pt modelId="{4C0A19A3-4A01-4C50-9053-6510717326C1}" type="parTrans" cxnId="{02CD6E85-996A-44A4-826E-1E0D14290AC9}">
      <dgm:prSet/>
      <dgm:spPr/>
      <dgm:t>
        <a:bodyPr/>
        <a:lstStyle/>
        <a:p>
          <a:endParaRPr lang="ru-RU"/>
        </a:p>
      </dgm:t>
    </dgm:pt>
    <dgm:pt modelId="{DC751B15-5DAE-4621-99C1-ECDA4A7002D2}" type="sibTrans" cxnId="{02CD6E85-996A-44A4-826E-1E0D14290AC9}">
      <dgm:prSet/>
      <dgm:spPr/>
      <dgm:t>
        <a:bodyPr/>
        <a:lstStyle/>
        <a:p>
          <a:endParaRPr lang="ru-RU"/>
        </a:p>
      </dgm:t>
    </dgm:pt>
    <dgm:pt modelId="{725B55F6-D4A1-4FDD-8A38-F8084BF77D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Тренинги, этюды, образно-ролевые игры</a:t>
          </a:r>
          <a:endParaRPr lang="ru-RU" b="1" dirty="0">
            <a:solidFill>
              <a:schemeClr val="tx1"/>
            </a:solidFill>
          </a:endParaRPr>
        </a:p>
      </dgm:t>
    </dgm:pt>
    <dgm:pt modelId="{C2A031A3-76AF-46E1-AD11-544C9053E331}" type="parTrans" cxnId="{2EB023C9-12B8-4A92-9509-D13F5E76D7E7}">
      <dgm:prSet/>
      <dgm:spPr/>
      <dgm:t>
        <a:bodyPr/>
        <a:lstStyle/>
        <a:p>
          <a:endParaRPr lang="ru-RU"/>
        </a:p>
      </dgm:t>
    </dgm:pt>
    <dgm:pt modelId="{4B9EAB56-D86D-4415-B641-CC7D59D98152}" type="sibTrans" cxnId="{2EB023C9-12B8-4A92-9509-D13F5E76D7E7}">
      <dgm:prSet/>
      <dgm:spPr/>
      <dgm:t>
        <a:bodyPr/>
        <a:lstStyle/>
        <a:p>
          <a:endParaRPr lang="ru-RU"/>
        </a:p>
      </dgm:t>
    </dgm:pt>
    <dgm:pt modelId="{6C13F286-C33E-4B50-A6CE-699DCAC5B354}" type="pres">
      <dgm:prSet presAssocID="{6A79AACF-9761-4F8A-981F-09331CE5F5D9}" presName="linearFlow" presStyleCnt="0">
        <dgm:presLayoutVars>
          <dgm:dir/>
          <dgm:resizeHandles val="exact"/>
        </dgm:presLayoutVars>
      </dgm:prSet>
      <dgm:spPr/>
    </dgm:pt>
    <dgm:pt modelId="{2A10ECB6-F04F-48E9-B305-7C252E960FCA}" type="pres">
      <dgm:prSet presAssocID="{EE6884FD-F60C-4890-A2B1-DD9E8DB6C87F}" presName="composite" presStyleCnt="0"/>
      <dgm:spPr/>
    </dgm:pt>
    <dgm:pt modelId="{05A8B63E-A3B3-448B-B219-5B204956EEA0}" type="pres">
      <dgm:prSet presAssocID="{EE6884FD-F60C-4890-A2B1-DD9E8DB6C87F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79B00E0A-DCA2-40B7-B2D4-187E63F32B49}" type="pres">
      <dgm:prSet presAssocID="{EE6884FD-F60C-4890-A2B1-DD9E8DB6C87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0E8F8-2B56-48F0-A858-E32D1E07BE88}" type="pres">
      <dgm:prSet presAssocID="{AC2FB177-0ECE-4B79-A893-B887B0A61C90}" presName="spacing" presStyleCnt="0"/>
      <dgm:spPr/>
    </dgm:pt>
    <dgm:pt modelId="{66F78994-1809-480D-A249-222EACB6004C}" type="pres">
      <dgm:prSet presAssocID="{28388ACD-1F7C-4D94-95D7-A4D93FFDC3D1}" presName="composite" presStyleCnt="0"/>
      <dgm:spPr/>
    </dgm:pt>
    <dgm:pt modelId="{90A48D03-2712-486B-A3C7-77CC5F3D1923}" type="pres">
      <dgm:prSet presAssocID="{28388ACD-1F7C-4D94-95D7-A4D93FFDC3D1}" presName="imgShp" presStyleLbl="fgImgPlace1" presStyleIdx="1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D68ACA3B-1630-4206-AA22-DBA6767BC6D0}" type="pres">
      <dgm:prSet presAssocID="{28388ACD-1F7C-4D94-95D7-A4D93FFDC3D1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63F52-B0A3-4CA0-8192-7034C57FD45C}" type="pres">
      <dgm:prSet presAssocID="{D8CAB6C1-D581-425A-84A0-1C5AD6FA0ED7}" presName="spacing" presStyleCnt="0"/>
      <dgm:spPr/>
    </dgm:pt>
    <dgm:pt modelId="{8D5D0FF4-7BA9-4569-BA82-9E86C3A96DC4}" type="pres">
      <dgm:prSet presAssocID="{2856301E-EEE1-487C-B027-29A75A5B3226}" presName="composite" presStyleCnt="0"/>
      <dgm:spPr/>
    </dgm:pt>
    <dgm:pt modelId="{4BA7EB48-5118-4C34-B6E7-F3C20898ED40}" type="pres">
      <dgm:prSet presAssocID="{2856301E-EEE1-487C-B027-29A75A5B3226}" presName="imgShp" presStyleLbl="fgImgPlace1" presStyleIdx="2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A90476A3-F38C-4944-9083-DE726808CD2E}" type="pres">
      <dgm:prSet presAssocID="{2856301E-EEE1-487C-B027-29A75A5B3226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7F3E3-37DE-4568-A42D-F8A7425B1A8C}" type="pres">
      <dgm:prSet presAssocID="{DC751B15-5DAE-4621-99C1-ECDA4A7002D2}" presName="spacing" presStyleCnt="0"/>
      <dgm:spPr/>
    </dgm:pt>
    <dgm:pt modelId="{1DFA46ED-5A73-4983-8CBA-1CE53F4E6E61}" type="pres">
      <dgm:prSet presAssocID="{725B55F6-D4A1-4FDD-8A38-F8084BF77DF6}" presName="composite" presStyleCnt="0"/>
      <dgm:spPr/>
    </dgm:pt>
    <dgm:pt modelId="{E82CE77E-2DEB-4FC2-BCBB-C4FF3A599586}" type="pres">
      <dgm:prSet presAssocID="{725B55F6-D4A1-4FDD-8A38-F8084BF77DF6}" presName="imgShp" presStyleLbl="fgImgPlace1" presStyleIdx="3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DDB9EC38-9A5E-4D9A-B714-C76A4FF7D522}" type="pres">
      <dgm:prSet presAssocID="{725B55F6-D4A1-4FDD-8A38-F8084BF77DF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A61033-E209-49A0-B253-84398155CA59}" srcId="{6A79AACF-9761-4F8A-981F-09331CE5F5D9}" destId="{EE6884FD-F60C-4890-A2B1-DD9E8DB6C87F}" srcOrd="0" destOrd="0" parTransId="{DA0BF6D1-80B9-4F29-B865-540643D35482}" sibTransId="{AC2FB177-0ECE-4B79-A893-B887B0A61C90}"/>
    <dgm:cxn modelId="{06E170A0-22F4-4D1D-997F-3C53226B49C6}" type="presOf" srcId="{2856301E-EEE1-487C-B027-29A75A5B3226}" destId="{A90476A3-F38C-4944-9083-DE726808CD2E}" srcOrd="0" destOrd="0" presId="urn:microsoft.com/office/officeart/2005/8/layout/vList3"/>
    <dgm:cxn modelId="{0ED37320-8E5B-4760-9D8B-D659865CDDA1}" type="presOf" srcId="{EE6884FD-F60C-4890-A2B1-DD9E8DB6C87F}" destId="{79B00E0A-DCA2-40B7-B2D4-187E63F32B49}" srcOrd="0" destOrd="0" presId="urn:microsoft.com/office/officeart/2005/8/layout/vList3"/>
    <dgm:cxn modelId="{7FDA35E3-7E0C-450A-B56A-E588C9B726E8}" type="presOf" srcId="{725B55F6-D4A1-4FDD-8A38-F8084BF77DF6}" destId="{DDB9EC38-9A5E-4D9A-B714-C76A4FF7D522}" srcOrd="0" destOrd="0" presId="urn:microsoft.com/office/officeart/2005/8/layout/vList3"/>
    <dgm:cxn modelId="{B69DC8AF-BCA1-4119-9794-BCFE6987CB4B}" type="presOf" srcId="{6A79AACF-9761-4F8A-981F-09331CE5F5D9}" destId="{6C13F286-C33E-4B50-A6CE-699DCAC5B354}" srcOrd="0" destOrd="0" presId="urn:microsoft.com/office/officeart/2005/8/layout/vList3"/>
    <dgm:cxn modelId="{02CD6E85-996A-44A4-826E-1E0D14290AC9}" srcId="{6A79AACF-9761-4F8A-981F-09331CE5F5D9}" destId="{2856301E-EEE1-487C-B027-29A75A5B3226}" srcOrd="2" destOrd="0" parTransId="{4C0A19A3-4A01-4C50-9053-6510717326C1}" sibTransId="{DC751B15-5DAE-4621-99C1-ECDA4A7002D2}"/>
    <dgm:cxn modelId="{2EB023C9-12B8-4A92-9509-D13F5E76D7E7}" srcId="{6A79AACF-9761-4F8A-981F-09331CE5F5D9}" destId="{725B55F6-D4A1-4FDD-8A38-F8084BF77DF6}" srcOrd="3" destOrd="0" parTransId="{C2A031A3-76AF-46E1-AD11-544C9053E331}" sibTransId="{4B9EAB56-D86D-4415-B641-CC7D59D98152}"/>
    <dgm:cxn modelId="{6B15B4E0-7139-4EF7-B4DA-A6AAB628A04C}" srcId="{6A79AACF-9761-4F8A-981F-09331CE5F5D9}" destId="{28388ACD-1F7C-4D94-95D7-A4D93FFDC3D1}" srcOrd="1" destOrd="0" parTransId="{C4688C69-53E6-423F-BF62-ADDAD532B88F}" sibTransId="{D8CAB6C1-D581-425A-84A0-1C5AD6FA0ED7}"/>
    <dgm:cxn modelId="{0FDF4965-3228-42D3-B075-642242CFFAD6}" type="presOf" srcId="{28388ACD-1F7C-4D94-95D7-A4D93FFDC3D1}" destId="{D68ACA3B-1630-4206-AA22-DBA6767BC6D0}" srcOrd="0" destOrd="0" presId="urn:microsoft.com/office/officeart/2005/8/layout/vList3"/>
    <dgm:cxn modelId="{9FB413CE-5431-49DC-9B26-F8428E68D050}" type="presParOf" srcId="{6C13F286-C33E-4B50-A6CE-699DCAC5B354}" destId="{2A10ECB6-F04F-48E9-B305-7C252E960FCA}" srcOrd="0" destOrd="0" presId="urn:microsoft.com/office/officeart/2005/8/layout/vList3"/>
    <dgm:cxn modelId="{B967FD80-27B7-4FDE-95F9-AED87B3BEB17}" type="presParOf" srcId="{2A10ECB6-F04F-48E9-B305-7C252E960FCA}" destId="{05A8B63E-A3B3-448B-B219-5B204956EEA0}" srcOrd="0" destOrd="0" presId="urn:microsoft.com/office/officeart/2005/8/layout/vList3"/>
    <dgm:cxn modelId="{5DB53352-28F9-42BE-B6D0-79CE6F058452}" type="presParOf" srcId="{2A10ECB6-F04F-48E9-B305-7C252E960FCA}" destId="{79B00E0A-DCA2-40B7-B2D4-187E63F32B49}" srcOrd="1" destOrd="0" presId="urn:microsoft.com/office/officeart/2005/8/layout/vList3"/>
    <dgm:cxn modelId="{DC25E031-7724-4067-9EFF-B163A0D62537}" type="presParOf" srcId="{6C13F286-C33E-4B50-A6CE-699DCAC5B354}" destId="{62B0E8F8-2B56-48F0-A858-E32D1E07BE88}" srcOrd="1" destOrd="0" presId="urn:microsoft.com/office/officeart/2005/8/layout/vList3"/>
    <dgm:cxn modelId="{2C105530-EF54-4016-89BB-FAAC9A8E1FE6}" type="presParOf" srcId="{6C13F286-C33E-4B50-A6CE-699DCAC5B354}" destId="{66F78994-1809-480D-A249-222EACB6004C}" srcOrd="2" destOrd="0" presId="urn:microsoft.com/office/officeart/2005/8/layout/vList3"/>
    <dgm:cxn modelId="{126EBAE1-36FD-4D0E-8EFE-95EB6F8C7D87}" type="presParOf" srcId="{66F78994-1809-480D-A249-222EACB6004C}" destId="{90A48D03-2712-486B-A3C7-77CC5F3D1923}" srcOrd="0" destOrd="0" presId="urn:microsoft.com/office/officeart/2005/8/layout/vList3"/>
    <dgm:cxn modelId="{32768569-B23E-4BA3-8ED5-DB42A59FB614}" type="presParOf" srcId="{66F78994-1809-480D-A249-222EACB6004C}" destId="{D68ACA3B-1630-4206-AA22-DBA6767BC6D0}" srcOrd="1" destOrd="0" presId="urn:microsoft.com/office/officeart/2005/8/layout/vList3"/>
    <dgm:cxn modelId="{BD3AC99A-1A07-4BBA-A3C3-59BB7678AFC6}" type="presParOf" srcId="{6C13F286-C33E-4B50-A6CE-699DCAC5B354}" destId="{DE663F52-B0A3-4CA0-8192-7034C57FD45C}" srcOrd="3" destOrd="0" presId="urn:microsoft.com/office/officeart/2005/8/layout/vList3"/>
    <dgm:cxn modelId="{75C5E52D-0AE9-4470-B3C0-D342D26C7A70}" type="presParOf" srcId="{6C13F286-C33E-4B50-A6CE-699DCAC5B354}" destId="{8D5D0FF4-7BA9-4569-BA82-9E86C3A96DC4}" srcOrd="4" destOrd="0" presId="urn:microsoft.com/office/officeart/2005/8/layout/vList3"/>
    <dgm:cxn modelId="{B1E327E9-EA73-4871-8E5C-493E0B08DC7C}" type="presParOf" srcId="{8D5D0FF4-7BA9-4569-BA82-9E86C3A96DC4}" destId="{4BA7EB48-5118-4C34-B6E7-F3C20898ED40}" srcOrd="0" destOrd="0" presId="urn:microsoft.com/office/officeart/2005/8/layout/vList3"/>
    <dgm:cxn modelId="{BEA86C96-C162-460B-B0BA-B80E979A981A}" type="presParOf" srcId="{8D5D0FF4-7BA9-4569-BA82-9E86C3A96DC4}" destId="{A90476A3-F38C-4944-9083-DE726808CD2E}" srcOrd="1" destOrd="0" presId="urn:microsoft.com/office/officeart/2005/8/layout/vList3"/>
    <dgm:cxn modelId="{1FBCF50C-2F53-481F-AD87-754F76AB6C4C}" type="presParOf" srcId="{6C13F286-C33E-4B50-A6CE-699DCAC5B354}" destId="{4067F3E3-37DE-4568-A42D-F8A7425B1A8C}" srcOrd="5" destOrd="0" presId="urn:microsoft.com/office/officeart/2005/8/layout/vList3"/>
    <dgm:cxn modelId="{B2789786-75A8-491C-B34C-94E7FDD4E8A5}" type="presParOf" srcId="{6C13F286-C33E-4B50-A6CE-699DCAC5B354}" destId="{1DFA46ED-5A73-4983-8CBA-1CE53F4E6E61}" srcOrd="6" destOrd="0" presId="urn:microsoft.com/office/officeart/2005/8/layout/vList3"/>
    <dgm:cxn modelId="{9FF9C963-E165-4A49-9243-AAAC275CF331}" type="presParOf" srcId="{1DFA46ED-5A73-4983-8CBA-1CE53F4E6E61}" destId="{E82CE77E-2DEB-4FC2-BCBB-C4FF3A599586}" srcOrd="0" destOrd="0" presId="urn:microsoft.com/office/officeart/2005/8/layout/vList3"/>
    <dgm:cxn modelId="{420EE4C6-2422-4933-BD80-727502A18D1A}" type="presParOf" srcId="{1DFA46ED-5A73-4983-8CBA-1CE53F4E6E61}" destId="{DDB9EC38-9A5E-4D9A-B714-C76A4FF7D52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138425"/>
            <a:ext cx="8246070" cy="314978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ЛИЧНОСТНО-ОРИЕНТИРОВАННАЯ ТЕХНОЛОГИЯ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4160" y="5566870"/>
            <a:ext cx="7329840" cy="91623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Щава</a:t>
            </a:r>
            <a:r>
              <a:rPr lang="ru-RU" dirty="0" smtClean="0">
                <a:solidFill>
                  <a:schemeClr val="tx1"/>
                </a:solidFill>
              </a:rPr>
              <a:t> Светлана Николаевна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Воспитатель </a:t>
            </a:r>
            <a:r>
              <a:rPr lang="ru-RU" dirty="0" smtClean="0">
                <a:solidFill>
                  <a:schemeClr val="tx1"/>
                </a:solidFill>
              </a:rPr>
              <a:t>МДОУ </a:t>
            </a:r>
            <a:r>
              <a:rPr lang="ru-RU" dirty="0" smtClean="0">
                <a:solidFill>
                  <a:schemeClr val="tx1"/>
                </a:solidFill>
              </a:rPr>
              <a:t> ВМР «ЦРР - </a:t>
            </a:r>
            <a:r>
              <a:rPr lang="ru-RU" dirty="0" smtClean="0">
                <a:solidFill>
                  <a:schemeClr val="tx1"/>
                </a:solidFill>
              </a:rPr>
              <a:t>детский сад №17«Ладушки»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555" y="222195"/>
            <a:ext cx="88568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/>
              <a:t>Имитационного </a:t>
            </a:r>
            <a:r>
              <a:rPr lang="ru-RU" sz="2800" b="1" dirty="0"/>
              <a:t>моделирования (игровая)</a:t>
            </a:r>
          </a:p>
          <a:p>
            <a:r>
              <a:rPr lang="ru-RU" sz="2800" dirty="0" smtClean="0"/>
              <a:t>     Характерной </a:t>
            </a:r>
            <a:r>
              <a:rPr lang="ru-RU" sz="2800" dirty="0"/>
              <a:t>чертой этой технологии </a:t>
            </a:r>
            <a:r>
              <a:rPr lang="ru-RU" sz="2800" dirty="0" smtClean="0"/>
              <a:t>является            моделирование </a:t>
            </a:r>
            <a:r>
              <a:rPr lang="ru-RU" sz="2800" dirty="0"/>
              <a:t>жизненно важных профессиональных затруднений в образовательном пространстве и поиск путей их решения</a:t>
            </a:r>
            <a:r>
              <a:rPr lang="ru-RU" sz="28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/>
              <a:t>Психологическая (</a:t>
            </a:r>
            <a:r>
              <a:rPr lang="ru-RU" sz="2800" b="1" dirty="0" err="1"/>
              <a:t>самоопределенческая</a:t>
            </a:r>
            <a:r>
              <a:rPr lang="ru-RU" sz="2800" b="1" dirty="0"/>
              <a:t>)</a:t>
            </a:r>
          </a:p>
          <a:p>
            <a:r>
              <a:rPr lang="ru-RU" sz="2800" dirty="0"/>
              <a:t>В этом случае требуется проводить тренинги и семинары. Цель их одна. Обучаемый должен самостоятельно выбрать предпочитаемую область и способ дальнейшего изучения </a:t>
            </a:r>
            <a:r>
              <a:rPr lang="ru-RU" sz="2800" dirty="0" smtClean="0"/>
              <a:t>темы.  </a:t>
            </a: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433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556" y="222195"/>
            <a:ext cx="88568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b="1" dirty="0" err="1"/>
              <a:t>Деятельностная</a:t>
            </a:r>
            <a:endParaRPr lang="ru-RU" sz="2800" b="1" dirty="0"/>
          </a:p>
          <a:p>
            <a:r>
              <a:rPr lang="ru-RU" sz="2800" dirty="0"/>
              <a:t>Характерной чертой этой технологии является способность ребёнка проектировать предстоящую деятельность, быть ее </a:t>
            </a:r>
            <a:r>
              <a:rPr lang="ru-RU" sz="2800" dirty="0" smtClean="0"/>
              <a:t>субъектом.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/>
              <a:t>Рефлексивная</a:t>
            </a:r>
          </a:p>
          <a:p>
            <a:r>
              <a:rPr lang="ru-RU" sz="2800" dirty="0"/>
              <a:t>Особенностью этой технологии является осознание ребёнком деятельности: того как, каким способом получен результат, какие при этом встречались затруднения , как они были устранены, и что чувствовал он при этом.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49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8557028"/>
              </p:ext>
            </p:extLst>
          </p:nvPr>
        </p:nvGraphicFramePr>
        <p:xfrm>
          <a:off x="143555" y="222195"/>
          <a:ext cx="8856890" cy="6460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6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55" y="374900"/>
            <a:ext cx="8856890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Формы организации деятельности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личностно-ориентированной технологии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840512"/>
              </p:ext>
            </p:extLst>
          </p:nvPr>
        </p:nvGraphicFramePr>
        <p:xfrm>
          <a:off x="143555" y="1290638"/>
          <a:ext cx="8856889" cy="534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4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965" y="374900"/>
            <a:ext cx="8246070" cy="6108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3200" b="1" dirty="0" smtClean="0">
                <a:solidFill>
                  <a:srgbClr val="C00000"/>
                </a:solidFill>
              </a:rPr>
              <a:t>Результат </a:t>
            </a:r>
            <a:r>
              <a:rPr lang="ru-RU" sz="3200" b="1" dirty="0">
                <a:solidFill>
                  <a:srgbClr val="C00000"/>
                </a:solidFill>
              </a:rPr>
              <a:t>использования  </a:t>
            </a:r>
            <a:r>
              <a:rPr lang="ru-RU" sz="3200" b="1" dirty="0" smtClean="0">
                <a:solidFill>
                  <a:srgbClr val="C00000"/>
                </a:solidFill>
              </a:rPr>
              <a:t>технологии</a:t>
            </a:r>
            <a:r>
              <a:rPr lang="ru-RU" sz="3200" dirty="0" smtClean="0">
                <a:solidFill>
                  <a:schemeClr val="tx1"/>
                </a:solidFill>
              </a:rPr>
              <a:t> -   становление  </a:t>
            </a:r>
            <a:r>
              <a:rPr lang="ru-RU" sz="3200" dirty="0">
                <a:solidFill>
                  <a:schemeClr val="tx1"/>
                </a:solidFill>
              </a:rPr>
              <a:t>ребёнка как личности. Это предполагает решение следующих задач: 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развитие </a:t>
            </a:r>
            <a:r>
              <a:rPr lang="ru-RU" sz="3200" dirty="0">
                <a:solidFill>
                  <a:schemeClr val="tx1"/>
                </a:solidFill>
              </a:rPr>
              <a:t>доверия ребенка к миру, чувства радости.   (психологическое здоровье); 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3200" dirty="0">
                <a:solidFill>
                  <a:schemeClr val="tx1"/>
                </a:solidFill>
              </a:rPr>
              <a:t>начал личности (базис личностной культуры); 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развитие </a:t>
            </a:r>
            <a:r>
              <a:rPr lang="ru-RU" sz="3200" dirty="0">
                <a:solidFill>
                  <a:schemeClr val="tx1"/>
                </a:solidFill>
              </a:rPr>
              <a:t>индивидуальности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150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1670" y="1138425"/>
            <a:ext cx="79644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              СПАСИБО </a:t>
            </a:r>
          </a:p>
          <a:p>
            <a:r>
              <a:rPr lang="ru-RU" sz="5400" dirty="0" smtClean="0"/>
              <a:t>                    ЗА </a:t>
            </a:r>
          </a:p>
          <a:p>
            <a:r>
              <a:rPr lang="ru-RU" sz="5400" dirty="0" smtClean="0"/>
              <a:t>            ВНИМАНИЕ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15255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6" y="680311"/>
            <a:ext cx="8704184" cy="52931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u="sng" dirty="0" smtClean="0">
                <a:solidFill>
                  <a:srgbClr val="C00000"/>
                </a:solidFill>
              </a:rPr>
              <a:t>Личностно-ориентированная  </a:t>
            </a:r>
            <a:r>
              <a:rPr lang="ru-RU" sz="3200" b="1" u="sng" dirty="0">
                <a:solidFill>
                  <a:srgbClr val="C00000"/>
                </a:solidFill>
              </a:rPr>
              <a:t>технология </a:t>
            </a:r>
            <a:r>
              <a:rPr lang="ru-RU" sz="3200" b="1" dirty="0">
                <a:solidFill>
                  <a:schemeClr val="tx1"/>
                </a:solidFill>
              </a:rPr>
              <a:t>-  </a:t>
            </a:r>
            <a:r>
              <a:rPr lang="ru-RU" sz="3200" b="1" dirty="0" smtClean="0">
                <a:solidFill>
                  <a:schemeClr val="tx1"/>
                </a:solidFill>
              </a:rPr>
              <a:t>предполагает:  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тесное </a:t>
            </a:r>
            <a:r>
              <a:rPr lang="ru-RU" sz="3200" b="1" dirty="0">
                <a:solidFill>
                  <a:schemeClr val="tx1"/>
                </a:solidFill>
              </a:rPr>
              <a:t>взаимодействие педагога и ребенка,  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ru-RU" sz="3200" b="1" dirty="0" smtClean="0">
                <a:solidFill>
                  <a:schemeClr val="tx1"/>
                </a:solidFill>
              </a:rPr>
              <a:t>проявление </a:t>
            </a:r>
            <a:r>
              <a:rPr lang="ru-RU" sz="3200" b="1" dirty="0">
                <a:solidFill>
                  <a:schemeClr val="tx1"/>
                </a:solidFill>
              </a:rPr>
              <a:t>уважения к личности каждого ребенка,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доброжелательное внимание к </a:t>
            </a:r>
            <a:r>
              <a:rPr lang="ru-RU" sz="3200" b="1" dirty="0" smtClean="0">
                <a:solidFill>
                  <a:schemeClr val="tx1"/>
                </a:solidFill>
              </a:rPr>
              <a:t>нему,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обучение самостоятельности, ответственности  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 и способствует формированию творческой личности.   </a:t>
            </a:r>
            <a:endParaRPr lang="ru-RU" sz="3200" b="1" dirty="0">
              <a:solidFill>
                <a:schemeClr val="tx1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8964" y="222195"/>
            <a:ext cx="8398775" cy="626090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3200" b="1" u="sng" dirty="0">
                <a:solidFill>
                  <a:srgbClr val="FF0000"/>
                </a:solidFill>
              </a:rPr>
              <a:t>Личностно-ориентированная   </a:t>
            </a:r>
            <a:r>
              <a:rPr lang="ru-RU" sz="3200" b="1" u="sng" dirty="0" smtClean="0">
                <a:solidFill>
                  <a:srgbClr val="FF0000"/>
                </a:solidFill>
              </a:rPr>
              <a:t>технология: </a:t>
            </a:r>
            <a:r>
              <a:rPr lang="ru-RU" sz="3200" b="1" u="sng" dirty="0">
                <a:solidFill>
                  <a:schemeClr val="tx1"/>
                </a:solidFill>
              </a:rPr>
              <a:t> </a:t>
            </a:r>
            <a:r>
              <a:rPr lang="ru-RU" sz="3200" b="1" u="sng" dirty="0" smtClean="0">
                <a:solidFill>
                  <a:schemeClr val="tx1"/>
                </a:solidFill>
              </a:rPr>
              <a:t>       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 понимание </a:t>
            </a:r>
            <a:r>
              <a:rPr lang="ru-RU" sz="3200" b="1" dirty="0">
                <a:solidFill>
                  <a:schemeClr val="tx1"/>
                </a:solidFill>
              </a:rPr>
              <a:t>и взаимопонимание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При объяснении — только одно сознание, один субъект, монолог;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при понима­нии — два субъекта, два сознания, взаимопонимание, диалог. </a:t>
            </a:r>
            <a:endParaRPr lang="ru-RU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555" y="222194"/>
            <a:ext cx="88568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</a:t>
            </a:r>
            <a:r>
              <a:rPr lang="ru-RU" sz="3200" b="1" u="sng" dirty="0" smtClean="0">
                <a:solidFill>
                  <a:srgbClr val="FF0000"/>
                </a:solidFill>
              </a:rPr>
              <a:t>Личностно-ориентированная   технология:</a:t>
            </a:r>
            <a:endParaRPr lang="ru-RU" sz="3200" u="sng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3200" b="1" dirty="0" smtClean="0"/>
              <a:t>Ключевые </a:t>
            </a:r>
            <a:r>
              <a:rPr lang="ru-RU" sz="3200" b="1" dirty="0"/>
              <a:t>слова в характеристике технологий   личностно-ориентированного обучения – </a:t>
            </a:r>
            <a:br>
              <a:rPr lang="ru-RU" sz="3200" b="1" dirty="0"/>
            </a:br>
            <a:r>
              <a:rPr lang="ru-RU" sz="3200" b="1" dirty="0"/>
              <a:t>педагогическая помощь и </a:t>
            </a:r>
            <a:r>
              <a:rPr lang="ru-RU" sz="3200" b="1" dirty="0" smtClean="0"/>
              <a:t>поддержка.</a:t>
            </a:r>
          </a:p>
          <a:p>
            <a:r>
              <a:rPr lang="ru-R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72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260" y="374900"/>
            <a:ext cx="88477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sz="3200" b="1" dirty="0" smtClean="0"/>
              <a:t>Поддержка основывается на трех принципах</a:t>
            </a:r>
            <a:r>
              <a:rPr lang="ru-RU" sz="3200" dirty="0" smtClean="0"/>
              <a:t>:</a:t>
            </a:r>
          </a:p>
          <a:p>
            <a:endParaRPr lang="ru-RU" sz="3200" dirty="0" smtClean="0"/>
          </a:p>
          <a:p>
            <a:r>
              <a:rPr lang="ru-RU" sz="3200" dirty="0" smtClean="0"/>
              <a:t>-любить ребенка;</a:t>
            </a:r>
          </a:p>
          <a:p>
            <a:endParaRPr lang="ru-RU" sz="3200" dirty="0" smtClean="0"/>
          </a:p>
          <a:p>
            <a:r>
              <a:rPr lang="ru-RU" sz="3200" dirty="0" smtClean="0"/>
              <a:t>-очеловечить среду в которой он живет;</a:t>
            </a:r>
          </a:p>
          <a:p>
            <a:endParaRPr lang="ru-RU" sz="3200" dirty="0" smtClean="0"/>
          </a:p>
          <a:p>
            <a:r>
              <a:rPr lang="ru-RU" sz="3200" dirty="0" smtClean="0"/>
              <a:t>-прожить в ребенке свое детство.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779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669" y="222195"/>
            <a:ext cx="7932425" cy="5344675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     При рассмотрении сущности личностно-            ориентированного подхода во взаимодействии педагога с детьми необходимо остановиться на ряде понятий: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260" y="222195"/>
            <a:ext cx="8551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Индивидуальность </a:t>
            </a:r>
            <a:r>
              <a:rPr lang="ru-RU" sz="2800" dirty="0" smtClean="0"/>
              <a:t>-неповторимое </a:t>
            </a:r>
            <a:r>
              <a:rPr lang="ru-RU" sz="2800" dirty="0"/>
              <a:t>своеобразие каждого человека, осуществляющего свою жизнедеятельность в ка­честве субъекта развития в течение жизни </a:t>
            </a:r>
            <a:endParaRPr lang="ru-RU" sz="2800" dirty="0" smtClean="0"/>
          </a:p>
          <a:p>
            <a:r>
              <a:rPr lang="ru-RU" sz="2800" b="1" dirty="0"/>
              <a:t>2.</a:t>
            </a:r>
            <a:r>
              <a:rPr lang="ru-RU" sz="2800" dirty="0"/>
              <a:t>    </a:t>
            </a:r>
            <a:r>
              <a:rPr lang="ru-RU" sz="2800" b="1" dirty="0"/>
              <a:t>Личность</a:t>
            </a:r>
            <a:r>
              <a:rPr lang="ru-RU" sz="2800" dirty="0"/>
              <a:t> — постоянно изменяющееся системное качест­во,   совокупность свойств индивида и характеризующее социальную сущность че­ловека.</a:t>
            </a:r>
          </a:p>
          <a:p>
            <a:r>
              <a:rPr lang="ru-RU" sz="2800" b="1" dirty="0"/>
              <a:t>3.</a:t>
            </a:r>
            <a:r>
              <a:rPr lang="ru-RU" sz="2800" dirty="0"/>
              <a:t>    </a:t>
            </a:r>
            <a:r>
              <a:rPr lang="ru-RU" sz="2800" b="1" dirty="0" err="1"/>
              <a:t>Самоактуализация</a:t>
            </a:r>
            <a:r>
              <a:rPr lang="ru-RU" sz="2800" dirty="0"/>
              <a:t> — стремление человека стать тем, чем он может быть;  использование самим человеком талантов, способностей, возможностей  </a:t>
            </a:r>
          </a:p>
          <a:p>
            <a:r>
              <a:rPr lang="ru-RU" sz="2800" b="1" dirty="0"/>
              <a:t>4.</a:t>
            </a:r>
            <a:r>
              <a:rPr lang="ru-RU" sz="2800" dirty="0"/>
              <a:t>    </a:t>
            </a:r>
            <a:r>
              <a:rPr lang="ru-RU" sz="2800" b="1" dirty="0"/>
              <a:t>Самовыражение</a:t>
            </a:r>
            <a:r>
              <a:rPr lang="ru-RU" sz="2800" dirty="0"/>
              <a:t> - процесс и результат развития и про­явления   качеств и способ­ностей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191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555" y="222195"/>
            <a:ext cx="839877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5.</a:t>
            </a:r>
            <a:r>
              <a:rPr lang="ru-RU" sz="2400" dirty="0"/>
              <a:t>    </a:t>
            </a:r>
            <a:r>
              <a:rPr lang="ru-RU" sz="2400" b="1" dirty="0"/>
              <a:t>Субъект</a:t>
            </a:r>
            <a:r>
              <a:rPr lang="ru-RU" sz="2400" dirty="0"/>
              <a:t> — индивид или группа, обладающие осознанной и творческой активностью и свободой в познании и пре­образовании себя и окружающей действительности.</a:t>
            </a:r>
          </a:p>
          <a:p>
            <a:r>
              <a:rPr lang="ru-RU" sz="2400" b="1" dirty="0"/>
              <a:t>6.</a:t>
            </a:r>
            <a:r>
              <a:rPr lang="ru-RU" sz="2400" dirty="0"/>
              <a:t>    </a:t>
            </a:r>
            <a:r>
              <a:rPr lang="ru-RU" sz="2400" b="1" dirty="0"/>
              <a:t>Субъектный опыт</a:t>
            </a:r>
            <a:r>
              <a:rPr lang="ru-RU" sz="2400" dirty="0"/>
              <a:t> - опыт жизнедеятельности, приобретае­мый ребенком в конкретных условиях семьи, образова­тельного учреждения. К моменту поступления в школу ре­бенок уже является субъектом образовательного процесса, где он </a:t>
            </a:r>
            <a:r>
              <a:rPr lang="ru-RU" sz="2400" dirty="0" err="1"/>
              <a:t>саморазвивается</a:t>
            </a:r>
            <a:r>
              <a:rPr lang="ru-RU" sz="2400" dirty="0"/>
              <a:t> и </a:t>
            </a:r>
            <a:r>
              <a:rPr lang="ru-RU" sz="2400" dirty="0" err="1"/>
              <a:t>самореализуется</a:t>
            </a:r>
            <a:r>
              <a:rPr lang="ru-RU" sz="2400" dirty="0"/>
              <a:t>.</a:t>
            </a:r>
          </a:p>
          <a:p>
            <a:r>
              <a:rPr lang="ru-RU" sz="2400" b="1" dirty="0"/>
              <a:t>8. </a:t>
            </a:r>
            <a:r>
              <a:rPr lang="ru-RU" sz="2400" dirty="0"/>
              <a:t>   </a:t>
            </a:r>
            <a:r>
              <a:rPr lang="ru-RU" sz="2400" b="1" dirty="0"/>
              <a:t>Выбор</a:t>
            </a:r>
            <a:r>
              <a:rPr lang="ru-RU" sz="2400" dirty="0"/>
              <a:t> — осуществление человеком или группой людей возможности избрать из некоторой совокупности наиболее предпочтительный вариант для проявления своей актив­ности.</a:t>
            </a:r>
          </a:p>
          <a:p>
            <a:r>
              <a:rPr lang="ru-RU" sz="2400" b="1" dirty="0"/>
              <a:t>9. </a:t>
            </a:r>
            <a:r>
              <a:rPr lang="ru-RU" sz="2400" dirty="0"/>
              <a:t>   </a:t>
            </a:r>
            <a:r>
              <a:rPr lang="ru-RU" sz="2400" b="1" dirty="0"/>
              <a:t>Педагогическая поддержка</a:t>
            </a:r>
            <a:r>
              <a:rPr lang="ru-RU" sz="2400" dirty="0"/>
              <a:t> — деятельность педагогов по оказанию оперативной помощи детям в решении их инди­видуальных проблем, связанных с физическим и психиче­ским здоровьем, общением, успешным продвижением в обучении, жизненным и профессиональным самоопреде­лением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3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555" y="69490"/>
            <a:ext cx="870418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Какие </a:t>
            </a:r>
            <a:r>
              <a:rPr lang="ru-RU" sz="3600" b="1" dirty="0"/>
              <a:t>же существуют </a:t>
            </a:r>
            <a:r>
              <a:rPr lang="ru-RU" sz="3600" b="1" dirty="0" smtClean="0"/>
              <a:t>личностно-ориентированные </a:t>
            </a:r>
            <a:r>
              <a:rPr lang="ru-RU" sz="3600" b="1" dirty="0"/>
              <a:t>технологии</a:t>
            </a:r>
            <a:r>
              <a:rPr lang="ru-RU" sz="3600" b="1" dirty="0" smtClean="0"/>
              <a:t>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/>
              <a:t>Исследовательская</a:t>
            </a:r>
            <a:r>
              <a:rPr lang="ru-RU" sz="2800" dirty="0" smtClean="0"/>
              <a:t> </a:t>
            </a:r>
            <a:r>
              <a:rPr lang="ru-RU" sz="2800" dirty="0"/>
              <a:t>- Основной особенностью является самостоятельное исследование материала. «Открытие через познание». Требуется большое количество раздаточного и наглядного материала, из которого воспитуемые будут узнавать наиболее важную </a:t>
            </a:r>
            <a:r>
              <a:rPr lang="ru-RU" sz="2800" dirty="0" smtClean="0"/>
              <a:t>информацию.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/>
              <a:t>Коммуникативная - </a:t>
            </a:r>
            <a:r>
              <a:rPr lang="ru-RU" sz="2800" dirty="0"/>
              <a:t>Особенностью этой технологии является наличие дискуссий, характеризующихся различными точками зрения по изучаемым вопросам, сопоставлением их, поиском за счет обсуждения истинной точки зрения</a:t>
            </a:r>
            <a:r>
              <a:rPr lang="ru-RU" sz="2800" dirty="0" smtClean="0"/>
              <a:t>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3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401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ЛИЧНОСТНО-ОРИЕНТИРОВАННАЯ ТЕХНОЛОГИЯ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организации деятельности  личностно-ориентированной технологии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Admin</cp:lastModifiedBy>
  <cp:revision>49</cp:revision>
  <dcterms:created xsi:type="dcterms:W3CDTF">2013-08-21T19:17:07Z</dcterms:created>
  <dcterms:modified xsi:type="dcterms:W3CDTF">2015-12-15T14:27:19Z</dcterms:modified>
</cp:coreProperties>
</file>