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9" r:id="rId17"/>
    <p:sldId id="260" r:id="rId18"/>
    <p:sldId id="261" r:id="rId19"/>
    <p:sldId id="262" r:id="rId20"/>
    <p:sldId id="263" r:id="rId21"/>
    <p:sldId id="26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60"/>
  </p:normalViewPr>
  <p:slideViewPr>
    <p:cSldViewPr>
      <p:cViewPr varScale="1">
        <p:scale>
          <a:sx n="58" d="100"/>
          <a:sy n="58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386572-54FD-4C49-B128-8237843E96B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5628D-E8D0-4D6C-BCE7-24615AC3AE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erzia-museum.ru/index.php?option=com_content&amp;view=article&amp;id=15&amp;Itemid=11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://erzia-museum.ru/index.php?option=com_content&amp;view=article&amp;id=14&amp;Itemid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erzia-museum.ru/index.php?option=com_content&amp;view=article&amp;id=16&amp;Itemid=12" TargetMode="External"/><Relationship Id="rId4" Type="http://schemas.openxmlformats.org/officeDocument/2006/relationships/hyperlink" Target="http://erzia-museum.ru/index.php?option=com_content&amp;view=article&amp;id=13&amp;Itemid=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rzia-museum.ru/index.php?option=com_content&amp;view=article&amp;id=259:2012-03-03-10-00-36&amp;catid=5&amp;Itemid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rzia-museum.ru/index.php?option=com_content&amp;view=article&amp;id=258:2012-03-03-09-54-31&amp;catid=5&amp;Itemid=11" TargetMode="External"/><Relationship Id="rId2" Type="http://schemas.openxmlformats.org/officeDocument/2006/relationships/hyperlink" Target="http://erzia-museum.ru/index.php?option=com_content&amp;view=article&amp;id=257:2012-03-03-09-54-00&amp;catid=5&amp;Itemid=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rzia-museum.ru/index.php?option=com_content&amp;view=article&amp;id=262:2012-03-03-22-03-55&amp;catid=5&amp;Itemid=12" TargetMode="External"/><Relationship Id="rId2" Type="http://schemas.openxmlformats.org/officeDocument/2006/relationships/hyperlink" Target="http://erzia-museum.ru/index.php?option=com_content&amp;view=article&amp;id=261:2012-03-03-22-03-22&amp;catid=5&amp;Itemid=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Мордовский республиканский музей </a:t>
            </a:r>
            <a:r>
              <a:rPr lang="ru-RU" dirty="0"/>
              <a:t>изобразительных искусств им. С.Д. </a:t>
            </a:r>
            <a:r>
              <a:rPr lang="ru-RU" dirty="0" err="1" smtClean="0"/>
              <a:t>Эрьзи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645719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287274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823" y="4042503"/>
            <a:ext cx="2992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Монашенка. 1941. </a:t>
            </a:r>
            <a:r>
              <a:rPr lang="ru-RU" dirty="0" err="1" smtClean="0"/>
              <a:t>Кебрачо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979" y="1537855"/>
            <a:ext cx="214884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5264327"/>
            <a:ext cx="3451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русской женщины. 1948. </a:t>
            </a:r>
            <a:r>
              <a:rPr lang="ru-RU" dirty="0" err="1" smtClean="0"/>
              <a:t>Кебрачо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253058"/>
            <a:ext cx="2827020" cy="3657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04890" y="5946279"/>
            <a:ext cx="387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Крестьянин-мордвин. 1937. </a:t>
            </a:r>
            <a:r>
              <a:rPr lang="ru-RU" dirty="0" err="1" smtClean="0"/>
              <a:t>Кебрачо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10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Федот Васильевич </a:t>
            </a:r>
            <a:r>
              <a:rPr lang="ru-RU" b="1" dirty="0" err="1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Сычков</a:t>
            </a:r>
            <a:r>
              <a:rPr lang="ru-RU" b="1" dirty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галерея работ</a:t>
            </a:r>
            <a:r>
              <a:rPr lang="ru-RU" dirty="0">
                <a:solidFill>
                  <a:srgbClr val="01623F"/>
                </a:solidFill>
                <a:effectLst/>
                <a:latin typeface="Arial"/>
              </a:rPr>
              <a:t/>
            </a:r>
            <a:br>
              <a:rPr lang="ru-RU" dirty="0">
                <a:solidFill>
                  <a:srgbClr val="01623F"/>
                </a:solidFill>
                <a:effectLst/>
                <a:latin typeface="Arial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272796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74046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Женщина с ребенком. Портрет сестры. 1903.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760" y="1916832"/>
            <a:ext cx="265938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7904" y="5610053"/>
            <a:ext cx="2031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Автопортрет.1893.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636912"/>
            <a:ext cx="2514600" cy="3657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31699" y="6294512"/>
            <a:ext cx="348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Женский портрет. Портрет Лидии Васильевны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4876800" cy="346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18150"/>
            <a:ext cx="237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Подружки. Дети. 1916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537855"/>
            <a:ext cx="246888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5373216"/>
            <a:ext cx="314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Учительница-мордовка. 1937.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38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265938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042503"/>
            <a:ext cx="260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 изгороди. Зима. 1931.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364" y="2079010"/>
            <a:ext cx="4876800" cy="350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9912" y="5661248"/>
            <a:ext cx="444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Возвращение из школы (Из школы).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2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993444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840" y="3857837"/>
            <a:ext cx="2760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Девочка в огороде. 1912.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203407"/>
            <a:ext cx="310134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8024" y="6021288"/>
            <a:ext cx="3030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Школьница-отличница.1934.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31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306979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820" y="3711576"/>
            <a:ext cx="3086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Алма-атинские яблоки. 1937.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600200"/>
            <a:ext cx="353568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2529" y="5445224"/>
            <a:ext cx="148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Астры. 1940.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09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 музейной коллекции более 15000 единиц хранения. </a:t>
            </a:r>
            <a:r>
              <a:rPr lang="ru-RU" sz="2000" b="1" i="0" u="sng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Русское искусство</a:t>
            </a:r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b="1" i="0" u="sng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современное отечественное</a:t>
            </a:r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b="1" i="0" u="sng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декоративно-прикладное</a:t>
            </a:r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b="1" i="0" u="sng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искусство художников Мордовии</a:t>
            </a:r>
            <a:r>
              <a:rPr lang="ru-RU" sz="2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лучшие произведения находятся в постоянной экспозиции, которую ежегодно посещают более 60 000 человек.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361826"/>
            <a:ext cx="3248196" cy="2165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7" y="2343656"/>
            <a:ext cx="2973526" cy="2165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314" y="4531874"/>
            <a:ext cx="2839541" cy="21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736" y="476672"/>
            <a:ext cx="79928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i="0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искусство</a:t>
            </a:r>
          </a:p>
          <a:p>
            <a:pPr algn="ctr" fontAlgn="base"/>
            <a:endParaRPr lang="ru-RU" b="0" i="0" dirty="0" smtClean="0">
              <a:solidFill>
                <a:srgbClr val="01623F"/>
              </a:solidFill>
              <a:effectLst/>
              <a:latin typeface="Arial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Музей располагает </a:t>
            </a:r>
            <a:r>
              <a:rPr lang="ru-RU" b="0" i="0" u="sng" dirty="0" smtClean="0">
                <a:solidFill>
                  <a:srgbClr val="01623F"/>
                </a:solidFill>
                <a:effectLst/>
                <a:latin typeface="Arial"/>
                <a:hlinkClick r:id="rId2"/>
              </a:rPr>
              <a:t>собранием русского искусства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(икона, живопись, графика, скульптура XVIII - нач. XX вв.).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276872"/>
            <a:ext cx="2378746" cy="3052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51723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Неизвестный художник. Дама в синем платье. 1760-е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45" y="2276872"/>
            <a:ext cx="2254223" cy="30739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0000" y="5517232"/>
            <a:ext cx="377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А.В. </a:t>
            </a:r>
            <a:r>
              <a:rPr lang="ru-RU" dirty="0" err="1" smtClean="0"/>
              <a:t>Тыранов</a:t>
            </a:r>
            <a:r>
              <a:rPr lang="ru-RU" dirty="0" smtClean="0"/>
              <a:t>. Мальчик, пускающий мыльные пузыри.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9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059" y="272614"/>
            <a:ext cx="237744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997" y="3972807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 И. Шишкин. В лесу. (Из леса с грибами). 1883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575" y="4157994"/>
            <a:ext cx="3216549" cy="20907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5856" y="6248751"/>
            <a:ext cx="444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И.К.Айвазовский</a:t>
            </a:r>
            <a:r>
              <a:rPr lang="ru-RU" dirty="0" smtClean="0"/>
              <a:t>. Море на фоне гор.1880.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870" y="406219"/>
            <a:ext cx="2331259" cy="30243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87240" y="3471147"/>
            <a:ext cx="423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С. И. Грибков. Боярыня у водоема. 1882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8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248472" cy="3247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016" y="3615517"/>
            <a:ext cx="419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Л.Ф. </a:t>
            </a:r>
            <a:r>
              <a:rPr lang="ru-RU" dirty="0" err="1" smtClean="0"/>
              <a:t>Лагорио</a:t>
            </a:r>
            <a:r>
              <a:rPr lang="ru-RU" dirty="0" smtClean="0"/>
              <a:t>. Рыболовецкие тони. 1875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24944"/>
            <a:ext cx="3919635" cy="33123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6256308"/>
            <a:ext cx="460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А.П. Боголюбов. Пейзаж с парусником.1867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2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Музей открылся 10 января 1960 года в бывшем здании пожарного депо и назывался «Мордовская республиканская картинная галерея им. Ф.В.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Сычкова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». В 1976 году, к 100-летию со Дня рождения С.Д.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Эрьзи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, было построено новое здание, с 1995 года музей носит имя Степана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Эрьзи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57" y="2469590"/>
            <a:ext cx="2908599" cy="2040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57" y="4941168"/>
            <a:ext cx="4058860" cy="1626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774247"/>
            <a:ext cx="1943852" cy="2478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636132"/>
            <a:ext cx="2959608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6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18" y="260648"/>
            <a:ext cx="4384841" cy="3048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49" y="3429000"/>
            <a:ext cx="430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Н.Н. </a:t>
            </a:r>
            <a:r>
              <a:rPr lang="ru-RU" dirty="0" err="1" smtClean="0"/>
              <a:t>Дубовской</a:t>
            </a:r>
            <a:r>
              <a:rPr lang="ru-RU" dirty="0" smtClean="0"/>
              <a:t>. Берег моря. Закат. 1895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348880"/>
            <a:ext cx="313182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91600" y="6042101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М. Корин. Француженка. 1912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94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332656"/>
            <a:ext cx="3965464" cy="2664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566" y="3065824"/>
            <a:ext cx="232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М.Х. </a:t>
            </a:r>
            <a:r>
              <a:rPr lang="ru-RU" dirty="0" err="1" smtClean="0"/>
              <a:t>Аладжалов.Зима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692696"/>
            <a:ext cx="3834218" cy="3268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43294" y="4113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С.А. Виноградов. Мальчик у окна в хате.1890-е гг.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493" y="3573016"/>
            <a:ext cx="1918689" cy="26928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5289" y="6318160"/>
            <a:ext cx="343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А.М.Корин</a:t>
            </a:r>
            <a:r>
              <a:rPr lang="ru-RU" dirty="0" smtClean="0"/>
              <a:t>. Старуха о окна.1900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98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Декоративно-прикладное искусство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01623F"/>
                </a:solidFill>
                <a:latin typeface="Arial"/>
              </a:rPr>
              <a:t>Народные художественные промыслы России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Arial"/>
              </a:rPr>
              <a:t>Коллекция «Народные художественные промыслы России» является классической по своему составу. В ней представлены произведения мастеров ведущих всемирно известных центров лаковой миниатюры, резьбы и росписи по дереву, обработки бересты, кости, гончарства, глиняной игрушки, кружевоплетения, ткачества, вышивки второй половины ХХ века.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51" y="3444101"/>
            <a:ext cx="2952221" cy="2709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Доспалова</a:t>
            </a:r>
            <a:r>
              <a:rPr lang="ru-RU" dirty="0"/>
              <a:t> Е.Н. Чаша "Пряник". 1984. Хохлома.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645024"/>
            <a:ext cx="4876800" cy="15849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4320" y="52434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Хазов Г.А. Композиция "Заполярье". 1969. Бивень мамонта. </a:t>
            </a:r>
          </a:p>
        </p:txBody>
      </p:sp>
    </p:spTree>
    <p:extLst>
      <p:ext uri="{BB962C8B-B14F-4D97-AF65-F5344CB8AC3E}">
        <p14:creationId xmlns:p14="http://schemas.microsoft.com/office/powerpoint/2010/main" val="1001696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000500" cy="36499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Фонды. Коллекция народных художественных </a:t>
            </a:r>
            <a:r>
              <a:rPr lang="ru-RU" dirty="0" smtClean="0"/>
              <a:t>промыслов России. Дымковская игрушка. Глина, роспись. 1960-е – 1980-е гг.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8760"/>
            <a:ext cx="274320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Фонды. Коллекция народных художественных промыслов России. </a:t>
            </a:r>
            <a:r>
              <a:rPr lang="ru-RU" dirty="0" err="1" smtClean="0"/>
              <a:t>Филимоновская</a:t>
            </a:r>
            <a:r>
              <a:rPr lang="ru-RU" dirty="0" smtClean="0"/>
              <a:t> </a:t>
            </a:r>
            <a:r>
              <a:rPr lang="ru-RU" dirty="0"/>
              <a:t>игрушка. Глина, роспись. </a:t>
            </a:r>
            <a:r>
              <a:rPr lang="ru-RU" dirty="0" smtClean="0"/>
              <a:t>1970-е </a:t>
            </a:r>
            <a:r>
              <a:rPr lang="ru-RU" dirty="0"/>
              <a:t>– </a:t>
            </a:r>
            <a:r>
              <a:rPr lang="ru-RU" dirty="0" smtClean="0"/>
              <a:t>1990-е </a:t>
            </a:r>
            <a:r>
              <a:rPr lang="ru-RU" dirty="0"/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25206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64704"/>
            <a:ext cx="252222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7634" y="4441438"/>
            <a:ext cx="26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Фонды. Коллекция народных художественных промыслов России. </a:t>
            </a:r>
            <a:r>
              <a:rPr lang="ru-RU" dirty="0" smtClean="0"/>
              <a:t>Глиняная </a:t>
            </a:r>
            <a:r>
              <a:rPr lang="ru-RU" dirty="0"/>
              <a:t>игрушка. Глина, роспись. </a:t>
            </a:r>
            <a:r>
              <a:rPr lang="ru-RU" dirty="0" smtClean="0"/>
              <a:t>1970-е </a:t>
            </a:r>
            <a:r>
              <a:rPr lang="ru-RU" dirty="0"/>
              <a:t>– </a:t>
            </a:r>
            <a:r>
              <a:rPr lang="ru-RU" dirty="0" smtClean="0"/>
              <a:t>1990-е </a:t>
            </a:r>
            <a:r>
              <a:rPr lang="ru-RU" dirty="0"/>
              <a:t>гг.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598529"/>
            <a:ext cx="250698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5457100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Насонова Н.К. Сосуд "Скопа". 1991. Глина, глазурь, полива.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148943"/>
            <a:ext cx="2780575" cy="3512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86779" y="5734099"/>
            <a:ext cx="278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Курбатова А.В. Подсвечник "Лев". 1990. Глина, глазурь</a:t>
            </a:r>
          </a:p>
        </p:txBody>
      </p:sp>
    </p:spTree>
    <p:extLst>
      <p:ext uri="{BB962C8B-B14F-4D97-AF65-F5344CB8AC3E}">
        <p14:creationId xmlns:p14="http://schemas.microsoft.com/office/powerpoint/2010/main" val="144800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436582" cy="3312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79891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Фонды. Коллекция народных художественных промыслов России. </a:t>
            </a:r>
            <a:r>
              <a:rPr lang="ru-RU" dirty="0" smtClean="0"/>
              <a:t>Керамика. Нач. – сер. ХХ </a:t>
            </a:r>
            <a:r>
              <a:rPr lang="ru-RU" dirty="0" err="1" smtClean="0"/>
              <a:t>вв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089" y="2137756"/>
            <a:ext cx="4876800" cy="3322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8102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Фонды. Коллекция народных художественных промыслов России. </a:t>
            </a:r>
            <a:r>
              <a:rPr lang="ru-RU" dirty="0" smtClean="0"/>
              <a:t>Гжель. 1970-е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7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73" y="692696"/>
            <a:ext cx="4876800" cy="29184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045" y="37989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Фонды. Коллекция народных художественных промыслов России. </a:t>
            </a:r>
            <a:r>
              <a:rPr lang="ru-RU" dirty="0" smtClean="0"/>
              <a:t>Берестяные туеса. 1970-е гг.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07520"/>
            <a:ext cx="4151714" cy="3029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6236974"/>
            <a:ext cx="332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Поднос "Венок". 1975. </a:t>
            </a:r>
            <a:r>
              <a:rPr lang="ru-RU" dirty="0" err="1"/>
              <a:t>Жостово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07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Собрание профессионального декоративно-прикладного искусства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4876800" cy="2293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45" y="4630062"/>
            <a:ext cx="4876800" cy="2080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582011"/>
            <a:ext cx="3040310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55320"/>
            <a:ext cx="4876800" cy="277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95" y="4003714"/>
            <a:ext cx="4086365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440" y="1124744"/>
            <a:ext cx="3878560" cy="2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68268"/>
            <a:ext cx="3666928" cy="2400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474" y="2492896"/>
            <a:ext cx="363033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789040"/>
            <a:ext cx="4009484" cy="27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5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Базовыми коллекциями являются работы классиков национальной художественной культуры: великого сына мордовского народа  скульптора Степана Дмитриевича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Эрьзи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(1876-1959) и «певца радости бытия», нашего земляка, выпускника Императорской академии художеств, живописца Федота Васильевича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Сычкова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(1870-1958).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824024"/>
            <a:ext cx="2520280" cy="3516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849457"/>
            <a:ext cx="2573540" cy="34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Археология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24744"/>
            <a:ext cx="5631894" cy="55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3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Мордовский народный костюм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2016224" cy="4480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74925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Костюм молодой женщины </a:t>
            </a:r>
            <a:r>
              <a:rPr lang="ru-RU" dirty="0" err="1"/>
              <a:t>мокшанки</a:t>
            </a:r>
            <a:r>
              <a:rPr lang="ru-RU" dirty="0"/>
              <a:t>. </a:t>
            </a:r>
            <a:r>
              <a:rPr lang="ru-RU" dirty="0" err="1"/>
              <a:t>Зубово</a:t>
            </a:r>
            <a:r>
              <a:rPr lang="ru-RU" dirty="0"/>
              <a:t>-Полянский </a:t>
            </a:r>
            <a:r>
              <a:rPr lang="ru-RU" dirty="0" smtClean="0"/>
              <a:t>район, РМ. 1930-е гг. ХХ </a:t>
            </a:r>
            <a:r>
              <a:rPr lang="ru-RU" dirty="0" err="1" smtClean="0"/>
              <a:t>вв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68760"/>
            <a:ext cx="2324258" cy="4480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5703091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Костюм молодой женщины </a:t>
            </a:r>
            <a:r>
              <a:rPr lang="ru-RU" dirty="0" err="1"/>
              <a:t>мокшанки</a:t>
            </a:r>
            <a:r>
              <a:rPr lang="ru-RU" dirty="0"/>
              <a:t>. </a:t>
            </a:r>
            <a:r>
              <a:rPr lang="ru-RU" dirty="0" err="1"/>
              <a:t>Ковылкинский</a:t>
            </a:r>
            <a:r>
              <a:rPr lang="ru-RU" dirty="0"/>
              <a:t> район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7" y="1268759"/>
            <a:ext cx="2115545" cy="44343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44207" y="5749258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Костюм девушки эрзянки. </a:t>
            </a:r>
            <a:r>
              <a:rPr lang="ru-RU" dirty="0" err="1"/>
              <a:t>Кочкуровский</a:t>
            </a:r>
            <a:r>
              <a:rPr lang="ru-RU" dirty="0"/>
              <a:t> район, РМ. 30-е гг. ХХ </a:t>
            </a:r>
          </a:p>
        </p:txBody>
      </p:sp>
    </p:spTree>
    <p:extLst>
      <p:ext uri="{BB962C8B-B14F-4D97-AF65-F5344CB8AC3E}">
        <p14:creationId xmlns:p14="http://schemas.microsoft.com/office/powerpoint/2010/main" val="407198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1944216" cy="4005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4687" y="4545301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Костюм пожилой эрзянки. </a:t>
            </a:r>
            <a:r>
              <a:rPr lang="ru-RU" dirty="0" err="1"/>
              <a:t>Кочкуровский</a:t>
            </a:r>
            <a:r>
              <a:rPr lang="ru-RU" dirty="0"/>
              <a:t> район, РМ. 30-е гг. ХХ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368" y="1124744"/>
            <a:ext cx="1878559" cy="41362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46633" y="5486484"/>
            <a:ext cx="358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Костюм молодой женщины </a:t>
            </a:r>
            <a:r>
              <a:rPr lang="ru-RU" dirty="0" err="1"/>
              <a:t>мокшанки</a:t>
            </a:r>
            <a:r>
              <a:rPr lang="ru-RU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98" y="1603421"/>
            <a:ext cx="1799110" cy="42125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46916" y="6021287"/>
            <a:ext cx="357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Костюм молодой женщины эрзянки. </a:t>
            </a:r>
            <a:r>
              <a:rPr lang="ru-RU" dirty="0" err="1"/>
              <a:t>Теньгушевский</a:t>
            </a:r>
            <a:r>
              <a:rPr lang="ru-RU" dirty="0"/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745826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089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Советское и современное отечественное </a:t>
            </a:r>
            <a:r>
              <a:rPr lang="ru-RU" sz="2800" b="1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</a:t>
            </a:r>
          </a:p>
          <a:p>
            <a:pPr algn="ctr" fontAlgn="base"/>
            <a:endParaRPr lang="ru-RU" dirty="0">
              <a:solidFill>
                <a:srgbClr val="01623F"/>
              </a:solidFill>
              <a:latin typeface="Arial"/>
            </a:endParaRPr>
          </a:p>
          <a:p>
            <a:pPr algn="ctr" fontAlgn="base"/>
            <a:endParaRPr lang="ru-RU" dirty="0">
              <a:solidFill>
                <a:srgbClr val="01623F"/>
              </a:solidFill>
              <a:latin typeface="Arial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Arial"/>
              </a:rPr>
              <a:t>В настоящее время в музее находится небольшое по количеству, но неизменно вызывающее интерес специалистов и зрителей, собрание советского и современного отечественного искусства (</a:t>
            </a:r>
            <a:r>
              <a:rPr lang="ru-RU" u="sng" dirty="0">
                <a:solidFill>
                  <a:srgbClr val="01623F"/>
                </a:solidFill>
                <a:latin typeface="Arial"/>
                <a:hlinkClick r:id="rId2"/>
              </a:rPr>
              <a:t>живопись и графика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 </a:t>
            </a:r>
            <a:r>
              <a:rPr lang="ru-RU" u="sng" dirty="0">
                <a:solidFill>
                  <a:srgbClr val="01623F"/>
                </a:solidFill>
                <a:latin typeface="Arial"/>
                <a:hlinkClick r:id="rId3"/>
              </a:rPr>
              <a:t>скульптура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декоративно-прикладное искусство 1917 нач. XXI вв.)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52" y="2682654"/>
            <a:ext cx="6264696" cy="41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</a:t>
            </a:r>
            <a:r>
              <a:rPr lang="ru-RU" sz="2800" b="1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Мордовии</a:t>
            </a:r>
          </a:p>
          <a:p>
            <a:pPr algn="ctr" fontAlgn="base"/>
            <a:endParaRPr lang="ru-RU" dirty="0">
              <a:solidFill>
                <a:srgbClr val="01623F"/>
              </a:solidFill>
              <a:latin typeface="Arial"/>
            </a:endParaRPr>
          </a:p>
          <a:p>
            <a:pPr algn="ctr" fontAlgn="base"/>
            <a:endParaRPr lang="ru-RU" dirty="0">
              <a:solidFill>
                <a:srgbClr val="01623F"/>
              </a:solidFill>
              <a:latin typeface="Arial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Arial"/>
              </a:rPr>
              <a:t>Возникший на национальной почве, МРМИИ имени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С.Д.Эрьзи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собрал и преумножает уникальную коллекцию произведений всех видов искусства художников Мордовии ХХ- начала XXI века: </a:t>
            </a:r>
            <a:r>
              <a:rPr lang="ru-RU" u="sng" dirty="0">
                <a:solidFill>
                  <a:srgbClr val="01623F"/>
                </a:solidFill>
                <a:latin typeface="Arial"/>
                <a:hlinkClick r:id="rId2"/>
              </a:rPr>
              <a:t>живописи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 </a:t>
            </a:r>
            <a:r>
              <a:rPr lang="ru-RU" u="sng" dirty="0">
                <a:solidFill>
                  <a:srgbClr val="01623F"/>
                </a:solidFill>
                <a:latin typeface="Arial"/>
                <a:hlinkClick r:id="rId3"/>
              </a:rPr>
              <a:t>скульптуры, графики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В настоящее время число ее экспонатов превышает 4000.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76" y="3212976"/>
            <a:ext cx="4367645" cy="2907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634" y="3214433"/>
            <a:ext cx="4365457" cy="29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1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4876800" cy="3246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429000"/>
            <a:ext cx="48768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2" y="1196752"/>
            <a:ext cx="8469803" cy="53289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182" y="260648"/>
            <a:ext cx="8215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 Дмитриевич </a:t>
            </a:r>
            <a:r>
              <a:rPr lang="ru-RU" sz="3200" b="1" i="0" dirty="0" err="1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Эрьзя</a:t>
            </a:r>
            <a:r>
              <a:rPr lang="ru-RU" sz="3200" b="1" i="0" dirty="0" smtClean="0">
                <a:solidFill>
                  <a:srgbClr val="01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галерея работ</a:t>
            </a:r>
            <a:endParaRPr lang="ru-RU" sz="3200" b="1" i="0" dirty="0">
              <a:solidFill>
                <a:srgbClr val="0162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83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785" y="175423"/>
            <a:ext cx="6696744" cy="66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32656"/>
            <a:ext cx="6416362" cy="63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4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240792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239" y="4169893"/>
            <a:ext cx="301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Автопортрет. 1910-е г </a:t>
            </a:r>
            <a:r>
              <a:rPr lang="ru-RU" dirty="0" err="1" smtClean="0"/>
              <a:t>г</a:t>
            </a:r>
            <a:r>
              <a:rPr lang="ru-RU" dirty="0" smtClean="0"/>
              <a:t>., </a:t>
            </a:r>
            <a:r>
              <a:rPr lang="ru-RU" dirty="0" err="1" smtClean="0"/>
              <a:t>х.м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935" y="1052736"/>
            <a:ext cx="2476500" cy="3657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4607" y="4724863"/>
            <a:ext cx="323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Автопортрет (Тоска). 1908.Цемент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887" y="2305472"/>
            <a:ext cx="2537460" cy="3657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40155" y="6093296"/>
            <a:ext cx="346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В.И. Ленин. 1922-1923. Мрамор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5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64820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356" y="4149080"/>
            <a:ext cx="339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Летящий. 1922. Кавказский дуб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268758"/>
            <a:ext cx="2790039" cy="4633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0536" y="5954980"/>
            <a:ext cx="28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Моисей. 1932. </a:t>
            </a:r>
            <a:r>
              <a:rPr lang="ru-RU" dirty="0" err="1" smtClean="0"/>
              <a:t>Альгарробо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0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35" y="634218"/>
            <a:ext cx="3576036" cy="4614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335" y="540312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Сократ. 1940. </a:t>
            </a:r>
            <a:r>
              <a:rPr lang="ru-RU" dirty="0" err="1" smtClean="0"/>
              <a:t>Кебрачо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662527"/>
            <a:ext cx="4392488" cy="4109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2679" y="5949280"/>
            <a:ext cx="187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Христос.Кебрачо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37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694</Words>
  <Application>Microsoft Office PowerPoint</Application>
  <PresentationFormat>Экран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Мордовский республиканский музей изобразительных искусств им. С.Д. Эрьзи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Федот Васильевич Сычков - галерея работ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Декоративно-прикладное искусство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Собрание профессионального декоративно-прикладного искусства</vt:lpstr>
      <vt:lpstr>Презентация PowerPoint</vt:lpstr>
      <vt:lpstr>Презентация PowerPoint</vt:lpstr>
      <vt:lpstr>Археология</vt:lpstr>
      <vt:lpstr>Мордовский народный костюм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республиканский музей изобразительных искусств им. С.Д. Эрьзи</dc:title>
  <dc:creator>Лилия</dc:creator>
  <cp:lastModifiedBy>Лилия</cp:lastModifiedBy>
  <cp:revision>11</cp:revision>
  <dcterms:created xsi:type="dcterms:W3CDTF">2015-02-08T19:59:53Z</dcterms:created>
  <dcterms:modified xsi:type="dcterms:W3CDTF">2015-12-15T17:27:05Z</dcterms:modified>
</cp:coreProperties>
</file>