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7" r:id="rId1"/>
  </p:sldMasterIdLst>
  <p:sldIdLst>
    <p:sldId id="256" r:id="rId2"/>
    <p:sldId id="262" r:id="rId3"/>
    <p:sldId id="257" r:id="rId4"/>
    <p:sldId id="258" r:id="rId5"/>
    <p:sldId id="259" r:id="rId6"/>
    <p:sldId id="263" r:id="rId7"/>
    <p:sldId id="264" r:id="rId8"/>
    <p:sldId id="265" r:id="rId9"/>
    <p:sldId id="260" r:id="rId10"/>
    <p:sldId id="261" r:id="rId11"/>
    <p:sldId id="266" r:id="rId12"/>
    <p:sldId id="268" r:id="rId13"/>
    <p:sldId id="269" r:id="rId14"/>
    <p:sldId id="271" r:id="rId15"/>
    <p:sldId id="272" r:id="rId16"/>
    <p:sldId id="273" r:id="rId17"/>
    <p:sldId id="270" r:id="rId18"/>
    <p:sldId id="274" r:id="rId19"/>
    <p:sldId id="275" r:id="rId20"/>
    <p:sldId id="277" r:id="rId21"/>
    <p:sldId id="27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Rg st="1" end="2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0652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44BF-C95B-4B80-92A1-2727B2951F81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4C7E-AE64-4E63-9C06-7F5450C1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533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44BF-C95B-4B80-92A1-2727B2951F81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4C7E-AE64-4E63-9C06-7F5450C1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55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44BF-C95B-4B80-92A1-2727B2951F81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4C7E-AE64-4E63-9C06-7F5450C1AED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7979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44BF-C95B-4B80-92A1-2727B2951F81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4C7E-AE64-4E63-9C06-7F5450C1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265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44BF-C95B-4B80-92A1-2727B2951F81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4C7E-AE64-4E63-9C06-7F5450C1AED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726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44BF-C95B-4B80-92A1-2727B2951F81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4C7E-AE64-4E63-9C06-7F5450C1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847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44BF-C95B-4B80-92A1-2727B2951F81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4C7E-AE64-4E63-9C06-7F5450C1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948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44BF-C95B-4B80-92A1-2727B2951F81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4C7E-AE64-4E63-9C06-7F5450C1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82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44BF-C95B-4B80-92A1-2727B2951F81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4C7E-AE64-4E63-9C06-7F5450C1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61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44BF-C95B-4B80-92A1-2727B2951F81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4C7E-AE64-4E63-9C06-7F5450C1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53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44BF-C95B-4B80-92A1-2727B2951F81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4C7E-AE64-4E63-9C06-7F5450C1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77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44BF-C95B-4B80-92A1-2727B2951F81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4C7E-AE64-4E63-9C06-7F5450C1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66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44BF-C95B-4B80-92A1-2727B2951F81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4C7E-AE64-4E63-9C06-7F5450C1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46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44BF-C95B-4B80-92A1-2727B2951F81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4C7E-AE64-4E63-9C06-7F5450C1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64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44BF-C95B-4B80-92A1-2727B2951F81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4C7E-AE64-4E63-9C06-7F5450C1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55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4C7E-AE64-4E63-9C06-7F5450C1AED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44BF-C95B-4B80-92A1-2727B2951F81}" type="datetimeFigureOut">
              <a:rPr lang="ru-RU" smtClean="0"/>
              <a:t>15.12.2015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48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E44BF-C95B-4B80-92A1-2727B2951F81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A1B4C7E-AE64-4E63-9C06-7F5450C1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71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  <p:sldLayoutId id="2147483979" r:id="rId12"/>
    <p:sldLayoutId id="2147483980" r:id="rId13"/>
    <p:sldLayoutId id="2147483981" r:id="rId14"/>
    <p:sldLayoutId id="2147483982" r:id="rId15"/>
    <p:sldLayoutId id="21474839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goped.ru/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«Мнемотехника как средство речевого развития детей дошкольного возраста»</a:t>
            </a:r>
            <a:endParaRPr lang="ru-RU" sz="4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старший воспитатель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МКДОУ д/с «Берёзка» с.  Кунашак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Галактионова Н.М.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4" descr="89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397" y="2494354"/>
            <a:ext cx="3712261" cy="3987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199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20"/>
    </mc:Choice>
    <mc:Fallback xmlns="">
      <p:transition spd="slow" advTm="562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756" y="386366"/>
            <a:ext cx="9793189" cy="1621307"/>
          </a:xfrm>
        </p:spPr>
        <p:txBody>
          <a:bodyPr>
            <a:noAutofit/>
          </a:bodyPr>
          <a:lstStyle/>
          <a:p>
            <a:r>
              <a:rPr lang="ru-RU" sz="4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Мнемотаблицы</a:t>
            </a:r>
            <a:r>
              <a:rPr lang="ru-RU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-схемы служат дидактическим материалом </a:t>
            </a:r>
            <a:r>
              <a:rPr lang="ru-RU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используются для:</a:t>
            </a:r>
            <a:br>
              <a:rPr lang="ru-RU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обогащения словарного запаса;</a:t>
            </a:r>
            <a:br>
              <a:rPr lang="ru-RU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при обучении составлению рассказов;</a:t>
            </a:r>
            <a:br>
              <a:rPr lang="ru-RU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при пересказах художественной литературы;</a:t>
            </a:r>
            <a:br>
              <a:rPr lang="ru-RU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при отгадывании и загадывании загадок;</a:t>
            </a:r>
            <a:br>
              <a:rPr lang="ru-RU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при заучивании </a:t>
            </a:r>
            <a:r>
              <a:rPr lang="ru-RU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стихов.</a:t>
            </a:r>
            <a:r>
              <a:rPr lang="ru-RU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03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130" y="642551"/>
            <a:ext cx="9860692" cy="568410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занятиях по </a:t>
            </a:r>
            <a:r>
              <a:rPr lang="ru-RU" b="1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мнемотаблицам</a:t>
            </a:r>
            <a:r>
              <a:rPr lang="ru-RU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</a:t>
            </a:r>
            <a:r>
              <a:rPr lang="ru-RU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трех </a:t>
            </a: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этапов:</a:t>
            </a:r>
            <a:r>
              <a:rPr lang="ru-RU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этап</a:t>
            </a:r>
            <a:r>
              <a:rPr lang="ru-RU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Рассматривание таблицы и разбор того, что на ней изображено. </a:t>
            </a:r>
            <a:b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этап</a:t>
            </a:r>
            <a:r>
              <a:rPr lang="ru-RU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Осуществляется перекодирование информации, т.е. преобразование из абстрактных символов в образы.</a:t>
            </a:r>
            <a:b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этап</a:t>
            </a:r>
            <a:r>
              <a:rPr lang="ru-RU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После перекодирования осуществляется пересказ сказки или рассказ по заданной теме. В младших группах с помощью воспитателя, в старших – дети должны уметь самостоятельно.</a:t>
            </a:r>
            <a:b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90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6497" y="123568"/>
            <a:ext cx="10651525" cy="840259"/>
          </a:xfrm>
        </p:spPr>
        <p:txBody>
          <a:bodyPr>
            <a:noAutofit/>
          </a:bodyPr>
          <a:lstStyle/>
          <a:p>
            <a:pPr lvl="0" defTabSz="914400" eaLnBrk="0" fontAlgn="base" hangingPunct="0">
              <a:spcAft>
                <a:spcPct val="0"/>
              </a:spcAf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Схема составления описательного рассказа о диких животных</a:t>
            </a:r>
            <a:r>
              <a:rPr lang="ru-RU" sz="1400" dirty="0">
                <a:solidFill>
                  <a:srgbClr val="C00000"/>
                </a:solidFill>
              </a:rPr>
              <a:t/>
            </a:r>
            <a:br>
              <a:rPr lang="ru-RU" sz="1400" dirty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pic>
        <p:nvPicPr>
          <p:cNvPr id="8" name="Рисунок 11" descr="Схема составления описательного рассказа о диких животных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49318" y="1470455"/>
            <a:ext cx="5305425" cy="375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6"/>
          <p:cNvSpPr>
            <a:spLocks noGrp="1"/>
          </p:cNvSpPr>
          <p:nvPr>
            <p:ph sz="quarter" idx="4294967295"/>
          </p:nvPr>
        </p:nvSpPr>
        <p:spPr>
          <a:xfrm>
            <a:off x="234779" y="741404"/>
            <a:ext cx="5980670" cy="5857103"/>
          </a:xfrm>
        </p:spPr>
        <p:txBody>
          <a:bodyPr>
            <a:normAutofit fontScale="70000" lnSpcReduction="20000"/>
          </a:bodyPr>
          <a:lstStyle/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ответа (для младших и средних групп) </a:t>
            </a:r>
            <a:r>
              <a:rPr lang="ru-RU" sz="31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1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1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Медведь - это дикое животное. </a:t>
            </a:r>
            <a:endParaRPr lang="ru-RU" sz="41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1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 медведя есть туловище, голова, уши, лапы и маленький хвост. </a:t>
            </a:r>
            <a:endParaRPr lang="ru-RU" sz="41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Тело покрыто густой шестью и имеет коричневый окрас. </a:t>
            </a:r>
            <a:endParaRPr lang="ru-RU" sz="41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Медведь живет в лесу, далеко от людей. </a:t>
            </a:r>
            <a:endParaRPr lang="ru-RU" sz="41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Он кушает всё: ягоды, траву, рыбу, мясо. </a:t>
            </a:r>
            <a:endParaRPr lang="ru-RU" sz="41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Для людей важен его мех. </a:t>
            </a:r>
            <a:endParaRPr lang="ru-RU" sz="41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3100" b="1" dirty="0" smtClean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1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старшего возраста могут самостоятельно дополнить свой рассказ,</a:t>
            </a:r>
          </a:p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указав, что медведь зимой впадает в спячку и спит в берлоге</a:t>
            </a:r>
            <a:r>
              <a:rPr lang="ru-RU" sz="31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Медведь - сладкоежка, очень любит мёд, который забирает у пчел. Медведь умеет рычать, у него острые зубы и когти. </a:t>
            </a:r>
            <a:endParaRPr lang="ru-RU" sz="41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3100" b="1" dirty="0" smtClean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1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такому типу строится описательный рассказ о других диких животных (лиса, заяц, волк, белка и т. д.) </a:t>
            </a:r>
            <a:endParaRPr lang="ru-RU" sz="57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11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995" y="333632"/>
            <a:ext cx="10033685" cy="4572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МНЕМОТАБЛИЦАМИ НА СЛОВА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281124" y="1132762"/>
            <a:ext cx="3314154" cy="55264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284205" y="963827"/>
            <a:ext cx="5795319" cy="5695371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строится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следующим этапам:</a:t>
            </a:r>
          </a:p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ru-RU" sz="24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 </a:t>
            </a:r>
            <a:r>
              <a:rPr lang="ru-RU" sz="2400" b="1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мнемотаблицы</a:t>
            </a:r>
            <a:r>
              <a:rPr lang="ru-RU" sz="24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обсуждение изображений, установление причинно-следственных связей между ними. </a:t>
            </a:r>
          </a:p>
          <a:p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этом этапе работы с </a:t>
            </a:r>
            <a:r>
              <a:rPr lang="ru-RU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мнемотаблицей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задача педагога научить детей находить, выделять в картинках те признаки, по которым их можно было бы связать словом, или предметом «чашка». В предмете – это может быть форма, цвет, назначение или применение и т. п. В слове – это наличие звука в слове или количество звуков, слогов и т. п. </a:t>
            </a:r>
          </a:p>
          <a:p>
            <a:endParaRPr lang="ru-RU" dirty="0"/>
          </a:p>
        </p:txBody>
      </p:sp>
      <p:pic>
        <p:nvPicPr>
          <p:cNvPr id="6" name="Рисунок 5" descr="Методика работы с мнемотаблицами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4" t="4184" r="26446" b="3333"/>
          <a:stretch/>
        </p:blipFill>
        <p:spPr bwMode="auto">
          <a:xfrm>
            <a:off x="6384155" y="333633"/>
            <a:ext cx="5296983" cy="61186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91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995" y="333632"/>
            <a:ext cx="10033685" cy="4572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МНЕМОТАБЛИЦАМИ НА СЛОВА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281124" y="1132762"/>
            <a:ext cx="3314154" cy="55264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284205" y="963827"/>
            <a:ext cx="5795319" cy="5695371"/>
          </a:xfrm>
        </p:spPr>
        <p:txBody>
          <a:bodyPr>
            <a:normAutofit lnSpcReduction="10000"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вопросы и ответы детей: </a:t>
            </a:r>
          </a:p>
          <a:p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Как вы думаете, почему здесь нарисован стол? – Чашку ставят на стол. </a:t>
            </a:r>
          </a:p>
          <a:p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Что за буква изображена здесь? </a:t>
            </a:r>
          </a:p>
          <a:p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Подумайте, почему здесь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нарисована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 буква «ч»? – Слово чашка начинается со звука «ч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  и так далее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ответов детей могут быть разными. Ценится оригинальность, креативность подходов в установлении связей, рассматриваются и принимаются все возможные варианты ответов. </a:t>
            </a:r>
          </a:p>
          <a:p>
            <a:endParaRPr lang="ru-RU" dirty="0"/>
          </a:p>
        </p:txBody>
      </p:sp>
      <p:pic>
        <p:nvPicPr>
          <p:cNvPr id="6" name="Рисунок 5" descr="Методика работы с мнемотаблицами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5" t="4183" r="26047" b="580"/>
          <a:stretch/>
        </p:blipFill>
        <p:spPr bwMode="auto">
          <a:xfrm>
            <a:off x="6281124" y="333632"/>
            <a:ext cx="5334227" cy="63008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391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995" y="333632"/>
            <a:ext cx="10033685" cy="4572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МНЕМОТАБЛИЦАМИ НА СЛОВА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281124" y="1132762"/>
            <a:ext cx="3314154" cy="55264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329400" y="939114"/>
            <a:ext cx="5795319" cy="5695371"/>
          </a:xfrm>
        </p:spPr>
        <p:txBody>
          <a:bodyPr>
            <a:normAutofit fontScale="92500" lnSpcReduction="20000"/>
          </a:bodyPr>
          <a:lstStyle/>
          <a:p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6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рассказа по </a:t>
            </a:r>
            <a:r>
              <a:rPr lang="ru-RU" sz="2600" b="1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мнемотаблице</a:t>
            </a:r>
            <a:r>
              <a:rPr lang="ru-RU" sz="26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этап работы с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мнемотаблицей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развивает связную речь детей. Детям предлагает рассказать о предмете, изображенном в центре таблицы, используя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мнемотаблицу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рассказ:</a:t>
            </a:r>
          </a:p>
          <a:p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Чай пью из чашки, сидя за столом. Слово чашка начинается со звука «ч». В чашку наливают чай из чайника. В слове чашка пять звуков. Красками на чашках рисуют разные узоры или картинки. Чашку ставят на блюдце, чтобы не пролить чай. Из чашки пьют цветочный или листовой чай. </a:t>
            </a:r>
          </a:p>
          <a:p>
            <a:endParaRPr lang="ru-RU" dirty="0"/>
          </a:p>
        </p:txBody>
      </p:sp>
      <p:pic>
        <p:nvPicPr>
          <p:cNvPr id="6" name="Рисунок 5" descr="Методика работы с мнемотаблицами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5" t="4183" r="26047" b="580"/>
          <a:stretch/>
        </p:blipFill>
        <p:spPr bwMode="auto">
          <a:xfrm>
            <a:off x="6281124" y="333632"/>
            <a:ext cx="5334227" cy="63008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61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995" y="333632"/>
            <a:ext cx="10033685" cy="4572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МНЕМОТАБЛИЦАМИ НА СЛОВА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281124" y="1132762"/>
            <a:ext cx="3314154" cy="55264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329400" y="939114"/>
            <a:ext cx="5795319" cy="5695371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воспроизведение, заполнение таблицы по памяти. </a:t>
            </a:r>
          </a:p>
          <a:p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этом этапе работы основная обучающая задача - развитие зрительно-пространственной памяти, мелкой моторики руки и изобразительных навыков и умений. </a:t>
            </a:r>
          </a:p>
          <a:p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 раздаются пустые таблицы, которые им нужно заполнить по памяти, нарисовав в них картинки каждую в своей клеточке. </a:t>
            </a:r>
          </a:p>
        </p:txBody>
      </p:sp>
      <p:pic>
        <p:nvPicPr>
          <p:cNvPr id="6" name="Рисунок 5" descr="Методика работы с мнемотаблицами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5" t="4183" r="26047" b="580"/>
          <a:stretch/>
        </p:blipFill>
        <p:spPr bwMode="auto">
          <a:xfrm>
            <a:off x="6124719" y="562232"/>
            <a:ext cx="5334227" cy="63008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363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1211" y="172995"/>
            <a:ext cx="11343503" cy="71669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мнемотаблицы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разучивании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стихов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003" y="889686"/>
            <a:ext cx="7906008" cy="580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43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04" y="609600"/>
            <a:ext cx="9181069" cy="585298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развитию речи с использованием мнемотехники – это начальная, наиболее значимая и эффективная работа, так как позволяет детям легче воспринимать и перерабатывать зрительную информацию, сохранять и воспроизводить её.</a:t>
            </a:r>
            <a:b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Мнемотехника многофункциональна. На основе их можно создать разнообразные речевые игры, которые помогут детям научиться классифицировать предметы, развивать речь, зрительное восприятие, образное и логическое мышление, внимание, наблюдательность, интерес к окружающему миру, навыки самопроверки. </a:t>
            </a:r>
            <a:b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26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777" y="609600"/>
            <a:ext cx="9613557" cy="13208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использования метода мнемотехники: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290B99"/>
                </a:solidFill>
                <a:latin typeface="Calibri" pitchFamily="34" charset="0"/>
              </a:rPr>
              <a:t/>
            </a:r>
            <a:br>
              <a:rPr lang="ru-RU" b="1" dirty="0">
                <a:solidFill>
                  <a:srgbClr val="290B99"/>
                </a:solidFill>
                <a:latin typeface="Calibri" pitchFamily="34" charset="0"/>
              </a:rPr>
            </a:b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появляется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пересказывать сказки, тексты, придумывать  интересные истории – как на занятии, так и в повседневной жизни;</a:t>
            </a:r>
            <a:b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расширяется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 знаний об окружающем мире;</a:t>
            </a:r>
            <a:b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расширяется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активный и пассивный словарный запас;</a:t>
            </a:r>
            <a:b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появляется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заучиванию стихов и малых фольклорных форм;</a:t>
            </a:r>
            <a:b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дети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преодолевают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робость, застенчивость.</a:t>
            </a:r>
            <a:b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24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773" y="432486"/>
            <a:ext cx="8866229" cy="567175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5400" b="1" dirty="0" smtClean="0">
                <a:solidFill>
                  <a:srgbClr val="E065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ОХОТНИК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5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ЖЕЛАЕТ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ru-RU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ЗНАТЬ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ru-RU" sz="5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СИДИТ</a:t>
            </a:r>
            <a:b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ФАЗАН</a:t>
            </a:r>
            <a:endParaRPr lang="ru-RU" sz="5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4" descr="89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5545" y="767674"/>
            <a:ext cx="2328305" cy="2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19" y="3948721"/>
            <a:ext cx="3108159" cy="2398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74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819" y="635358"/>
            <a:ext cx="9581882" cy="1320800"/>
          </a:xfrm>
        </p:spPr>
        <p:txBody>
          <a:bodyPr>
            <a:noAutofit/>
          </a:bodyPr>
          <a:lstStyle/>
          <a:p>
            <a:pPr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Прежде всего, следует тщательно упражнять память у детей,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потому что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упражнения памяти посредством мнемоники оказывают большое влияние не только на ученость, но и на все дела практической жизни,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потому что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память о прошедшем делает нас умнее для будущего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Плутарх  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создании презентации были использованы </a:t>
            </a:r>
            <a:r>
              <a:rPr lang="ru-RU" sz="2800" b="1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Ссылки:</a:t>
            </a:r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ru-RU" sz="2800" b="1" i="1" u="sng" dirty="0" smtClean="0">
                <a:solidFill>
                  <a:schemeClr val="tx2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www.logoped.ru</a:t>
            </a:r>
            <a:r>
              <a:rPr lang="ru-RU" sz="2800" b="1" i="1" u="sng" dirty="0" smtClean="0">
                <a:solidFill>
                  <a:schemeClr val="tx2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b="1" i="1" u="sng" dirty="0" smtClean="0">
                <a:solidFill>
                  <a:schemeClr val="tx2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u="sng" dirty="0">
                <a:solidFill>
                  <a:schemeClr val="tx2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u="sng" dirty="0" smtClean="0">
                <a:solidFill>
                  <a:schemeClr val="tx2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en-US" sz="2800" b="1" i="1" u="sng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www.maam.ru</a:t>
            </a:r>
            <a:r>
              <a:rPr lang="ru-RU" sz="2800" i="1" dirty="0">
                <a:solidFill>
                  <a:srgbClr val="FF0000"/>
                </a:solidFill>
              </a:rPr>
              <a:t/>
            </a:r>
            <a:br>
              <a:rPr lang="ru-RU" sz="2800" i="1" dirty="0">
                <a:solidFill>
                  <a:srgbClr val="FF0000"/>
                </a:solidFill>
              </a:rPr>
            </a:b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08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212" y="2052935"/>
            <a:ext cx="995954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4" name="Рисунок 3" descr="deti-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558" y="3119570"/>
            <a:ext cx="3311610" cy="4084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953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1972" y="850006"/>
            <a:ext cx="9337184" cy="4765183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ЖЕ ТАКОЕ МНЕМОТЕХНИКА? </a:t>
            </a:r>
            <a:b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Мнемотехника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система методов и приемов, обеспечивающих эффективное запоминание, сохранение и воспроизведение информации, и конечно развитие речи.</a:t>
            </a: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31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091" y="399245"/>
            <a:ext cx="9239398" cy="1569792"/>
          </a:xfrm>
        </p:spPr>
        <p:txBody>
          <a:bodyPr>
            <a:noAutofit/>
          </a:bodyPr>
          <a:lstStyle/>
          <a:p>
            <a:r>
              <a:rPr lang="ru-RU" sz="3200" b="1" i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32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памяти, мышления, воображения, внимания, а именно психических процессов, ведь именно они тесно связаны с полноценным развитием речи. </a:t>
            </a:r>
            <a:b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психических процессов – памяти, внимания, образного мышления и речи;</a:t>
            </a:r>
            <a:b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перекодирование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информации, т.е. преобразования из абстрактных символов в образы;</a:t>
            </a:r>
            <a:b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мелкой моторики рук при частичном или полном графическом воспроизведении.</a:t>
            </a:r>
            <a:b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24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305" y="609599"/>
            <a:ext cx="10200068" cy="2146479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Факторы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облегчающие процесс становления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связной речи:</a:t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-- </a:t>
            </a:r>
            <a:r>
              <a:rPr lang="ru-RU" sz="32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наглядность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 В.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Л.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Рубинштейн и др.)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предметов, картин помогает детям называть предметы, их характерные признаки, производимые с ними действия.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-- </a:t>
            </a:r>
            <a:r>
              <a:rPr lang="ru-RU" sz="3200" b="1" i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плана </a:t>
            </a:r>
            <a:r>
              <a:rPr lang="ru-RU" sz="32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ия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значимость которого неоднократно указывал известный психолог Л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С. Выготский.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отмечал важность последовательного размещения в предварительной схеме всех конкретных элементов высказывания.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8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2063579" y="1326950"/>
            <a:ext cx="8604422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Мнемотехника </a:t>
            </a:r>
          </a:p>
          <a:p>
            <a:pPr algn="ctr"/>
            <a:r>
              <a:rPr lang="ru-RU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развивать: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ru-RU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ассоциативное мышление </a:t>
            </a:r>
          </a:p>
          <a:p>
            <a:pPr>
              <a:buFontTx/>
              <a:buChar char="•"/>
            </a:pPr>
            <a:r>
              <a:rPr lang="ru-RU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зрительную и слуховую память </a:t>
            </a:r>
          </a:p>
          <a:p>
            <a:pPr>
              <a:buFontTx/>
              <a:buChar char="•"/>
            </a:pPr>
            <a:r>
              <a:rPr lang="ru-RU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зрительное и слуховое </a:t>
            </a:r>
            <a:r>
              <a:rPr lang="ru-RU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</a:t>
            </a:r>
            <a:endParaRPr lang="ru-RU" sz="4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ru-RU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воображение </a:t>
            </a:r>
            <a:endParaRPr lang="ru-RU" sz="4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endParaRPr lang="ru-RU" sz="4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650" name="Рисунок 3" descr="deti-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613" y="313699"/>
            <a:ext cx="2755556" cy="3398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90186369"/>
      </p:ext>
    </p:extLst>
  </p:cSld>
  <p:clrMapOvr>
    <a:masterClrMapping/>
  </p:clrMapOvr>
  <p:transition advClick="0" advTm="776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2279651" y="198349"/>
            <a:ext cx="75612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Мнемотехника строится </a:t>
            </a:r>
          </a:p>
          <a:p>
            <a:pPr algn="ctr"/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простого к сложному. </a:t>
            </a:r>
          </a:p>
        </p:txBody>
      </p:sp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2351088" y="1844676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ru-RU">
              <a:latin typeface="Franklin Gothic Book" pitchFamily="34" charset="0"/>
            </a:endParaRPr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2135188" y="1628776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ru-RU">
              <a:latin typeface="Franklin Gothic Book" pitchFamily="34" charset="0"/>
            </a:endParaRP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3792539" y="1844675"/>
            <a:ext cx="3840090" cy="769441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44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Мнемоквадрат</a:t>
            </a:r>
            <a:endParaRPr lang="ru-RU" sz="4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4077730" y="5229225"/>
            <a:ext cx="3908983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sz="44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Мнемотаблица</a:t>
            </a:r>
            <a:endParaRPr lang="ru-RU" sz="4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3792540" y="3357564"/>
            <a:ext cx="4078714" cy="76944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sz="44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Мнемодорожка</a:t>
            </a:r>
            <a:endParaRPr lang="ru-RU" sz="44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5" name="AutoShape 15"/>
          <p:cNvSpPr>
            <a:spLocks noChangeArrowheads="1"/>
          </p:cNvSpPr>
          <p:nvPr/>
        </p:nvSpPr>
        <p:spPr bwMode="auto">
          <a:xfrm>
            <a:off x="770542" y="3909516"/>
            <a:ext cx="2160587" cy="2089150"/>
          </a:xfrm>
          <a:prstGeom prst="curvedRightArrow">
            <a:avLst>
              <a:gd name="adj1" fmla="val 20000"/>
              <a:gd name="adj2" fmla="val 40000"/>
              <a:gd name="adj3" fmla="val 31562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Franklin Gothic Book" pitchFamily="34" charset="0"/>
            </a:endParaRPr>
          </a:p>
        </p:txBody>
      </p:sp>
      <p:sp>
        <p:nvSpPr>
          <p:cNvPr id="22536" name="AutoShape 16"/>
          <p:cNvSpPr>
            <a:spLocks noChangeArrowheads="1"/>
          </p:cNvSpPr>
          <p:nvPr/>
        </p:nvSpPr>
        <p:spPr bwMode="auto">
          <a:xfrm>
            <a:off x="8617338" y="2076633"/>
            <a:ext cx="2089150" cy="2016125"/>
          </a:xfrm>
          <a:prstGeom prst="curvedLeftArrow">
            <a:avLst>
              <a:gd name="adj1" fmla="val 20000"/>
              <a:gd name="adj2" fmla="val 40000"/>
              <a:gd name="adj3" fmla="val 34541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Franklin Gothic Book" pitchFamily="34" charset="0"/>
            </a:endParaRPr>
          </a:p>
        </p:txBody>
      </p:sp>
      <p:pic>
        <p:nvPicPr>
          <p:cNvPr id="22537" name="Рисунок 9" descr="deti-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013" y="198349"/>
            <a:ext cx="2185817" cy="3008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2235975"/>
      </p:ext>
    </p:extLst>
  </p:cSld>
  <p:clrMapOvr>
    <a:masterClrMapping/>
  </p:clrMapOvr>
  <p:transition advClick="0" advTm="7844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" t="12322" r="-2381" b="36086"/>
          <a:stretch/>
        </p:blipFill>
        <p:spPr>
          <a:xfrm>
            <a:off x="1642471" y="411892"/>
            <a:ext cx="4776788" cy="1997075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2" t="-339" r="6190"/>
          <a:stretch/>
        </p:blipFill>
        <p:spPr>
          <a:xfrm>
            <a:off x="6759146" y="505789"/>
            <a:ext cx="4114800" cy="494354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6" t="15697" r="1994" b="4817"/>
          <a:stretch/>
        </p:blipFill>
        <p:spPr>
          <a:xfrm>
            <a:off x="1642432" y="3299254"/>
            <a:ext cx="4776827" cy="1964725"/>
          </a:xfrm>
          <a:prstGeom prst="rect">
            <a:avLst/>
          </a:prstGeom>
        </p:spPr>
      </p:pic>
      <p:sp>
        <p:nvSpPr>
          <p:cNvPr id="8" name="Выгнутая влево стрелка 7"/>
          <p:cNvSpPr/>
          <p:nvPr/>
        </p:nvSpPr>
        <p:spPr>
          <a:xfrm>
            <a:off x="259492" y="1198606"/>
            <a:ext cx="1173891" cy="343517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9" name="Выгнутая вниз стрелка 8"/>
          <p:cNvSpPr/>
          <p:nvPr/>
        </p:nvSpPr>
        <p:spPr>
          <a:xfrm>
            <a:off x="4386648" y="5585253"/>
            <a:ext cx="3781167" cy="109975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27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7576"/>
            <a:ext cx="8596668" cy="1672823"/>
          </a:xfrm>
        </p:spPr>
        <p:txBody>
          <a:bodyPr>
            <a:noAutofit/>
          </a:bodyPr>
          <a:lstStyle/>
          <a:p>
            <a:r>
              <a:rPr lang="ru-RU" sz="4000" b="1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Мнемотаблица</a:t>
            </a:r>
            <a:r>
              <a:rPr lang="ru-RU" sz="40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схема, в которую заложена определенная информация</a:t>
            </a:r>
            <a:r>
              <a:rPr lang="ru-RU" sz="40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000" dirty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графическое или частично графическое изображение персонажей сказки, явлений природы, некоторых действий и путем выделения главных смысловых звеньев сюжета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рассказа.</a:t>
            </a: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– изобразить условно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наглядную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схему так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нарисованное было понятно детям. </a:t>
            </a:r>
            <a:b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00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335</TotalTime>
  <Words>665</Words>
  <Application>Microsoft Office PowerPoint</Application>
  <PresentationFormat>Широкоэкранный</PresentationFormat>
  <Paragraphs>59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Franklin Gothic Book</vt:lpstr>
      <vt:lpstr>Times New Roman</vt:lpstr>
      <vt:lpstr>Trebuchet MS</vt:lpstr>
      <vt:lpstr>Wingdings 3</vt:lpstr>
      <vt:lpstr>Грань</vt:lpstr>
      <vt:lpstr>«Мнемотехника как средство речевого развития детей дошкольного возраста»</vt:lpstr>
      <vt:lpstr>КАЖДЫЙ       ОХОТНИК              ЖЕЛАЕТ                     ЗНАТЬ                           ГДЕ                              СИДИТ                                   ФАЗАН</vt:lpstr>
      <vt:lpstr>ЧТО ЖЕ ТАКОЕ МНЕМОТЕХНИКА?   Мнемотехника - это система методов и приемов, обеспечивающих эффективное запоминание, сохранение и воспроизведение информации, и конечно развитие речи.</vt:lpstr>
      <vt:lpstr>Цель обучения - развитие памяти, мышления, воображения, внимания, а именно психических процессов, ведь именно они тесно связаны с полноценным развитием речи.  Задачи: - развитие основных психических процессов – памяти, внимания, образного мышления и речи; - перекодирование информации, т.е. преобразования из абстрактных символов в образы; - развитие мелкой моторики рук при частичном или полном графическом воспроизведении. </vt:lpstr>
      <vt:lpstr> Факторы, облегчающие процесс становления  связной речи:   -- наглядность (Л. В. Эльконин, С. Л. Рубинштейн и др.) Рассматривание предметов, картин помогает детям называть предметы, их характерные признаки, производимые с ними действия.   -- создание плана высказывания, на значимость которого неоднократно указывал известный психолог Л. С. Выготский.  Он отмечал важность последовательного размещения в предварительной схеме всех конкретных элементов высказывания. </vt:lpstr>
      <vt:lpstr>Презентация PowerPoint</vt:lpstr>
      <vt:lpstr>Презентация PowerPoint</vt:lpstr>
      <vt:lpstr>Презентация PowerPoint</vt:lpstr>
      <vt:lpstr>Мнемотаблица – это схема, в которую заложена определенная информация.  Это графическое или частично графическое изображение персонажей сказки, явлений природы, некоторых действий и путем выделения главных смысловых звеньев сюжета рассказа. Главное – изобразить условно - наглядную схему так, чтобы нарисованное было понятно детям.  </vt:lpstr>
      <vt:lpstr>Мнемотаблицы-схемы служат дидактическим материалом и используются для: • обогащения словарного запаса; • при обучении составлению рассказов; • при пересказах художественной литературы; • при отгадывании и загадывании загадок; • при заучивании стихов. </vt:lpstr>
      <vt:lpstr> Работа на занятиях по мнемотаблицам  состоит из трех этапов: 1 этап: Рассматривание таблицы и разбор того, что на ней изображено.  2 этап: Осуществляется перекодирование информации, т.е. преобразование из абстрактных символов в образы. 3 этап: После перекодирования осуществляется пересказ сказки или рассказ по заданной теме. В младших группах с помощью воспитателя, в старших – дети должны уметь самостоятельно. </vt:lpstr>
      <vt:lpstr>Схема составления описательного рассказа о диких животных </vt:lpstr>
      <vt:lpstr>РАБОТЫ С МНЕМОТАБЛИЦАМИ НА СЛОВА</vt:lpstr>
      <vt:lpstr>РАБОТЫ С МНЕМОТАБЛИЦАМИ НА СЛОВА</vt:lpstr>
      <vt:lpstr>РАБОТЫ С МНЕМОТАБЛИЦАМИ НА СЛОВА</vt:lpstr>
      <vt:lpstr>РАБОТЫ С МНЕМОТАБЛИЦАМИ НА СЛОВА</vt:lpstr>
      <vt:lpstr>Использование мнемотаблицы при разучивании стихов</vt:lpstr>
      <vt:lpstr>Работа по развитию речи с использованием мнемотехники – это начальная, наиболее значимая и эффективная работа, так как позволяет детям легче воспринимать и перерабатывать зрительную информацию, сохранять и воспроизводить её. Мнемотехника многофункциональна. На основе их можно создать разнообразные речевые игры, которые помогут детям научиться классифицировать предметы, развивать речь, зрительное восприятие, образное и логическое мышление, внимание, наблюдательность, интерес к окружающему миру, навыки самопроверки.  </vt:lpstr>
      <vt:lpstr>Результаты использования метода мнемотехники:       --  у детей появляется желание пересказывать сказки, тексты, придумывать  интересные истории – как на занятии, так и в повседневной жизни;      -- расширяется круг знаний об окружающем мире;      -- расширяется активный и пассивный словарный запас;      -- появляется интерес к заучиванию стихов и малых фольклорных форм;      дети преодолевают робость, застенчивость. </vt:lpstr>
      <vt:lpstr>«Прежде всего, следует тщательно упражнять память у детей, потому что упражнения памяти посредством мнемоники оказывают большое влияние не только на ученость, но и на все дела практической жизни, потому что память о прошедшем делает нас умнее для будущего»                                                               Плутарх    При создании презентации были использованы интернет-ресурсы. Ссылки:   www.logoped.ru                                         www.maam.ru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Мнемотехника как средство речевого развития детей дошкольного возраста</dc:title>
  <dc:creator>User</dc:creator>
  <cp:lastModifiedBy>БЕРЕЗКА</cp:lastModifiedBy>
  <cp:revision>38</cp:revision>
  <dcterms:created xsi:type="dcterms:W3CDTF">2014-02-08T15:34:31Z</dcterms:created>
  <dcterms:modified xsi:type="dcterms:W3CDTF">2015-12-15T07:08:14Z</dcterms:modified>
</cp:coreProperties>
</file>