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4" r:id="rId10"/>
    <p:sldId id="265" r:id="rId11"/>
    <p:sldId id="266" r:id="rId12"/>
    <p:sldId id="263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5160" y="260648"/>
            <a:ext cx="8778840" cy="175562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В. А. Сухомлинский о дошкольной педагогике и семейном воспитании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86916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Выполнила 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студентка группы 3 ПОБ-ДОШ-к-в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Сидоркина Василиса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poetryclub.com.ua/upload/poem_all/004528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743334"/>
            <a:ext cx="3245346" cy="511466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96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108" y="4813176"/>
            <a:ext cx="8435280" cy="2044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/>
              <a:t>«Сказка – это, образно говоря, свежий ветер, раздувающий огонек детской мысли и речи. Дети не только любят слушать сказку. Они создают ее</a:t>
            </a:r>
            <a:r>
              <a:rPr lang="ru-RU" sz="2400" b="1" i="1" dirty="0" smtClean="0"/>
              <a:t>».</a:t>
            </a:r>
          </a:p>
          <a:p>
            <a:pPr marL="0" indent="0" algn="r">
              <a:buNone/>
            </a:pPr>
            <a:r>
              <a:rPr lang="ru-RU" sz="2400" b="1" i="1" dirty="0" smtClean="0"/>
              <a:t>В.А. Сухомлинский</a:t>
            </a:r>
            <a:endParaRPr lang="ru-RU" sz="2400" b="1" i="1" dirty="0"/>
          </a:p>
          <a:p>
            <a:pPr marL="0" indent="0">
              <a:buNone/>
            </a:pPr>
            <a:endParaRPr lang="ru-RU" sz="2400" b="1" i="1" dirty="0"/>
          </a:p>
        </p:txBody>
      </p:sp>
      <p:pic>
        <p:nvPicPr>
          <p:cNvPr id="8194" name="Picture 2" descr="http://www.pravmir.ru/wp-content/uploads/2013/10/Suxoml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663" y="170260"/>
            <a:ext cx="6108171" cy="458112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67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568952" cy="28083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Сухомлинский говорил, что ребенка должен окружать мир труда, творчества и созидания; надо ввести ребенка в сложный мир человеческий отношений; показать красоту человека труда. Ребенок должен научиться чувствовать сердцем другого – это самое трудное, что есть в воспитании. Подлинная любовь рождается только в сердце, пережившем заботы о судьбе другого человека; важно, чтобы у детей был друг, о котором надо заботиться. </a:t>
            </a:r>
            <a:endParaRPr lang="ru-RU" sz="2400" dirty="0"/>
          </a:p>
        </p:txBody>
      </p:sp>
      <p:pic>
        <p:nvPicPr>
          <p:cNvPr id="10242" name="Picture 2" descr="http://spanglishbaby.com/wp-content/directory-upload/2012/08/Teaching_Empath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028949"/>
            <a:ext cx="5715000" cy="382905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67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Принципы В.А. Сухомлинского: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смысл и содержание воспитания, понимаемого как единство педагогического влияния и самовоспитания ребенка, определяется постулатом: наивысшей ценностью является человек;</a:t>
            </a:r>
          </a:p>
          <a:p>
            <a:r>
              <a:rPr lang="ru-RU" sz="2400" dirty="0" smtClean="0"/>
              <a:t>эффективность педагогического влияния на коллектив и личность находится в прямой зависимости от гармонического единства нравственной культуры, духовного богатства, многообразия интересов носителя этого влияния;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9067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424936" cy="612068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воспитательное влияние педагога не является чем-то социально заданным, кем-то организованным, а происходит потому, что воспитателя и воспитанника объединяет общность духовных интересов, многогранной деятельности;</a:t>
            </a:r>
          </a:p>
          <a:p>
            <a:r>
              <a:rPr lang="ru-RU" sz="2400" dirty="0" smtClean="0"/>
              <a:t>результативность воспитательного влияния определяется в том числе и тем, насколько педагог внутренне глубоко понимает детство как особый, свойственный только детству, период развития человеческой индивидуальности;</a:t>
            </a:r>
          </a:p>
          <a:p>
            <a:r>
              <a:rPr lang="ru-RU" sz="2400" dirty="0" smtClean="0"/>
              <a:t>в воспитательном процессе воспитанник является помощником педагога. Мудрость последнего состоит именно в том, чтобы добиться положения, при котором воспитанник сам себя воспитывал.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9067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7"/>
            <a:ext cx="8507288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/>
              <a:t>«Воспитание детей – это отдача особых сил, сил духовных. Человека мы создаем любовью – любовью отца к матери и матери к отцу, глубокой верой в достоинство и красоту человека</a:t>
            </a:r>
            <a:r>
              <a:rPr lang="ru-RU" sz="2400" b="1" i="1" dirty="0" smtClean="0"/>
              <a:t>».</a:t>
            </a:r>
          </a:p>
          <a:p>
            <a:pPr marL="0" indent="0" algn="r">
              <a:buNone/>
            </a:pPr>
            <a:r>
              <a:rPr lang="ru-RU" sz="2400" b="1" i="1" dirty="0" smtClean="0"/>
              <a:t>В.А. Сухомлинский</a:t>
            </a:r>
          </a:p>
          <a:p>
            <a:pPr marL="0" indent="0" algn="r">
              <a:buNone/>
            </a:pPr>
            <a:endParaRPr lang="ru-RU" sz="2400" b="1" i="1" dirty="0"/>
          </a:p>
        </p:txBody>
      </p:sp>
      <p:pic>
        <p:nvPicPr>
          <p:cNvPr id="11266" name="Picture 2" descr="http://cs313720.vk.me/v313720508/26d1/p4skukI9e9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312" y="2420888"/>
            <a:ext cx="5760640" cy="431744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93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i.u-mama.ru/a/b9/35/m_b93509017a35b6e1b7e0450aff81ca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693" y="692696"/>
            <a:ext cx="3800475" cy="57150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4" y="215516"/>
            <a:ext cx="5400600" cy="66693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 smtClean="0"/>
              <a:t>Семья - первичная </a:t>
            </a:r>
            <a:r>
              <a:rPr lang="ru-RU" sz="2200" dirty="0"/>
              <a:t>ячейка человеческих отношений (моральных, эстетических, нравственных</a:t>
            </a:r>
            <a:r>
              <a:rPr lang="ru-RU" sz="2200" dirty="0" smtClean="0"/>
              <a:t>). </a:t>
            </a:r>
            <a:r>
              <a:rPr lang="ru-RU" sz="2200" dirty="0"/>
              <a:t>Ребенок считывает мотивы поведения для себя со своих </a:t>
            </a:r>
            <a:r>
              <a:rPr lang="ru-RU" sz="2200" dirty="0" smtClean="0"/>
              <a:t>родителей; как </a:t>
            </a:r>
            <a:r>
              <a:rPr lang="ru-RU" sz="2200" dirty="0"/>
              <a:t>живут они, так будет жить и ребёнок</a:t>
            </a:r>
            <a:r>
              <a:rPr lang="ru-RU" sz="2200" dirty="0" smtClean="0"/>
              <a:t>. </a:t>
            </a:r>
            <a:r>
              <a:rPr lang="ru-RU" sz="2200" dirty="0"/>
              <a:t>Все мысли В.А. </a:t>
            </a:r>
            <a:r>
              <a:rPr lang="ru-RU" sz="2200" dirty="0" smtClean="0"/>
              <a:t>Сухомлинского относительно семейного воспитания </a:t>
            </a:r>
            <a:r>
              <a:rPr lang="ru-RU" sz="2200" dirty="0"/>
              <a:t>пронизаны тем, что ребёнок – это воплощение его родителей. Важно </a:t>
            </a:r>
            <a:r>
              <a:rPr lang="ru-RU" sz="2200" dirty="0" smtClean="0"/>
              <a:t>понимать, </a:t>
            </a:r>
            <a:r>
              <a:rPr lang="ru-RU" sz="2200" dirty="0"/>
              <a:t>чего он хочет и что ему необходимо, различать это, не быть </a:t>
            </a:r>
            <a:r>
              <a:rPr lang="ru-RU" sz="2200" dirty="0" smtClean="0"/>
              <a:t>слепым к </a:t>
            </a:r>
            <a:r>
              <a:rPr lang="ru-RU" sz="2200" dirty="0"/>
              <a:t>его просьбам, но в то же время нельзя «слепо» любить, не требуя отдачи, а затем в определённый период удивиться тому, что малыш вырос не таким, каким хотели его родители.</a:t>
            </a:r>
          </a:p>
          <a:p>
            <a:pPr marL="0" indent="0" algn="ctr">
              <a:buNone/>
            </a:pPr>
            <a:r>
              <a:rPr lang="ru-RU" sz="2200" dirty="0"/>
              <a:t>Огромная ответственность в семейном воспитании лежит на родителях, на их взаимоотношениях.</a:t>
            </a:r>
          </a:p>
          <a:p>
            <a:pPr marL="0" indent="0" algn="ctr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76190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Функции семьи (В.А. Сухомлинский):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500141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b="1" i="1" dirty="0" smtClean="0"/>
              <a:t>воспитание ребенка. </a:t>
            </a:r>
            <a:r>
              <a:rPr lang="ru-RU" sz="2400" dirty="0" smtClean="0"/>
              <a:t>Основной метод - воспитание </a:t>
            </a:r>
            <a:r>
              <a:rPr lang="ru-RU" sz="2400" dirty="0"/>
              <a:t>взаимоотношениями, </a:t>
            </a:r>
            <a:r>
              <a:rPr lang="ru-RU" sz="2400" dirty="0" smtClean="0"/>
              <a:t>т.к. ребенок </a:t>
            </a:r>
            <a:r>
              <a:rPr lang="ru-RU" sz="2400" dirty="0"/>
              <a:t>счастлив, когда его родители счастливы, когда он видит улыбки и взаимоуважение </a:t>
            </a:r>
            <a:r>
              <a:rPr lang="ru-RU" sz="2400" dirty="0" smtClean="0"/>
              <a:t>родителей; </a:t>
            </a:r>
            <a:r>
              <a:rPr lang="ru-RU" sz="2400" dirty="0"/>
              <a:t>«любить жену – это значит уважать её и беречь, боготворить – да, не бойтесь этого слова, верить разумом и сердцем, что она – лучшая из всех женщин мира, потому что она твоя жена и мать твоих </a:t>
            </a:r>
            <a:r>
              <a:rPr lang="ru-RU" sz="2400" dirty="0" smtClean="0"/>
              <a:t>детей…» / </a:t>
            </a:r>
            <a:r>
              <a:rPr lang="ru-RU" sz="2400" dirty="0"/>
              <a:t>«хороший муж создает счастье своей семьи любовью, и эта любовь, как солнечное тепло и солнечный свет, собранные в цветке розы, – эта любовь становится нравственной красотой твоих детей, отец</a:t>
            </a:r>
            <a:r>
              <a:rPr lang="ru-RU" sz="2400" dirty="0" smtClean="0"/>
              <a:t>».</a:t>
            </a:r>
          </a:p>
          <a:p>
            <a:pPr marL="0" indent="0">
              <a:buNone/>
            </a:pPr>
            <a:r>
              <a:rPr lang="ru-RU" sz="2400" dirty="0"/>
              <a:t>Ребенок считывает социальные роли родителей, каким быть папой или какой </a:t>
            </a:r>
            <a:r>
              <a:rPr lang="ru-RU" sz="2400" dirty="0" smtClean="0"/>
              <a:t>мамой – функция </a:t>
            </a:r>
            <a:r>
              <a:rPr lang="ru-RU" sz="2400" b="1" i="1" dirty="0"/>
              <a:t>социализации семьи</a:t>
            </a:r>
            <a:r>
              <a:rPr lang="ru-RU" sz="2400" dirty="0"/>
              <a:t>.</a:t>
            </a: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53649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v3wall.com/wallpaper/medium/1003/medium_201003221254484984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6667500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435280" cy="23328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i="1" dirty="0" smtClean="0"/>
              <a:t>2. хозяйственно-бытовая. </a:t>
            </a:r>
            <a:r>
              <a:rPr lang="ru-RU" sz="2400" dirty="0" smtClean="0"/>
              <a:t>Это заключается не </a:t>
            </a:r>
            <a:r>
              <a:rPr lang="ru-RU" sz="2400" dirty="0"/>
              <a:t>только в обеспечении своего ребенка всеми благами, но и в умении сделать так, чтобы всего было в меру, без излишеств</a:t>
            </a:r>
            <a:r>
              <a:rPr lang="ru-RU" sz="2400" dirty="0" smtClean="0"/>
              <a:t>. </a:t>
            </a:r>
          </a:p>
          <a:p>
            <a:pPr marL="0" indent="0">
              <a:buNone/>
            </a:pPr>
            <a:r>
              <a:rPr lang="ru-RU" sz="2400" b="1" i="1" dirty="0" smtClean="0"/>
              <a:t>3. функция </a:t>
            </a:r>
            <a:r>
              <a:rPr lang="ru-RU" sz="2400" b="1" i="1" dirty="0"/>
              <a:t>первичной защиты.</a:t>
            </a:r>
            <a:r>
              <a:rPr lang="ru-RU" sz="2400" dirty="0"/>
              <a:t> Важно, чтобы ребенок знал, что в любой момент может </a:t>
            </a:r>
            <a:r>
              <a:rPr lang="ru-RU" sz="2400" dirty="0" smtClean="0"/>
              <a:t>обратиться </a:t>
            </a:r>
            <a:r>
              <a:rPr lang="ru-RU" sz="2400" dirty="0"/>
              <a:t>за помощью к родителям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53649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92500"/>
            <a:ext cx="5040560" cy="63048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Василий Александрович Сухомлинский (1918-1970) – </a:t>
            </a:r>
            <a:r>
              <a:rPr lang="ru-RU" sz="2400" dirty="0" smtClean="0"/>
              <a:t>педагог-новатор. </a:t>
            </a:r>
          </a:p>
          <a:p>
            <a:pPr marL="0" indent="0" algn="ctr">
              <a:buNone/>
            </a:pPr>
            <a:r>
              <a:rPr lang="ru-RU" sz="2400" dirty="0" smtClean="0"/>
              <a:t>Родился </a:t>
            </a:r>
            <a:r>
              <a:rPr lang="ru-RU" sz="2400" dirty="0"/>
              <a:t>в бедной крестьянской семье</a:t>
            </a:r>
            <a:r>
              <a:rPr lang="ru-RU" sz="2400" dirty="0" smtClean="0"/>
              <a:t>. Его отец работал </a:t>
            </a:r>
            <a:r>
              <a:rPr lang="ru-RU" sz="2400" dirty="0"/>
              <a:t>по найму как плотник и </a:t>
            </a:r>
            <a:r>
              <a:rPr lang="ru-RU" sz="2400" dirty="0" smtClean="0"/>
              <a:t>столяр </a:t>
            </a:r>
            <a:r>
              <a:rPr lang="ru-RU" sz="2400" dirty="0"/>
              <a:t>в крестьянских </a:t>
            </a:r>
            <a:r>
              <a:rPr lang="ru-RU" sz="2400" dirty="0" smtClean="0"/>
              <a:t>хозяйствах; руководил </a:t>
            </a:r>
            <a:r>
              <a:rPr lang="ru-RU" sz="2400" dirty="0"/>
              <a:t>трудовым обучением (по деревообрабатывающему делу) в семилетней школе</a:t>
            </a:r>
            <a:r>
              <a:rPr lang="ru-RU" sz="2400" dirty="0" smtClean="0"/>
              <a:t>. От отца он унаследовал тягу к труду и желание помогать людям. Братья и сестры Василия (Иван, Сергей </a:t>
            </a:r>
            <a:r>
              <a:rPr lang="ru-RU" sz="2400" dirty="0"/>
              <a:t>и </a:t>
            </a:r>
            <a:r>
              <a:rPr lang="ru-RU" sz="2400" dirty="0" err="1" smtClean="0"/>
              <a:t>Мелания</a:t>
            </a:r>
            <a:r>
              <a:rPr lang="ru-RU" sz="2400" dirty="0" smtClean="0"/>
              <a:t>) стали сельскими </a:t>
            </a:r>
            <a:r>
              <a:rPr lang="ru-RU" sz="2400" dirty="0"/>
              <a:t>учителями</a:t>
            </a:r>
            <a:r>
              <a:rPr lang="ru-RU" sz="2400" dirty="0" smtClean="0"/>
              <a:t>. Сам Василий с 14-ти лет преподавал в сельской школе (1935).</a:t>
            </a:r>
            <a:endParaRPr lang="ru-RU" sz="2400" dirty="0"/>
          </a:p>
        </p:txBody>
      </p:sp>
      <p:pic>
        <p:nvPicPr>
          <p:cNvPr id="2050" name="Picture 2" descr="http://azbyka.ru/deti/wp-content/uploads/2011/03/suhomlins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48680"/>
            <a:ext cx="3851920" cy="555470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02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1052736"/>
            <a:ext cx="4752528" cy="52781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/>
              <a:t>В 1934 г. Сухомлинский поступил на подготовительные курсы при Кременчугском педагогическом институте, по окончании которых учился на факультете украинского языка и литературы, но вынужден был прервать учебу из-за болезни. В 1936 г. стал студентом Полтавского учительского института и, сдав экстерном все зачеты и экзамены, получил диплом с отличием в 1938 г.. </a:t>
            </a:r>
            <a:endParaRPr lang="ru-RU" sz="2400" dirty="0"/>
          </a:p>
        </p:txBody>
      </p:sp>
      <p:pic>
        <p:nvPicPr>
          <p:cNvPr id="3074" name="Picture 2" descr="http://pedagogic.ru/books/item/f00/s00/z0000009/pic/00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3758608" cy="571019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67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uhomlinskiy.at.ua/_si/0/168714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6" y="764704"/>
            <a:ext cx="4477884" cy="54006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352227"/>
            <a:ext cx="4690864" cy="579350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400" dirty="0" smtClean="0"/>
              <a:t>В 1942 г. получил тяжелое ранение и был снят с воинского учета по инвалидности. В 1942-1944 гг. работал директором школы в Удмуртии, а в 1944-1948 гг. заведовал </a:t>
            </a:r>
            <a:r>
              <a:rPr lang="ru-RU" sz="2400" dirty="0" err="1" smtClean="0"/>
              <a:t>Онуфриемским</a:t>
            </a:r>
            <a:r>
              <a:rPr lang="ru-RU" sz="2400" dirty="0" smtClean="0"/>
              <a:t> районным отделом народного образования. Был директором </a:t>
            </a:r>
            <a:r>
              <a:rPr lang="ru-RU" sz="2400" dirty="0" err="1" smtClean="0"/>
              <a:t>Павлышской</a:t>
            </a:r>
            <a:r>
              <a:rPr lang="ru-RU" sz="2400" dirty="0"/>
              <a:t> </a:t>
            </a:r>
            <a:r>
              <a:rPr lang="ru-RU" sz="2400" dirty="0" smtClean="0"/>
              <a:t>средней школы.</a:t>
            </a:r>
          </a:p>
          <a:p>
            <a:pPr marL="0" indent="0" algn="r">
              <a:buNone/>
            </a:pPr>
            <a:r>
              <a:rPr lang="ru-RU" sz="2400" dirty="0" smtClean="0"/>
              <a:t>Плодотворно работал в области теории воспитания и обучения, разрабатывал основы педагогического мастерства, школоведение.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9067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Труды В.А. Сухомлинского: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«Сердце отдаю детям»</a:t>
            </a:r>
          </a:p>
          <a:p>
            <a:r>
              <a:rPr lang="ru-RU" sz="2400" b="1" dirty="0" smtClean="0"/>
              <a:t>«Рождение гражданина»</a:t>
            </a:r>
          </a:p>
          <a:p>
            <a:r>
              <a:rPr lang="ru-RU" sz="2400" b="1" dirty="0" smtClean="0"/>
              <a:t>«Разговор с молодым директором школы»</a:t>
            </a:r>
          </a:p>
          <a:p>
            <a:r>
              <a:rPr lang="ru-RU" sz="2400" b="1" dirty="0" smtClean="0"/>
              <a:t>«100 советов учителю»</a:t>
            </a:r>
          </a:p>
          <a:p>
            <a:r>
              <a:rPr lang="ru-RU" sz="2400" b="1" dirty="0" smtClean="0"/>
              <a:t>«Родительская педагогика»</a:t>
            </a:r>
          </a:p>
          <a:p>
            <a:r>
              <a:rPr lang="ru-RU" sz="2400" b="1" dirty="0" smtClean="0"/>
              <a:t>«Письма к сыну»</a:t>
            </a:r>
          </a:p>
          <a:p>
            <a:r>
              <a:rPr lang="ru-RU" sz="2400" b="1" dirty="0" smtClean="0"/>
              <a:t>«О воспитании»</a:t>
            </a:r>
          </a:p>
          <a:p>
            <a:r>
              <a:rPr lang="ru-RU" sz="2400" b="1" dirty="0" smtClean="0"/>
              <a:t>«Как воспитать настоящего человека»</a:t>
            </a:r>
          </a:p>
          <a:p>
            <a:r>
              <a:rPr lang="ru-RU" sz="2400" b="1" dirty="0" smtClean="0"/>
              <a:t>«Моя педагогическая система»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59067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8712968" cy="3273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/>
              <a:t>Сухомлинский говорил о воспитании всесторонне развитой личности, т.е. применения системного подхода, связи семейного и общественного воспитания, уважении личности ребенка. Утверждал гуманистическую педагогику, возвышающую ребенка над коллективом. Говорил о необходимости изгнания из школ насилия и принуждения; о воспитании у детей этических представлений о долге, чести, достоинстве, добре и свободе.</a:t>
            </a:r>
            <a:endParaRPr lang="ru-RU" sz="2400" dirty="0"/>
          </a:p>
        </p:txBody>
      </p:sp>
      <p:pic>
        <p:nvPicPr>
          <p:cNvPr id="5122" name="Picture 2" descr="http://www.pravmir.ru/wp-content/uploads/2013/10/Suxoml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69562"/>
            <a:ext cx="5256584" cy="394243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67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99564"/>
            <a:ext cx="4608512" cy="58326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/>
              <a:t>В практике работы считал важным создание высоконравственного коллектива единомышленников, в котором особое место должна занимать разнообразная совместная творческая деятельность учителей и учеников. </a:t>
            </a:r>
          </a:p>
          <a:p>
            <a:pPr marL="0" indent="0" algn="ctr">
              <a:buNone/>
            </a:pPr>
            <a:r>
              <a:rPr lang="ru-RU" sz="2400" dirty="0"/>
              <a:t> Были созданы Международная ассоциация В. А. Сухомлинского и Международное объединение исследователей Сухомлинского, педагогический музей Сухомлинского в </a:t>
            </a:r>
            <a:r>
              <a:rPr lang="ru-RU" sz="2400" dirty="0" err="1"/>
              <a:t>Павлышской</a:t>
            </a:r>
            <a:r>
              <a:rPr lang="ru-RU" sz="2400" dirty="0"/>
              <a:t> школе (1975).</a:t>
            </a:r>
            <a:endParaRPr lang="ru-RU" sz="2400" dirty="0"/>
          </a:p>
        </p:txBody>
      </p:sp>
      <p:pic>
        <p:nvPicPr>
          <p:cNvPr id="6146" name="Picture 2" descr="http://licey.elitno.net/images/image002_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620" y="476672"/>
            <a:ext cx="4322440" cy="607843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67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08" y="4077072"/>
            <a:ext cx="9000492" cy="27328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/>
              <a:t>Сухомлинский строил процесс обучения как радостный труд; большое внимание он уделял формированию мировоззрения учащихся; важная роль в обучении отводилась слову учителя, художественному стилю изложения, сочинению вместе с детьми сказок, художественных произведений</a:t>
            </a:r>
            <a:r>
              <a:rPr lang="ru-RU" sz="2400" dirty="0" smtClean="0"/>
              <a:t>. </a:t>
            </a:r>
            <a:r>
              <a:rPr lang="ru-RU" sz="2400" dirty="0"/>
              <a:t>Р</a:t>
            </a:r>
            <a:r>
              <a:rPr lang="ru-RU" sz="2400" dirty="0" smtClean="0"/>
              <a:t>азработал </a:t>
            </a:r>
            <a:r>
              <a:rPr lang="ru-RU" sz="2400" dirty="0"/>
              <a:t>комплексную эстетическую программу «воспитания красотой». </a:t>
            </a:r>
            <a:endParaRPr lang="ru-RU" sz="2400" dirty="0"/>
          </a:p>
        </p:txBody>
      </p:sp>
      <p:pic>
        <p:nvPicPr>
          <p:cNvPr id="7170" name="Picture 2" descr="http://ewrika.lv/files/pic/1381412058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20530"/>
            <a:ext cx="5400600" cy="391543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67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dakiro.kr-admin.gov.ua/75_Kir/p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492896"/>
            <a:ext cx="5806910" cy="436510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35280" cy="2836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Программа «воспитания красотой» включала в себя «Школу под голубым небом» («Школа радости»). Здесь дети учились слушать «шепот листьев и песню кузнечика», «шорох снежинок и завывание вьюги», «ласковый плеск волны и торжественную тишину ночи». Сухомлинский учил слушать  «чудесную музыку жизни», учил видеть необыкновенное в обыкновенном. </a:t>
            </a:r>
          </a:p>
        </p:txBody>
      </p:sp>
    </p:spTree>
    <p:extLst>
      <p:ext uri="{BB962C8B-B14F-4D97-AF65-F5344CB8AC3E}">
        <p14:creationId xmlns:p14="http://schemas.microsoft.com/office/powerpoint/2010/main" val="59067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и приятна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114</TotalTime>
  <Words>952</Words>
  <Application>Microsoft Office PowerPoint</Application>
  <PresentationFormat>Экран (4:3)</PresentationFormat>
  <Paragraphs>42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В. А. Сухомлинский о дошкольной педагогике и семейном воспитании</vt:lpstr>
      <vt:lpstr>Презентация PowerPoint</vt:lpstr>
      <vt:lpstr>Презентация PowerPoint</vt:lpstr>
      <vt:lpstr>Презентация PowerPoint</vt:lpstr>
      <vt:lpstr>Труды В.А. Сухомлинского: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Принципы В.А. Сухомлинского:</vt:lpstr>
      <vt:lpstr>Презентация PowerPoint</vt:lpstr>
      <vt:lpstr>Презентация PowerPoint</vt:lpstr>
      <vt:lpstr>Презентация PowerPoint</vt:lpstr>
      <vt:lpstr>Функции семьи (В.А. Сухомлинский):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В. А. Сухомлинский о дошкольной педагогике и семейном воспитании</dc:title>
  <dc:creator>Васютка</dc:creator>
  <cp:lastModifiedBy>Васютка</cp:lastModifiedBy>
  <cp:revision>20</cp:revision>
  <dcterms:created xsi:type="dcterms:W3CDTF">2014-05-27T15:58:56Z</dcterms:created>
  <dcterms:modified xsi:type="dcterms:W3CDTF">2014-05-27T18:03:36Z</dcterms:modified>
</cp:coreProperties>
</file>