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6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5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6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6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2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1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4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4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9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3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3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7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5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ACC74-FC8C-4FDE-9AA3-96380B1E9A2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87AA-A935-4193-81E9-6FB46953C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6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7308" y="-1403797"/>
            <a:ext cx="9457384" cy="862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214" y="2814515"/>
            <a:ext cx="9144000" cy="10887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«Виды речевых нарушений»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Консультация для педагогов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05858" y="5430816"/>
            <a:ext cx="2962142" cy="12694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Учитель-логопед</a:t>
            </a:r>
          </a:p>
          <a:p>
            <a:r>
              <a:rPr lang="ru-RU" dirty="0" smtClean="0"/>
              <a:t>Садовникова Г.С.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77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46"/>
            <a:ext cx="12192000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967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Выделяются несколько видов дислалии: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Сигматизм - нарушение произношения свистящих (с, с", з, з", ц) и шипящих (ш, ж, ч, </a:t>
            </a:r>
            <a:r>
              <a:rPr lang="ru-RU" dirty="0" smtClean="0"/>
              <a:t>щ</a:t>
            </a:r>
            <a:r>
              <a:rPr lang="ru-RU" dirty="0"/>
              <a:t>) звуков.</a:t>
            </a:r>
          </a:p>
          <a:p>
            <a:pPr marL="0" indent="0">
              <a:buNone/>
            </a:pPr>
            <a:r>
              <a:rPr lang="ru-RU" dirty="0"/>
              <a:t>2. Ротацизм - нарушение произношения звуков р, р".</a:t>
            </a:r>
          </a:p>
          <a:p>
            <a:pPr marL="0" indent="0">
              <a:buNone/>
            </a:pPr>
            <a:r>
              <a:rPr lang="ru-RU" dirty="0"/>
              <a:t>3. Ламбдацизм - нарушение произношения звуков л, л".</a:t>
            </a:r>
          </a:p>
          <a:p>
            <a:pPr marL="0" indent="0">
              <a:buNone/>
            </a:pPr>
            <a:r>
              <a:rPr lang="ru-RU" dirty="0"/>
              <a:t>4. Дефекты произношения небных звуков: </a:t>
            </a:r>
            <a:r>
              <a:rPr lang="ru-RU" dirty="0" err="1" smtClean="0"/>
              <a:t>каппацизм</a:t>
            </a:r>
            <a:r>
              <a:rPr lang="ru-RU" dirty="0" smtClean="0"/>
              <a:t> </a:t>
            </a:r>
            <a:r>
              <a:rPr lang="ru-RU" dirty="0"/>
              <a:t>- звуков к и к</a:t>
            </a:r>
            <a:r>
              <a:rPr lang="ru-RU" dirty="0" smtClean="0"/>
              <a:t>"; </a:t>
            </a:r>
            <a:r>
              <a:rPr lang="ru-RU" dirty="0" err="1" smtClean="0"/>
              <a:t>гаммацизм</a:t>
            </a:r>
            <a:r>
              <a:rPr lang="ru-RU" dirty="0" smtClean="0"/>
              <a:t> </a:t>
            </a:r>
            <a:r>
              <a:rPr lang="ru-RU" dirty="0"/>
              <a:t>- звуков г и </a:t>
            </a:r>
            <a:r>
              <a:rPr lang="ru-RU" dirty="0" smtClean="0"/>
              <a:t>г, «</a:t>
            </a:r>
            <a:r>
              <a:rPr lang="ru-RU" dirty="0" err="1" smtClean="0"/>
              <a:t>хитизм</a:t>
            </a:r>
            <a:r>
              <a:rPr lang="ru-RU" dirty="0" smtClean="0"/>
              <a:t> </a:t>
            </a:r>
            <a:r>
              <a:rPr lang="ru-RU" dirty="0"/>
              <a:t>- звуков х и х"; </a:t>
            </a:r>
            <a:r>
              <a:rPr lang="ru-RU" dirty="0" err="1"/>
              <a:t>йотацизм</a:t>
            </a:r>
            <a:r>
              <a:rPr lang="ru-RU" dirty="0"/>
              <a:t> -  звука й. </a:t>
            </a:r>
          </a:p>
          <a:p>
            <a:pPr marL="0" indent="0">
              <a:buNone/>
            </a:pPr>
            <a:r>
              <a:rPr lang="ru-RU" dirty="0"/>
              <a:t>5. Дефекты озвончения - недостатки произношения звонких согласных звуков,</a:t>
            </a:r>
          </a:p>
          <a:p>
            <a:pPr marL="0" indent="0">
              <a:buNone/>
            </a:pPr>
            <a:r>
              <a:rPr lang="ru-RU" dirty="0"/>
              <a:t>которые заменяются на парные глухие звуки: б-п, д-т, в-ф, з-с, ж-ш, г-к, и т.д. </a:t>
            </a:r>
          </a:p>
          <a:p>
            <a:pPr marL="0" indent="0">
              <a:buNone/>
            </a:pPr>
            <a:r>
              <a:rPr lang="ru-RU" dirty="0"/>
              <a:t>6. Дефекты смягчения - нарушение произношения мягких звуков, которые </a:t>
            </a:r>
            <a:r>
              <a:rPr lang="ru-RU" dirty="0" smtClean="0"/>
              <a:t>заменяются на </a:t>
            </a:r>
            <a:r>
              <a:rPr lang="ru-RU" dirty="0"/>
              <a:t>парные твердые звуки: д"-д, п"-п, к"-к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89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0"/>
            <a:ext cx="12016569" cy="675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3507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простую </a:t>
            </a:r>
            <a:r>
              <a:rPr lang="ru-RU" dirty="0"/>
              <a:t>(когда нарушено </a:t>
            </a:r>
            <a:r>
              <a:rPr lang="ru-RU" dirty="0" smtClean="0"/>
              <a:t>до четырех </a:t>
            </a:r>
            <a:r>
              <a:rPr lang="ru-RU" dirty="0"/>
              <a:t>звуков) и сложную (нарушено более пяти звуков).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Если </a:t>
            </a:r>
            <a:r>
              <a:rPr lang="ru-RU" dirty="0"/>
              <a:t>дефект выражается </a:t>
            </a:r>
            <a:r>
              <a:rPr lang="ru-RU" dirty="0" smtClean="0"/>
              <a:t>в нарушении </a:t>
            </a:r>
            <a:r>
              <a:rPr lang="ru-RU" dirty="0"/>
              <a:t>произношения звуков одной артикуляционной группы (например, свистящих) </a:t>
            </a:r>
            <a:r>
              <a:rPr lang="ru-RU" dirty="0" smtClean="0"/>
              <a:t>- это </a:t>
            </a:r>
            <a:r>
              <a:rPr lang="ru-RU" dirty="0"/>
              <a:t>мономорфная </a:t>
            </a:r>
            <a:r>
              <a:rPr lang="ru-RU" dirty="0" err="1"/>
              <a:t>дислалия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Если </a:t>
            </a:r>
            <a:r>
              <a:rPr lang="ru-RU" dirty="0"/>
              <a:t>дефект распространяется на две и </a:t>
            </a:r>
            <a:r>
              <a:rPr lang="ru-RU" dirty="0" smtClean="0"/>
              <a:t>более артикуляционные </a:t>
            </a:r>
            <a:r>
              <a:rPr lang="ru-RU" dirty="0"/>
              <a:t>группы (например, сигматизм, ламбдацизм, ротацизм) </a:t>
            </a:r>
            <a:r>
              <a:rPr lang="ru-RU" dirty="0" smtClean="0"/>
              <a:t>– это полиморфная </a:t>
            </a:r>
            <a:r>
              <a:rPr lang="ru-RU" dirty="0" err="1"/>
              <a:t>дислалия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8406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По количеству нарушенных звуков </a:t>
            </a:r>
            <a:r>
              <a:rPr lang="ru-RU" dirty="0" err="1" smtClean="0"/>
              <a:t>дислалия</a:t>
            </a:r>
            <a:r>
              <a:rPr lang="ru-RU" dirty="0" smtClean="0"/>
              <a:t> делится на: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49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951" y="0"/>
            <a:ext cx="121979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9" y="365125"/>
            <a:ext cx="1210614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Дизартрия - нарушение звукопроизношения, обусловленное органической</a:t>
            </a:r>
            <a:br>
              <a:rPr lang="ru-RU" dirty="0" smtClean="0"/>
            </a:br>
            <a:r>
              <a:rPr lang="ru-RU" dirty="0" smtClean="0"/>
              <a:t>недостаточностью иннервации речевого аппарата.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136" y="1928656"/>
            <a:ext cx="1105758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Основные </a:t>
            </a:r>
            <a:r>
              <a:rPr lang="ru-RU" b="1" dirty="0"/>
              <a:t>проявления дизартрии:</a:t>
            </a:r>
            <a:endParaRPr lang="ru-RU" dirty="0"/>
          </a:p>
          <a:p>
            <a:r>
              <a:rPr lang="ru-RU" dirty="0" smtClean="0"/>
              <a:t>расстройство </a:t>
            </a:r>
            <a:r>
              <a:rPr lang="ru-RU" dirty="0"/>
              <a:t>артикуляции звуков 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голосообразования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темпа и ритма речи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интонации.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Выше </a:t>
            </a:r>
            <a:r>
              <a:rPr lang="ru-RU" dirty="0"/>
              <a:t>перечисленные проявления дизартрии проявляются в разной степени и </a:t>
            </a:r>
            <a:r>
              <a:rPr lang="ru-RU" dirty="0" smtClean="0"/>
              <a:t>в различных </a:t>
            </a:r>
            <a:r>
              <a:rPr lang="ru-RU" dirty="0"/>
              <a:t>комбинациях в зависимости от локализации поражения в </a:t>
            </a:r>
            <a:r>
              <a:rPr lang="ru-RU" dirty="0" smtClean="0"/>
              <a:t>центральной или </a:t>
            </a:r>
            <a:r>
              <a:rPr lang="ru-RU" dirty="0"/>
              <a:t>периферической нервной системе, от тяжести нарушения, от </a:t>
            </a:r>
            <a:r>
              <a:rPr lang="ru-RU" dirty="0" smtClean="0"/>
              <a:t>времени возникновения </a:t>
            </a:r>
            <a:r>
              <a:rPr lang="ru-RU" dirty="0"/>
              <a:t>дефекта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	Работа </a:t>
            </a:r>
            <a:r>
              <a:rPr lang="ru-RU" dirty="0"/>
              <a:t>по коррекции речи при дизартрии длительная и требует </a:t>
            </a:r>
            <a:r>
              <a:rPr lang="ru-RU" dirty="0" smtClean="0"/>
              <a:t>тесного сотрудничества </a:t>
            </a:r>
            <a:r>
              <a:rPr lang="ru-RU" dirty="0"/>
              <a:t>логопеда и родителей.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898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636"/>
            <a:ext cx="12263114" cy="689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3457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ЗАИКАНИЕ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638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	Заикание </a:t>
            </a:r>
            <a:r>
              <a:rPr lang="ru-RU" dirty="0"/>
              <a:t>- является </a:t>
            </a:r>
            <a:r>
              <a:rPr lang="ru-RU" dirty="0" err="1"/>
              <a:t>дискоординационным</a:t>
            </a:r>
            <a:r>
              <a:rPr lang="ru-RU" dirty="0"/>
              <a:t> судорожным нарушением </a:t>
            </a:r>
            <a:r>
              <a:rPr lang="ru-RU" dirty="0" smtClean="0"/>
              <a:t>речи, возникающим </a:t>
            </a:r>
            <a:r>
              <a:rPr lang="ru-RU" dirty="0"/>
              <a:t>в процессе общения по механизму системного </a:t>
            </a:r>
            <a:r>
              <a:rPr lang="ru-RU" dirty="0" smtClean="0"/>
              <a:t>речедвигательного невроза. Нарушение темпо-ритмической стороны речи.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Как и при других невротических нарушениях, в механизмах развития </a:t>
            </a:r>
            <a:r>
              <a:rPr lang="ru-RU" dirty="0" smtClean="0"/>
              <a:t>заикания принимают </a:t>
            </a:r>
            <a:r>
              <a:rPr lang="ru-RU" dirty="0"/>
              <a:t>участие психологические, социально-психологические и </a:t>
            </a:r>
            <a:r>
              <a:rPr lang="ru-RU" dirty="0" smtClean="0"/>
              <a:t>биологические факторы.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 </a:t>
            </a:r>
            <a:r>
              <a:rPr lang="ru-RU" dirty="0"/>
              <a:t>Во многих случаях заикания отмечается так называемая </a:t>
            </a:r>
            <a:r>
              <a:rPr lang="ru-RU" dirty="0" smtClean="0"/>
              <a:t>органическая "почва</a:t>
            </a:r>
            <a:r>
              <a:rPr lang="ru-RU" dirty="0"/>
              <a:t>" в виде церебральной </a:t>
            </a:r>
            <a:r>
              <a:rPr lang="ru-RU" dirty="0" err="1"/>
              <a:t>дефицитарности</a:t>
            </a:r>
            <a:r>
              <a:rPr lang="ru-RU" dirty="0"/>
              <a:t> различного генеза (В.М. Шкловский). 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972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277" y="455277"/>
            <a:ext cx="1137204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Коррекция заикания включает комплексный подход и включает следующие</a:t>
            </a:r>
            <a:r>
              <a:rPr lang="ru-RU" dirty="0"/>
              <a:t> </a:t>
            </a:r>
            <a:r>
              <a:rPr lang="ru-RU" b="1" dirty="0" smtClean="0"/>
              <a:t>этапы: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277" y="1118058"/>
            <a:ext cx="11372044" cy="498652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sz="9600" dirty="0"/>
              <a:t>· диагностика</a:t>
            </a:r>
          </a:p>
          <a:p>
            <a:pPr marL="0" indent="0" algn="just">
              <a:buNone/>
            </a:pPr>
            <a:r>
              <a:rPr lang="ru-RU" sz="9600" dirty="0"/>
              <a:t>· медикаментозное воздействие,  способствующие нормализации функций </a:t>
            </a:r>
            <a:r>
              <a:rPr lang="ru-RU" sz="9600" dirty="0" smtClean="0"/>
              <a:t>нервной </a:t>
            </a:r>
            <a:r>
              <a:rPr lang="ru-RU" sz="9600" dirty="0"/>
              <a:t>системы ребенка и создающие благоприятный фон для </a:t>
            </a:r>
            <a:r>
              <a:rPr lang="ru-RU" sz="9600" dirty="0" smtClean="0"/>
              <a:t>активной логопедической </a:t>
            </a:r>
            <a:r>
              <a:rPr lang="ru-RU" sz="9600" dirty="0"/>
              <a:t>работы и психотерапии (назначается врачом </a:t>
            </a:r>
            <a:r>
              <a:rPr lang="ru-RU" sz="9600" dirty="0" smtClean="0"/>
              <a:t>невропатологом, психиатром)</a:t>
            </a:r>
            <a:endParaRPr lang="ru-RU" sz="9600" dirty="0"/>
          </a:p>
          <a:p>
            <a:pPr marL="0" indent="0" algn="just">
              <a:buNone/>
            </a:pPr>
            <a:r>
              <a:rPr lang="ru-RU" sz="9600" dirty="0"/>
              <a:t>· психотерапевтическое воздействие (проводится на протяжении </a:t>
            </a:r>
            <a:r>
              <a:rPr lang="ru-RU" sz="9600" dirty="0" smtClean="0"/>
              <a:t>всей логопедической </a:t>
            </a:r>
            <a:r>
              <a:rPr lang="ru-RU" sz="9600" dirty="0"/>
              <a:t>работы), которое направлено на </a:t>
            </a:r>
            <a:r>
              <a:rPr lang="ru-RU" sz="9600" dirty="0" smtClean="0"/>
              <a:t>восстановление (приобретение</a:t>
            </a:r>
            <a:r>
              <a:rPr lang="ru-RU" sz="9600" dirty="0"/>
              <a:t>) уверенности в себе, собственных силах, в </a:t>
            </a:r>
            <a:r>
              <a:rPr lang="ru-RU" sz="9600" dirty="0" smtClean="0"/>
              <a:t>возможности преодолеть </a:t>
            </a:r>
            <a:r>
              <a:rPr lang="ru-RU" sz="9600" dirty="0"/>
              <a:t>речевые трудности; снимается патологически </a:t>
            </a:r>
            <a:r>
              <a:rPr lang="ru-RU" sz="9600" dirty="0" smtClean="0"/>
              <a:t>фиксированное внимание </a:t>
            </a:r>
            <a:r>
              <a:rPr lang="ru-RU" sz="9600" dirty="0"/>
              <a:t>на запинках, переключение фиксации внимания на </a:t>
            </a:r>
            <a:r>
              <a:rPr lang="ru-RU" sz="9600" dirty="0" smtClean="0"/>
              <a:t>успехи</a:t>
            </a:r>
            <a:endParaRPr lang="ru-RU" sz="9600" dirty="0"/>
          </a:p>
          <a:p>
            <a:pPr marL="0" indent="0" algn="just">
              <a:buNone/>
            </a:pPr>
            <a:r>
              <a:rPr lang="ru-RU" sz="9600" dirty="0"/>
              <a:t>· логопедическое воздействие, осуществляется на протяжении </a:t>
            </a:r>
            <a:r>
              <a:rPr lang="ru-RU" sz="9600" dirty="0" smtClean="0"/>
              <a:t>длительного курса </a:t>
            </a:r>
            <a:r>
              <a:rPr lang="ru-RU" sz="9600" dirty="0"/>
              <a:t>занятий. Основной целью занятий является воспитание </a:t>
            </a:r>
            <a:r>
              <a:rPr lang="ru-RU" sz="9600" dirty="0" smtClean="0"/>
              <a:t>навыков правильной </a:t>
            </a:r>
            <a:r>
              <a:rPr lang="ru-RU" sz="9600" dirty="0"/>
              <a:t>речи, </a:t>
            </a:r>
            <a:r>
              <a:rPr lang="ru-RU" sz="9600" dirty="0" smtClean="0"/>
              <a:t>   воздействие </a:t>
            </a:r>
            <a:r>
              <a:rPr lang="ru-RU" sz="9600" dirty="0"/>
              <a:t>окружающих на личность заикающегося ребенка, на </a:t>
            </a:r>
            <a:r>
              <a:rPr lang="ru-RU" sz="9600" dirty="0" smtClean="0"/>
              <a:t>его взаимоотношения </a:t>
            </a:r>
            <a:r>
              <a:rPr lang="ru-RU" sz="9600" dirty="0"/>
              <a:t>со средой и на его эмоционально-волевую </a:t>
            </a:r>
            <a:r>
              <a:rPr lang="ru-RU" sz="9600" dirty="0" smtClean="0"/>
              <a:t>сферу (воспитание </a:t>
            </a:r>
            <a:r>
              <a:rPr lang="ru-RU" sz="9600" dirty="0"/>
              <a:t>уверенности в себе, сознание своего "я", здоровый взгляд </a:t>
            </a:r>
            <a:r>
              <a:rPr lang="ru-RU" sz="9600" dirty="0" smtClean="0"/>
              <a:t>на дефект </a:t>
            </a:r>
            <a:r>
              <a:rPr lang="ru-RU" sz="9600" dirty="0"/>
              <a:t>речи, желание преодолеть его, поддержание сознания </a:t>
            </a:r>
            <a:r>
              <a:rPr lang="ru-RU" sz="9600" dirty="0" smtClean="0"/>
              <a:t>успеха проделанной </a:t>
            </a:r>
            <a:r>
              <a:rPr lang="ru-RU" sz="9600" dirty="0"/>
              <a:t>работы).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19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290" y="2366538"/>
            <a:ext cx="10515600" cy="4351338"/>
          </a:xfrm>
        </p:spPr>
        <p:txBody>
          <a:bodyPr/>
          <a:lstStyle/>
          <a:p>
            <a:r>
              <a:rPr lang="ru-RU" dirty="0" smtClean="0"/>
              <a:t>ограниченный</a:t>
            </a:r>
            <a:r>
              <a:rPr lang="ru-RU" dirty="0"/>
              <a:t>, не соответствующий возрасту запас знаний и представлений об окружающем </a:t>
            </a:r>
            <a:endParaRPr lang="ru-RU" dirty="0" smtClean="0"/>
          </a:p>
          <a:p>
            <a:r>
              <a:rPr lang="ru-RU" dirty="0" smtClean="0"/>
              <a:t>низкий </a:t>
            </a:r>
            <a:r>
              <a:rPr lang="ru-RU" dirty="0"/>
              <a:t>уровень познавательной активности </a:t>
            </a:r>
            <a:endParaRPr lang="ru-RU" dirty="0" smtClean="0"/>
          </a:p>
          <a:p>
            <a:r>
              <a:rPr lang="ru-RU" dirty="0" smtClean="0"/>
              <a:t>недостаточная </a:t>
            </a:r>
            <a:r>
              <a:rPr lang="ru-RU" dirty="0"/>
              <a:t>регуляция произвольной деятельности и поведения </a:t>
            </a:r>
            <a:endParaRPr lang="ru-RU" dirty="0" smtClean="0"/>
          </a:p>
          <a:p>
            <a:r>
              <a:rPr lang="ru-RU" dirty="0" smtClean="0"/>
              <a:t>более </a:t>
            </a:r>
            <a:r>
              <a:rPr lang="ru-RU" dirty="0"/>
              <a:t>низкая работоспособность по сравнению с нормально развивающимися детьми того же возраста к приему и переработке информации.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Характерные признаки задержки психического </a:t>
            </a:r>
            <a:r>
              <a:rPr lang="ru-RU" dirty="0" smtClean="0"/>
              <a:t>развития: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440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1469" y="231376"/>
            <a:ext cx="10872092" cy="6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659" y="49390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БЛАГОДАРЮ ЗА СОТРУДНИЧЕСТВО!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46"/>
            <a:ext cx="12191999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Речь ребёнка в младшем дошкольном возрасте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338" y="2237748"/>
            <a:ext cx="10645462" cy="4047142"/>
          </a:xfrm>
        </p:spPr>
        <p:txBody>
          <a:bodyPr>
            <a:noAutofit/>
          </a:bodyPr>
          <a:lstStyle/>
          <a:p>
            <a:pPr algn="just"/>
            <a:r>
              <a:rPr lang="ru-RU" sz="3200" dirty="0"/>
              <a:t>В возрасте 2-3 лет в результате активного подражания, подкрепляемого повышенным с возрастом интереса к речи, речь ребенка представляет богатую, хотя и крайне пеструю и неустойчивую картину. </a:t>
            </a:r>
          </a:p>
          <a:p>
            <a:pPr algn="just"/>
            <a:r>
              <a:rPr lang="ru-RU" sz="3200" dirty="0"/>
              <a:t>К 3-4 годам у ребенка речь уже сформирована и имеет лишь некоторые особенности, обусловленные психофизиологическими факторами.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20192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46"/>
            <a:ext cx="12192000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Нарушения речи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24" y="1107583"/>
            <a:ext cx="10941676" cy="50693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Это собирательный </a:t>
            </a:r>
            <a:r>
              <a:rPr lang="ru-RU" dirty="0"/>
              <a:t>термин для обозначения отклонений от речевой нормы, принятой в данной языковой среде, полностью или частично препятствующих речевому общению и ограничивающих возможности социальной адаптации </a:t>
            </a:r>
            <a:r>
              <a:rPr lang="ru-RU" dirty="0" smtClean="0"/>
              <a:t>человека.</a:t>
            </a:r>
          </a:p>
          <a:p>
            <a:pPr marL="0" indent="0" algn="ctr">
              <a:buNone/>
            </a:pPr>
            <a:r>
              <a:rPr lang="ru-RU" u="sng" dirty="0"/>
              <a:t>Основными причинами патологии детской речи являются</a:t>
            </a:r>
            <a:r>
              <a:rPr lang="ru-RU" u="sng" dirty="0" smtClean="0"/>
              <a:t>: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различная </a:t>
            </a:r>
            <a:r>
              <a:rPr lang="ru-RU" dirty="0"/>
              <a:t>внутриутробная патология; 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токсикоз </a:t>
            </a:r>
            <a:r>
              <a:rPr lang="ru-RU" dirty="0"/>
              <a:t>при беременности, </a:t>
            </a:r>
            <a:endParaRPr lang="ru-RU" dirty="0" smtClean="0"/>
          </a:p>
          <a:p>
            <a:pPr algn="just"/>
            <a:r>
              <a:rPr lang="ru-RU" dirty="0" smtClean="0"/>
              <a:t>вирусные </a:t>
            </a:r>
            <a:r>
              <a:rPr lang="ru-RU" dirty="0"/>
              <a:t>и эндокринные заболевания, травмы, </a:t>
            </a:r>
            <a:endParaRPr lang="ru-RU" dirty="0" smtClean="0"/>
          </a:p>
          <a:p>
            <a:pPr algn="just"/>
            <a:r>
              <a:rPr lang="ru-RU" dirty="0" smtClean="0"/>
              <a:t>несовместимость </a:t>
            </a:r>
            <a:r>
              <a:rPr lang="ru-RU" dirty="0"/>
              <a:t>крови по резус-фактору и </a:t>
            </a:r>
            <a:r>
              <a:rPr lang="ru-RU" dirty="0" err="1"/>
              <a:t>др</a:t>
            </a:r>
            <a:r>
              <a:rPr lang="ru-RU" dirty="0" smtClean="0"/>
              <a:t>; </a:t>
            </a:r>
            <a:r>
              <a:rPr lang="ru-RU" dirty="0"/>
              <a:t>родовая травма и асфиксия во время родов; 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заболевания </a:t>
            </a:r>
            <a:r>
              <a:rPr lang="ru-RU" dirty="0"/>
              <a:t>в первые годы жизни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46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46"/>
            <a:ext cx="12191999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4078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1. Задержка в умственном развитии ребенка, т.к. речь не только </a:t>
            </a:r>
            <a:r>
              <a:rPr lang="ru-RU" dirty="0" smtClean="0"/>
              <a:t>обогащает мышление </a:t>
            </a:r>
            <a:r>
              <a:rPr lang="ru-RU" dirty="0"/>
              <a:t>содержанием, но и формирует его. </a:t>
            </a:r>
          </a:p>
          <a:p>
            <a:r>
              <a:rPr lang="ru-RU" dirty="0"/>
              <a:t>2. Тяжелые психические переживания ребенка из-за недостатков своей </a:t>
            </a:r>
            <a:r>
              <a:rPr lang="ru-RU" dirty="0" smtClean="0"/>
              <a:t>речи (проявляющиеся </a:t>
            </a:r>
            <a:r>
              <a:rPr lang="ru-RU" dirty="0"/>
              <a:t>уже к 5 годам). </a:t>
            </a:r>
          </a:p>
          <a:p>
            <a:r>
              <a:rPr lang="ru-RU" dirty="0"/>
              <a:t>3. Затруднения в школьном обучении (вторичные речевые </a:t>
            </a:r>
            <a:r>
              <a:rPr lang="ru-RU" dirty="0" smtClean="0"/>
              <a:t>нарушения: </a:t>
            </a:r>
            <a:r>
              <a:rPr lang="ru-RU" dirty="0" err="1" smtClean="0"/>
              <a:t>дислексия</a:t>
            </a:r>
            <a:r>
              <a:rPr lang="ru-RU" dirty="0"/>
              <a:t>, </a:t>
            </a:r>
            <a:r>
              <a:rPr lang="ru-RU" dirty="0" err="1"/>
              <a:t>дисграфия</a:t>
            </a:r>
            <a:r>
              <a:rPr lang="ru-RU" dirty="0"/>
              <a:t>) </a:t>
            </a:r>
          </a:p>
          <a:p>
            <a:r>
              <a:rPr lang="ru-RU" dirty="0"/>
              <a:t>4. Нарушение стройного течения занятий в классе при наличии </a:t>
            </a:r>
            <a:r>
              <a:rPr lang="ru-RU" dirty="0" smtClean="0"/>
              <a:t>плохо говорящих</a:t>
            </a:r>
            <a:r>
              <a:rPr lang="ru-RU" dirty="0"/>
              <a:t>, из-за смеха одноклассников, слезы и отказ отвечать. </a:t>
            </a:r>
          </a:p>
          <a:p>
            <a:r>
              <a:rPr lang="ru-RU" dirty="0"/>
              <a:t>5. В будущем - личные проблемы и ограничения в выборе профессий.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Таким образом, раннее выявление речевой патологии и своевременная коррекция, а также профилактика речевых нарушений - главная задача не только логопеда, но и родителей, имеющих детей дошкольного и младшего школьного возраста.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1521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Важно вовремя предупредить и устранить целый ряд вредных последствий</a:t>
            </a:r>
            <a:br>
              <a:rPr lang="ru-RU" sz="3600" dirty="0" smtClean="0"/>
            </a:br>
            <a:r>
              <a:rPr lang="ru-RU" sz="3600" dirty="0" smtClean="0"/>
              <a:t>неисправленной речи у ребенка, которые могут выражаться в следующем: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46"/>
            <a:ext cx="12191999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Задержка </a:t>
            </a:r>
            <a:r>
              <a:rPr lang="ru-RU" dirty="0"/>
              <a:t>речевого развития (ЗРР</a:t>
            </a:r>
            <a:r>
              <a:rPr lang="ru-RU" dirty="0" smtClean="0"/>
              <a:t>); </a:t>
            </a:r>
            <a:endParaRPr lang="ru-RU" dirty="0"/>
          </a:p>
          <a:p>
            <a:r>
              <a:rPr lang="ru-RU" dirty="0" smtClean="0"/>
              <a:t>Общее </a:t>
            </a:r>
            <a:r>
              <a:rPr lang="ru-RU" dirty="0"/>
              <a:t>недоразвитие речи (ОНР);</a:t>
            </a:r>
          </a:p>
          <a:p>
            <a:r>
              <a:rPr lang="ru-RU" dirty="0" smtClean="0"/>
              <a:t>Фонетические </a:t>
            </a:r>
            <a:r>
              <a:rPr lang="ru-RU" dirty="0"/>
              <a:t>и фонематические </a:t>
            </a:r>
            <a:r>
              <a:rPr lang="ru-RU" dirty="0" smtClean="0"/>
              <a:t>нарушения (ФФНР);</a:t>
            </a:r>
            <a:endParaRPr lang="ru-RU" dirty="0"/>
          </a:p>
          <a:p>
            <a:r>
              <a:rPr lang="ru-RU" dirty="0" smtClean="0"/>
              <a:t>Фонетическое недоразвитие речи (ФНР);</a:t>
            </a:r>
            <a:endParaRPr lang="ru-RU" dirty="0"/>
          </a:p>
          <a:p>
            <a:r>
              <a:rPr lang="ru-RU" dirty="0" smtClean="0"/>
              <a:t>Дизартрия </a:t>
            </a:r>
            <a:r>
              <a:rPr lang="ru-RU" dirty="0"/>
              <a:t>(стертая форма дизартрии и дизартрический компонент);</a:t>
            </a:r>
          </a:p>
          <a:p>
            <a:r>
              <a:rPr lang="ru-RU" dirty="0" smtClean="0"/>
              <a:t>Заикание </a:t>
            </a:r>
            <a:r>
              <a:rPr lang="ru-RU" dirty="0"/>
              <a:t>и др. 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	Так</a:t>
            </a:r>
            <a:r>
              <a:rPr lang="ru-RU" dirty="0"/>
              <a:t>, возникнув в детстве, речевое нарушение без квалифицированной помощи логопеда, закрепляется и с большим трудом преодолевается в последующие годы и может сохраниться на всю жизнь.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99832"/>
            <a:ext cx="10515600" cy="102579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Можно выделить некоторые виды дефектов речи: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15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3030" y="3346"/>
            <a:ext cx="12295030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911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Задержка в развитии речи (ЗРР) отражается на формировании всей психики ребенка.</a:t>
            </a:r>
          </a:p>
          <a:p>
            <a:r>
              <a:rPr lang="ru-RU" dirty="0"/>
              <a:t>Она затрудняет общение ребенка с окружающими, препятствует </a:t>
            </a:r>
            <a:r>
              <a:rPr lang="ru-RU" dirty="0" smtClean="0"/>
              <a:t>правильному формированию </a:t>
            </a:r>
            <a:r>
              <a:rPr lang="ru-RU" dirty="0"/>
              <a:t>познавательных процессов, влияет на эмоционально-волевую сферу. </a:t>
            </a:r>
          </a:p>
          <a:p>
            <a:r>
              <a:rPr lang="ru-RU" dirty="0"/>
              <a:t>Задержка в развитии речи у детей требует обязательной логопедической коррекции.</a:t>
            </a:r>
          </a:p>
          <a:p>
            <a:r>
              <a:rPr lang="ru-RU" dirty="0"/>
              <a:t>Если у ребенка к 2,5 годам не появилась речь необходимо обратиться </a:t>
            </a:r>
            <a:r>
              <a:rPr lang="ru-RU" dirty="0" smtClean="0"/>
              <a:t>за консультацией </a:t>
            </a:r>
            <a:r>
              <a:rPr lang="ru-RU" dirty="0"/>
              <a:t>к логопеду, невропатологу. Занятия важно начинать как </a:t>
            </a:r>
            <a:r>
              <a:rPr lang="ru-RU" dirty="0" smtClean="0"/>
              <a:t>можно раньше </a:t>
            </a:r>
            <a:r>
              <a:rPr lang="ru-RU" dirty="0"/>
              <a:t>и не ждать возрастного рубежа 4-х лет.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158" y="592428"/>
            <a:ext cx="10413642" cy="10982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ЗРР - задержка речевого развития - отставание речевого развития ребенка от</a:t>
            </a:r>
            <a:br>
              <a:rPr lang="ru-RU" dirty="0"/>
            </a:br>
            <a:r>
              <a:rPr lang="ru-RU" dirty="0"/>
              <a:t>возрастной нормы в возрасте до 4 лет</a:t>
            </a:r>
          </a:p>
        </p:txBody>
      </p:sp>
    </p:spTree>
    <p:extLst>
      <p:ext uri="{BB962C8B-B14F-4D97-AF65-F5344CB8AC3E}">
        <p14:creationId xmlns:p14="http://schemas.microsoft.com/office/powerpoint/2010/main" val="193685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046" y="2250628"/>
            <a:ext cx="1094596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У </a:t>
            </a:r>
            <a:r>
              <a:rPr lang="ru-RU" u="sng" dirty="0"/>
              <a:t>всех детей с общим недоразвитием речи (ОНР) </a:t>
            </a:r>
            <a:r>
              <a:rPr lang="ru-RU" u="sng" dirty="0" smtClean="0"/>
              <a:t>всегда отмечаются</a:t>
            </a:r>
            <a:r>
              <a:rPr lang="ru-RU" u="sng" dirty="0"/>
              <a:t>: </a:t>
            </a:r>
            <a:endParaRPr lang="ru-RU" u="sng" dirty="0" smtClean="0"/>
          </a:p>
          <a:p>
            <a:r>
              <a:rPr lang="ru-RU" dirty="0" smtClean="0"/>
              <a:t>нарушение звукопроизношения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недоразвитие </a:t>
            </a:r>
            <a:r>
              <a:rPr lang="ru-RU" dirty="0"/>
              <a:t>фонематического слуха (фонематический </a:t>
            </a:r>
            <a:r>
              <a:rPr lang="ru-RU" dirty="0" smtClean="0"/>
              <a:t>слух отличается </a:t>
            </a:r>
            <a:r>
              <a:rPr lang="ru-RU" dirty="0"/>
              <a:t>от обычного, физического, возможностью </a:t>
            </a:r>
            <a:r>
              <a:rPr lang="ru-RU" dirty="0" smtClean="0"/>
              <a:t>воспринимать, дифференцировать </a:t>
            </a:r>
            <a:r>
              <a:rPr lang="ru-RU" dirty="0"/>
              <a:t>и выделять фонемы родного языка), </a:t>
            </a:r>
            <a:endParaRPr lang="ru-RU" dirty="0" smtClean="0"/>
          </a:p>
          <a:p>
            <a:r>
              <a:rPr lang="ru-RU" dirty="0" smtClean="0"/>
              <a:t>выраженное </a:t>
            </a:r>
            <a:r>
              <a:rPr lang="ru-RU" dirty="0"/>
              <a:t>отставание </a:t>
            </a:r>
            <a:r>
              <a:rPr lang="ru-RU" dirty="0" smtClean="0"/>
              <a:t>в формировании </a:t>
            </a:r>
            <a:r>
              <a:rPr lang="ru-RU" dirty="0"/>
              <a:t>словарного запаса и грамматического строя речи. </a:t>
            </a:r>
          </a:p>
          <a:p>
            <a:pPr marL="0" indent="0">
              <a:buNone/>
            </a:pPr>
            <a:r>
              <a:rPr lang="ru-RU" dirty="0" smtClean="0"/>
              <a:t>	Совокупность </a:t>
            </a:r>
            <a:r>
              <a:rPr lang="ru-RU" dirty="0"/>
              <a:t>перечисленных нарушений служит серьезным препятствием </a:t>
            </a:r>
            <a:r>
              <a:rPr lang="ru-RU" dirty="0" smtClean="0"/>
              <a:t>в овладении </a:t>
            </a:r>
            <a:r>
              <a:rPr lang="ru-RU" dirty="0"/>
              <a:t>программой детского сада общего типа, а в дальнейшем и </a:t>
            </a:r>
            <a:r>
              <a:rPr lang="ru-RU" dirty="0" smtClean="0"/>
              <a:t>программой общеобразовательной </a:t>
            </a:r>
            <a:r>
              <a:rPr lang="ru-RU" dirty="0"/>
              <a:t>школы.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047" y="925065"/>
            <a:ext cx="11122516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 smtClean="0">
                <a:latin typeface="+mn-lt"/>
              </a:rPr>
              <a:t>ОНР - общее недоразвитие речи - это такое нарушение речи которое при нормальном слухе и интеллекте резко задерживает формирование каждого из компонентов языка: фонетики, лексики, грамматики.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974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46"/>
            <a:ext cx="12192000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органическую </a:t>
            </a:r>
            <a:r>
              <a:rPr lang="ru-RU" dirty="0"/>
              <a:t>- вызванную органическими дефектами периферического </a:t>
            </a:r>
            <a:r>
              <a:rPr lang="ru-RU" dirty="0" smtClean="0"/>
              <a:t>речевого аппарата</a:t>
            </a:r>
            <a:r>
              <a:rPr lang="ru-RU" dirty="0"/>
              <a:t>: изменения в строении челюстей; укорочение подъязычной </a:t>
            </a:r>
            <a:r>
              <a:rPr lang="ru-RU" dirty="0" smtClean="0"/>
              <a:t>связки (уздечки</a:t>
            </a:r>
            <a:r>
              <a:rPr lang="ru-RU" dirty="0"/>
              <a:t>); неправильное строение нёба (слишком высокое, наоборот низкое, </a:t>
            </a:r>
            <a:r>
              <a:rPr lang="ru-RU" dirty="0" smtClean="0"/>
              <a:t>плоское и </a:t>
            </a:r>
            <a:r>
              <a:rPr lang="ru-RU" dirty="0"/>
              <a:t>т.д.) </a:t>
            </a:r>
          </a:p>
          <a:p>
            <a:pPr algn="just"/>
            <a:r>
              <a:rPr lang="ru-RU" dirty="0" smtClean="0"/>
              <a:t>функциональную </a:t>
            </a:r>
            <a:r>
              <a:rPr lang="ru-RU" dirty="0"/>
              <a:t>- выражающуюся в неправильном звукопроизношении, </a:t>
            </a:r>
            <a:r>
              <a:rPr lang="ru-RU" dirty="0" smtClean="0"/>
              <a:t>при котором </a:t>
            </a:r>
            <a:r>
              <a:rPr lang="ru-RU" dirty="0"/>
              <a:t>дефектов в строении артикуляционного аппарата нет. </a:t>
            </a:r>
          </a:p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органической дислалии, коррекцию дефектов периферического речевого </a:t>
            </a:r>
            <a:r>
              <a:rPr lang="ru-RU" dirty="0" smtClean="0"/>
              <a:t>аппарата (исправление </a:t>
            </a:r>
            <a:r>
              <a:rPr lang="ru-RU" dirty="0"/>
              <a:t>прикуса, зубного ряда, "подрезание уздечки" и т.д.) проводит врач </a:t>
            </a:r>
            <a:r>
              <a:rPr lang="ru-RU" dirty="0" err="1"/>
              <a:t>ортодонт</a:t>
            </a:r>
            <a:r>
              <a:rPr lang="ru-RU" dirty="0"/>
              <a:t>, стоматолог. </a:t>
            </a:r>
            <a:r>
              <a:rPr lang="ru-RU" dirty="0" smtClean="0"/>
              <a:t>	Коррекцию </a:t>
            </a:r>
            <a:r>
              <a:rPr lang="ru-RU" dirty="0"/>
              <a:t>звукопроизношения проводит логопед.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Дислалия - нарушение звукопроизношения - подразделяется на два вида: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502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46"/>
            <a:ext cx="12192000" cy="685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неправильное </a:t>
            </a:r>
            <a:r>
              <a:rPr lang="ru-RU" dirty="0"/>
              <a:t>воспитание речи в семье (сюсюканье) </a:t>
            </a:r>
          </a:p>
          <a:p>
            <a:r>
              <a:rPr lang="ru-RU" dirty="0" smtClean="0"/>
              <a:t>подражание </a:t>
            </a:r>
            <a:r>
              <a:rPr lang="ru-RU" dirty="0"/>
              <a:t>плохо говорящим сверстникам</a:t>
            </a:r>
          </a:p>
          <a:p>
            <a:r>
              <a:rPr lang="ru-RU" dirty="0" smtClean="0"/>
              <a:t>двуязычие </a:t>
            </a:r>
            <a:r>
              <a:rPr lang="ru-RU" dirty="0"/>
              <a:t>в семье, педагогическая запущенность</a:t>
            </a:r>
          </a:p>
          <a:p>
            <a:r>
              <a:rPr lang="ru-RU" dirty="0" smtClean="0"/>
              <a:t>недоразвитие </a:t>
            </a:r>
            <a:r>
              <a:rPr lang="ru-RU" dirty="0"/>
              <a:t>фонематического слуха, снижение слуха</a:t>
            </a:r>
          </a:p>
          <a:p>
            <a:r>
              <a:rPr lang="ru-RU" dirty="0" smtClean="0"/>
              <a:t> </a:t>
            </a:r>
            <a:r>
              <a:rPr lang="ru-RU" dirty="0"/>
              <a:t>недостаточная подвижность органов артикуляционного </a:t>
            </a:r>
            <a:r>
              <a:rPr lang="ru-RU" dirty="0" smtClean="0"/>
              <a:t>аппарата (неумение </a:t>
            </a:r>
            <a:r>
              <a:rPr lang="ru-RU" dirty="0"/>
              <a:t>владеть и чувствовать свой язык и его положение в полости рта)</a:t>
            </a:r>
          </a:p>
          <a:p>
            <a:r>
              <a:rPr lang="ru-RU" dirty="0" smtClean="0"/>
              <a:t>отклонения </a:t>
            </a:r>
            <a:r>
              <a:rPr lang="ru-RU" dirty="0"/>
              <a:t>в умственном развитии </a:t>
            </a:r>
            <a:r>
              <a:rPr lang="ru-RU" dirty="0" smtClean="0"/>
              <a:t>ребенка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Причины возникновения функциональной дислалии: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2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825</Words>
  <Application>Microsoft Office PowerPoint</Application>
  <PresentationFormat>Широкоэкранный</PresentationFormat>
  <Paragraphs>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«Виды речевых нарушений»  Консультация для педагогов ДОУ</vt:lpstr>
      <vt:lpstr>Речь ребёнка в младшем дошкольном возрасте</vt:lpstr>
      <vt:lpstr>Нарушения речи </vt:lpstr>
      <vt:lpstr>Важно вовремя предупредить и устранить целый ряд вредных последствий неисправленной речи у ребенка, которые могут выражаться в следующем:  </vt:lpstr>
      <vt:lpstr>Можно выделить некоторые виды дефектов речи: </vt:lpstr>
      <vt:lpstr>ЗРР - задержка речевого развития - отставание речевого развития ребенка от возрастной нормы в возрасте до 4 лет</vt:lpstr>
      <vt:lpstr>ОНР - общее недоразвитие речи - это такое нарушение речи которое при нормальном слухе и интеллекте резко задерживает формирование каждого из компонентов языка: фонетики, лексики, грамматики.  </vt:lpstr>
      <vt:lpstr>Дислалия - нарушение звукопроизношения - подразделяется на два вида: </vt:lpstr>
      <vt:lpstr>Причины возникновения функциональной дислалии:  </vt:lpstr>
      <vt:lpstr>Выделяются несколько видов дислалии: </vt:lpstr>
      <vt:lpstr>По количеству нарушенных звуков дислалия делится на: </vt:lpstr>
      <vt:lpstr>Дизартрия - нарушение звукопроизношения, обусловленное органической недостаточностью иннервации речевого аппарата.</vt:lpstr>
      <vt:lpstr>ЗАИКАНИЕ</vt:lpstr>
      <vt:lpstr>Коррекция заикания включает комплексный подход и включает следующие этапы:  </vt:lpstr>
      <vt:lpstr>Характерные признаки задержки психического развития:</vt:lpstr>
      <vt:lpstr>БЛАГОДАРЮ ЗА СОТРУДНИЧЕСТВО!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Сергеевна</dc:creator>
  <cp:lastModifiedBy>Галина Сергеевна</cp:lastModifiedBy>
  <cp:revision>17</cp:revision>
  <dcterms:created xsi:type="dcterms:W3CDTF">2015-11-18T16:59:46Z</dcterms:created>
  <dcterms:modified xsi:type="dcterms:W3CDTF">2015-11-20T09:29:04Z</dcterms:modified>
</cp:coreProperties>
</file>