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B0982-3441-4C5D-B61A-3A506E0FE3D8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3365C-7F23-4069-995A-A3FB0BE28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C5C53C-478A-43B4-8DF8-6D5141DD3A36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609453-0DA3-43DD-BAC0-CF34DB15E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286808" cy="35719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Автоматизация звука </a:t>
            </a:r>
            <a:r>
              <a:rPr lang="en-US" sz="4000" dirty="0" smtClean="0">
                <a:solidFill>
                  <a:srgbClr val="FFFF00"/>
                </a:solidFill>
              </a:rPr>
              <a:t>[</a:t>
            </a:r>
            <a:r>
              <a:rPr lang="ru-RU" sz="4000" dirty="0" smtClean="0">
                <a:solidFill>
                  <a:srgbClr val="FFFF00"/>
                </a:solidFill>
              </a:rPr>
              <a:t>З</a:t>
            </a:r>
            <a:r>
              <a:rPr lang="en-US" sz="4000" dirty="0" smtClean="0">
                <a:solidFill>
                  <a:srgbClr val="FFFF00"/>
                </a:solidFill>
              </a:rPr>
              <a:t>]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в слогах, словах, предложениях, связной речи.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214818"/>
            <a:ext cx="8215370" cy="2000264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n-US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n-US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Подготовила</a:t>
            </a:r>
          </a:p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</a:t>
            </a:r>
            <a:r>
              <a:rPr lang="ru-RU" b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читель-логопед </a:t>
            </a:r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Чижова И.А.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429684" cy="607223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Повтори (прочитай)слоги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>               </a:t>
            </a:r>
            <a:endParaRPr lang="ru-RU" dirty="0"/>
          </a:p>
        </p:txBody>
      </p:sp>
      <p:sp>
        <p:nvSpPr>
          <p:cNvPr id="6" name="6-конечная звезда 5"/>
          <p:cNvSpPr/>
          <p:nvPr/>
        </p:nvSpPr>
        <p:spPr>
          <a:xfrm>
            <a:off x="642910" y="2500306"/>
            <a:ext cx="2357454" cy="2143140"/>
          </a:xfrm>
          <a:prstGeom prst="star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ЗА-ЗЫ-ЗО</a:t>
            </a:r>
            <a:endParaRPr lang="ru-RU" b="1" dirty="0"/>
          </a:p>
        </p:txBody>
      </p:sp>
      <p:sp>
        <p:nvSpPr>
          <p:cNvPr id="7" name="6-конечная звезда 6"/>
          <p:cNvSpPr/>
          <p:nvPr/>
        </p:nvSpPr>
        <p:spPr>
          <a:xfrm>
            <a:off x="3643306" y="1214422"/>
            <a:ext cx="1785950" cy="1571636"/>
          </a:xfrm>
          <a:prstGeom prst="star6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ЗЫ-ЗУ</a:t>
            </a:r>
            <a:endParaRPr lang="ru-RU" b="1" dirty="0"/>
          </a:p>
        </p:txBody>
      </p:sp>
      <p:sp>
        <p:nvSpPr>
          <p:cNvPr id="8" name="6-конечная звезда 7"/>
          <p:cNvSpPr/>
          <p:nvPr/>
        </p:nvSpPr>
        <p:spPr>
          <a:xfrm>
            <a:off x="3929058" y="2786058"/>
            <a:ext cx="1857388" cy="1785950"/>
          </a:xfrm>
          <a:prstGeom prst="star6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УЗ-ОЗ</a:t>
            </a:r>
            <a:endParaRPr lang="ru-RU" b="1" dirty="0"/>
          </a:p>
        </p:txBody>
      </p:sp>
      <p:sp>
        <p:nvSpPr>
          <p:cNvPr id="9" name="6-конечная звезда 8"/>
          <p:cNvSpPr/>
          <p:nvPr/>
        </p:nvSpPr>
        <p:spPr>
          <a:xfrm>
            <a:off x="5072066" y="4143380"/>
            <a:ext cx="2286016" cy="178595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УЗ-АЗ-ОЗ</a:t>
            </a:r>
            <a:endParaRPr lang="ru-RU" b="1" dirty="0"/>
          </a:p>
        </p:txBody>
      </p:sp>
      <p:sp>
        <p:nvSpPr>
          <p:cNvPr id="10" name="6-конечная звезда 9"/>
          <p:cNvSpPr/>
          <p:nvPr/>
        </p:nvSpPr>
        <p:spPr>
          <a:xfrm>
            <a:off x="6572264" y="2714620"/>
            <a:ext cx="1857388" cy="1714512"/>
          </a:xfrm>
          <a:prstGeom prst="star6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АЗ-УЗ</a:t>
            </a:r>
            <a:endParaRPr lang="ru-RU" b="1" dirty="0"/>
          </a:p>
        </p:txBody>
      </p:sp>
      <p:sp>
        <p:nvSpPr>
          <p:cNvPr id="11" name="6-конечная звезда 10"/>
          <p:cNvSpPr/>
          <p:nvPr/>
        </p:nvSpPr>
        <p:spPr>
          <a:xfrm>
            <a:off x="6286512" y="1142984"/>
            <a:ext cx="1785950" cy="157163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ЗА-ЗУ</a:t>
            </a:r>
            <a:endParaRPr lang="ru-RU" b="1" dirty="0"/>
          </a:p>
        </p:txBody>
      </p:sp>
      <p:sp>
        <p:nvSpPr>
          <p:cNvPr id="12" name="6-конечная звезда 11"/>
          <p:cNvSpPr/>
          <p:nvPr/>
        </p:nvSpPr>
        <p:spPr>
          <a:xfrm>
            <a:off x="1500166" y="1214422"/>
            <a:ext cx="1785950" cy="1571636"/>
          </a:xfrm>
          <a:prstGeom prst="star6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ЗУ-ЗО</a:t>
            </a:r>
            <a:endParaRPr lang="ru-RU" b="1" dirty="0"/>
          </a:p>
        </p:txBody>
      </p:sp>
      <p:sp>
        <p:nvSpPr>
          <p:cNvPr id="14" name="6-конечная звезда 13"/>
          <p:cNvSpPr/>
          <p:nvPr/>
        </p:nvSpPr>
        <p:spPr>
          <a:xfrm>
            <a:off x="2071670" y="4214818"/>
            <a:ext cx="2143140" cy="1714512"/>
          </a:xfrm>
          <a:prstGeom prst="star6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АЗ-ОЗ-УЗ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643998" cy="92869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Назови картинки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643998" cy="550072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1026" name="Picture 2" descr="http://im8-tub-ru.yandex.net/i?id=259262924-5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643050"/>
            <a:ext cx="1381135" cy="2071702"/>
          </a:xfrm>
          <a:prstGeom prst="rect">
            <a:avLst/>
          </a:prstGeom>
          <a:noFill/>
        </p:spPr>
      </p:pic>
      <p:pic>
        <p:nvPicPr>
          <p:cNvPr id="1030" name="Picture 6" descr="http://im4-tub-ru.yandex.net/i?id=79215855-0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785926"/>
            <a:ext cx="1571636" cy="1785950"/>
          </a:xfrm>
          <a:prstGeom prst="rect">
            <a:avLst/>
          </a:prstGeom>
          <a:noFill/>
        </p:spPr>
      </p:pic>
      <p:pic>
        <p:nvPicPr>
          <p:cNvPr id="1032" name="Picture 8" descr="http://im8-tub-ru.yandex.net/i?id=114926727-2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1643050"/>
            <a:ext cx="1714500" cy="1428750"/>
          </a:xfrm>
          <a:prstGeom prst="rect">
            <a:avLst/>
          </a:prstGeom>
          <a:noFill/>
        </p:spPr>
      </p:pic>
      <p:pic>
        <p:nvPicPr>
          <p:cNvPr id="1034" name="Picture 10" descr="http://im5-tub-ru.yandex.net/i?id=100952964-3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1857364"/>
            <a:ext cx="1571636" cy="1733422"/>
          </a:xfrm>
          <a:prstGeom prst="rect">
            <a:avLst/>
          </a:prstGeom>
          <a:noFill/>
        </p:spPr>
      </p:pic>
      <p:pic>
        <p:nvPicPr>
          <p:cNvPr id="1036" name="Picture 12" descr="http://im8-tub-ru.yandex.net/i?id=204692999-12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4071942"/>
            <a:ext cx="1285884" cy="1677240"/>
          </a:xfrm>
          <a:prstGeom prst="rect">
            <a:avLst/>
          </a:prstGeom>
          <a:noFill/>
        </p:spPr>
      </p:pic>
      <p:pic>
        <p:nvPicPr>
          <p:cNvPr id="1038" name="Picture 14" descr="http://im3-tub-ru.yandex.net/i?id=53250248-4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9190" y="4143380"/>
            <a:ext cx="1785950" cy="1785950"/>
          </a:xfrm>
          <a:prstGeom prst="rect">
            <a:avLst/>
          </a:prstGeom>
          <a:noFill/>
        </p:spPr>
      </p:pic>
      <p:pic>
        <p:nvPicPr>
          <p:cNvPr id="1040" name="Picture 16" descr="http://im4-tub-ru.yandex.net/i?id=22583162-64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00892" y="4286256"/>
            <a:ext cx="1581150" cy="1428750"/>
          </a:xfrm>
          <a:prstGeom prst="rect">
            <a:avLst/>
          </a:prstGeom>
          <a:noFill/>
        </p:spPr>
      </p:pic>
      <p:pic>
        <p:nvPicPr>
          <p:cNvPr id="1044" name="Picture 20" descr="http://im2-tub-ru.yandex.net/i?id=821189165-01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28860" y="4214818"/>
            <a:ext cx="2011520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928670"/>
            <a:ext cx="8572560" cy="5572164"/>
          </a:xfrm>
          <a:effectLst>
            <a:glow rad="1397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З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572560" cy="642942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Повтори предложения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6386" name="Picture 2" descr="http://im2-tub-ru.yandex.net/i?id=177117181-5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000372"/>
            <a:ext cx="2428892" cy="3036116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785786" y="1500174"/>
            <a:ext cx="3214710" cy="714380"/>
          </a:xfrm>
          <a:prstGeom prst="wedgeEllipseCallout">
            <a:avLst>
              <a:gd name="adj1" fmla="val -35753"/>
              <a:gd name="adj2" fmla="val 15742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ои не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абудки.</a:t>
            </a:r>
            <a:endParaRPr lang="ru-RU" b="1" dirty="0"/>
          </a:p>
        </p:txBody>
      </p:sp>
      <p:sp>
        <p:nvSpPr>
          <p:cNvPr id="6" name="Овальная выноска 5"/>
          <p:cNvSpPr/>
          <p:nvPr/>
        </p:nvSpPr>
        <p:spPr>
          <a:xfrm>
            <a:off x="2143108" y="2357430"/>
            <a:ext cx="3214710" cy="857256"/>
          </a:xfrm>
          <a:prstGeom prst="wedgeEllipseCallout">
            <a:avLst>
              <a:gd name="adj1" fmla="val -44005"/>
              <a:gd name="adj2" fmla="val 10636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 га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chemeClr val="tx1"/>
                </a:solidFill>
              </a:rPr>
              <a:t>оне не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chemeClr val="tx1"/>
                </a:solidFill>
              </a:rPr>
              <a:t>абудки.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4357686" y="1428736"/>
            <a:ext cx="3214710" cy="714380"/>
          </a:xfrm>
          <a:prstGeom prst="wedgeEllipseCallout">
            <a:avLst>
              <a:gd name="adj1" fmla="val -40266"/>
              <a:gd name="adj2" fmla="val 7644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оя ставит мимо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у в ва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3428992" y="3571876"/>
            <a:ext cx="3214710" cy="1357322"/>
          </a:xfrm>
          <a:prstGeom prst="wedgeEllipseCallout">
            <a:avLst>
              <a:gd name="adj1" fmla="val -81533"/>
              <a:gd name="adj2" fmla="val 1771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венит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вонок и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овёт </a:t>
            </a:r>
            <a:r>
              <a:rPr lang="ru-RU" b="1" dirty="0" err="1" smtClean="0">
                <a:solidFill>
                  <a:srgbClr val="FF0000"/>
                </a:solidFill>
              </a:rPr>
              <a:t>З</a:t>
            </a:r>
            <a:r>
              <a:rPr lang="ru-RU" b="1" dirty="0" err="1" smtClean="0"/>
              <a:t>найку</a:t>
            </a:r>
            <a:r>
              <a:rPr lang="ru-RU" b="1" dirty="0" smtClean="0"/>
              <a:t> и Не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найку на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анятие.</a:t>
            </a:r>
            <a:endParaRPr lang="ru-RU" b="1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5214942" y="4786322"/>
            <a:ext cx="3214710" cy="1143008"/>
          </a:xfrm>
          <a:prstGeom prst="wedgeEllipseCallout">
            <a:avLst>
              <a:gd name="adj1" fmla="val -130142"/>
              <a:gd name="adj2" fmla="val -3865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найка стоит во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ле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дания.</a:t>
            </a:r>
            <a:endParaRPr lang="ru-RU" b="1" dirty="0"/>
          </a:p>
        </p:txBody>
      </p:sp>
      <p:sp>
        <p:nvSpPr>
          <p:cNvPr id="11" name="Овальная выноска 10"/>
          <p:cNvSpPr/>
          <p:nvPr/>
        </p:nvSpPr>
        <p:spPr>
          <a:xfrm>
            <a:off x="5715008" y="2285992"/>
            <a:ext cx="2714644" cy="1143008"/>
          </a:xfrm>
          <a:prstGeom prst="wedgeEllipseCallout">
            <a:avLst>
              <a:gd name="adj1" fmla="val -91803"/>
              <a:gd name="adj2" fmla="val 5220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айка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овет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/>
              <a:t>ою.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572560" cy="5214974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а-</a:t>
            </a: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а-</a:t>
            </a: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а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- у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ои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а,                                     </a:t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о-</a:t>
            </a: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о-</a:t>
            </a: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- у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ои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онт,                                     </a:t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у-</a:t>
            </a: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у-</a:t>
            </a: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у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-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оя под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онтом пасет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у,          </a:t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ы-</a:t>
            </a: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ы-</a:t>
            </a:r>
            <a:r>
              <a:rPr lang="ru-RU" sz="2000" dirty="0" err="1" smtClean="0">
                <a:solidFill>
                  <a:srgbClr val="FF0000"/>
                </a:solidFill>
              </a:rPr>
              <a:t>з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</a:rPr>
              <a:t>ы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- у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ои нет ни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онта, ни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ы.     </a:t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                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928694"/>
          </a:xfrm>
          <a:solidFill>
            <a:schemeClr val="accent5">
              <a:lumMod val="40000"/>
              <a:lumOff val="60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Повтори </a:t>
            </a:r>
            <a:r>
              <a:rPr lang="ru-RU" b="1" dirty="0" err="1" smtClean="0">
                <a:solidFill>
                  <a:srgbClr val="FF0000"/>
                </a:solidFill>
              </a:rPr>
              <a:t>чистоговорку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7412" name="Picture 4" descr="http://im8-tub-ru.yandex.net/i?id=5750970-3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428736"/>
            <a:ext cx="3429024" cy="24376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72560" cy="78581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Выучи стихотворение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572560" cy="535785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Не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абуду не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абудку, 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Эти синие гла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а. 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Нам на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вание напомнит, 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что её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абыть нель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я.</a:t>
            </a:r>
          </a:p>
          <a:p>
            <a:pPr algn="ctr"/>
            <a:endParaRPr lang="ru-RU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dirty="0"/>
          </a:p>
        </p:txBody>
      </p:sp>
      <p:pic>
        <p:nvPicPr>
          <p:cNvPr id="18436" name="Picture 4" descr="http://im3-tub-ru.yandex.net/i?id=257118527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928934"/>
            <a:ext cx="4643470" cy="30956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501122" cy="5214974"/>
          </a:xfrm>
          <a:solidFill>
            <a:schemeClr val="accent5">
              <a:lumMod val="40000"/>
              <a:lumOff val="60000"/>
            </a:schemeClr>
          </a:solidFill>
          <a:effectLst>
            <a:glow rad="139700">
              <a:schemeClr val="accent4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— </a:t>
            </a:r>
            <a:r>
              <a:rPr lang="ru-RU" sz="2400" dirty="0" smtClean="0">
                <a:solidFill>
                  <a:srgbClr val="FF0000"/>
                </a:solidFill>
              </a:rPr>
              <a:t>З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аяц, </a:t>
            </a:r>
            <a:r>
              <a:rPr lang="ru-RU" sz="2400" dirty="0" smtClean="0">
                <a:solidFill>
                  <a:srgbClr val="FF0000"/>
                </a:solidFill>
              </a:rPr>
              <a:t>з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аяц, чем ты </a:t>
            </a:r>
            <a:r>
              <a:rPr lang="ru-RU" sz="2400" dirty="0" smtClean="0">
                <a:solidFill>
                  <a:srgbClr val="FF0000"/>
                </a:solidFill>
              </a:rPr>
              <a:t>з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анят?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— Кочерыжку ра</a:t>
            </a:r>
            <a:r>
              <a:rPr lang="ru-RU" sz="2400" dirty="0" smtClean="0">
                <a:solidFill>
                  <a:srgbClr val="FF0000"/>
                </a:solidFill>
              </a:rPr>
              <a:t>з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гры</a:t>
            </a:r>
            <a:r>
              <a:rPr lang="ru-RU" sz="2400" dirty="0" smtClean="0">
                <a:solidFill>
                  <a:srgbClr val="FF0000"/>
                </a:solidFill>
              </a:rPr>
              <a:t>з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аю.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— А чему ты, </a:t>
            </a:r>
            <a:r>
              <a:rPr lang="ru-RU" sz="2400" dirty="0" smtClean="0">
                <a:solidFill>
                  <a:srgbClr val="FF0000"/>
                </a:solidFill>
              </a:rPr>
              <a:t>з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аяц, рад?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— Рад, что </a:t>
            </a:r>
            <a:r>
              <a:rPr lang="ru-RU" sz="2400" dirty="0" smtClean="0">
                <a:solidFill>
                  <a:srgbClr val="FF0000"/>
                </a:solidFill>
              </a:rPr>
              <a:t>з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убы не болят.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01122" cy="857256"/>
          </a:xfrm>
          <a:effectLst>
            <a:glow rad="1397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Выучи стихотворение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1506" name="Picture 2" descr="http://im3-tub-ru.yandex.net/i?id=335298432-4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428736"/>
            <a:ext cx="2643206" cy="2787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429684" cy="5214974"/>
          </a:xfrm>
          <a:gradFill flip="none" rotWithShape="1">
            <a:gsLst>
              <a:gs pos="0">
                <a:schemeClr val="accent4">
                  <a:tint val="65000"/>
                  <a:satMod val="270000"/>
                </a:schemeClr>
              </a:gs>
              <a:gs pos="25000">
                <a:schemeClr val="accent4">
                  <a:tint val="60000"/>
                  <a:satMod val="300000"/>
                </a:schemeClr>
              </a:gs>
              <a:gs pos="100000">
                <a:schemeClr val="accent4">
                  <a:tint val="29000"/>
                  <a:satMod val="400000"/>
                </a:schemeClr>
              </a:gs>
            </a:gsLst>
            <a:lin ang="5400000" scaled="1"/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	У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ы </a:t>
            </a:r>
            <a:r>
              <a:rPr lang="ru-RU" sz="2000" dirty="0" smtClean="0">
                <a:solidFill>
                  <a:srgbClr val="FF0000"/>
                </a:solidFill>
              </a:rPr>
              <a:t>3</a:t>
            </a:r>
            <a:r>
              <a:rPr lang="ru-RU" sz="2000" dirty="0" smtClean="0">
                <a:solidFill>
                  <a:srgbClr val="7030A0"/>
                </a:solidFill>
              </a:rPr>
              <a:t>абавы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лята. </a:t>
            </a:r>
            <a:r>
              <a:rPr lang="ru-RU" sz="2000" dirty="0" smtClean="0">
                <a:solidFill>
                  <a:srgbClr val="FF0000"/>
                </a:solidFill>
              </a:rPr>
              <a:t>3</a:t>
            </a:r>
            <a:r>
              <a:rPr lang="ru-RU" sz="2000" dirty="0" smtClean="0">
                <a:solidFill>
                  <a:srgbClr val="7030A0"/>
                </a:solidFill>
              </a:rPr>
              <a:t>абава с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лятами в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агоне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а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абором.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лята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абавные, ре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вые, норовят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абодать друг друга. </a:t>
            </a:r>
            <a:r>
              <a:rPr lang="ru-RU" sz="2000" dirty="0" smtClean="0">
                <a:solidFill>
                  <a:srgbClr val="FF0000"/>
                </a:solidFill>
              </a:rPr>
              <a:t>3</a:t>
            </a:r>
            <a:r>
              <a:rPr lang="ru-RU" sz="2000" dirty="0" smtClean="0">
                <a:solidFill>
                  <a:srgbClr val="7030A0"/>
                </a:solidFill>
              </a:rPr>
              <a:t>оя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аботится о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лятах, носит им в кор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ине 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елёную травку, арбу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ные корки, кукуру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ные листья. Ко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лята у</a:t>
            </a:r>
            <a:r>
              <a:rPr lang="ru-RU" sz="2000" dirty="0" smtClean="0">
                <a:solidFill>
                  <a:srgbClr val="FF0000"/>
                </a:solidFill>
              </a:rPr>
              <a:t>з</a:t>
            </a:r>
            <a:r>
              <a:rPr lang="ru-RU" sz="2000" dirty="0" smtClean="0">
                <a:solidFill>
                  <a:srgbClr val="7030A0"/>
                </a:solidFill>
              </a:rPr>
              <a:t>нают </a:t>
            </a:r>
            <a:r>
              <a:rPr lang="ru-RU" sz="2000" dirty="0" smtClean="0">
                <a:solidFill>
                  <a:srgbClr val="FF0000"/>
                </a:solidFill>
              </a:rPr>
              <a:t>3</a:t>
            </a:r>
            <a:r>
              <a:rPr lang="ru-RU" sz="2000" dirty="0" smtClean="0">
                <a:solidFill>
                  <a:srgbClr val="7030A0"/>
                </a:solidFill>
              </a:rPr>
              <a:t>ою и бегут к ней чере</a:t>
            </a:r>
            <a:r>
              <a:rPr lang="ru-RU" sz="2000" dirty="0" smtClean="0">
                <a:solidFill>
                  <a:srgbClr val="FF0000"/>
                </a:solidFill>
              </a:rPr>
              <a:t>з з</a:t>
            </a:r>
            <a:r>
              <a:rPr lang="ru-RU" sz="2000" dirty="0" smtClean="0">
                <a:solidFill>
                  <a:srgbClr val="7030A0"/>
                </a:solidFill>
              </a:rPr>
              <a:t>агон.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714380"/>
          </a:xfrm>
          <a:solidFill>
            <a:schemeClr val="accent6">
              <a:lumMod val="40000"/>
              <a:lumOff val="6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	</a:t>
            </a:r>
            <a:r>
              <a:rPr lang="ru-RU" sz="2400" b="1" dirty="0" smtClean="0">
                <a:solidFill>
                  <a:srgbClr val="FF0000"/>
                </a:solidFill>
              </a:rPr>
              <a:t>Перескажи текст</a:t>
            </a:r>
            <a:r>
              <a:rPr lang="ru-RU" sz="2400" b="1" dirty="0" smtClean="0">
                <a:solidFill>
                  <a:srgbClr val="7030A0"/>
                </a:solidFill>
              </a:rPr>
              <a:t>	</a:t>
            </a:r>
          </a:p>
          <a:p>
            <a:pPr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9458" name="Picture 2" descr="http://im5-tub-ru.yandex.net/i?id=397444321-6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428736"/>
            <a:ext cx="4081015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187</TotalTime>
  <Words>97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Автоматизация звука [З]  в слогах, словах, предложениях, связной речи.</vt:lpstr>
      <vt:lpstr>Слайд 2</vt:lpstr>
      <vt:lpstr>Назови картинки</vt:lpstr>
      <vt:lpstr>З</vt:lpstr>
      <vt:lpstr>За-за-за - у Зои коза,                                      Зо-зо-зо - у Зои зонт,                                      Зу-зу-зу - Зоя под зонтом пасет козу,           Зы-зы-зы - у Зои нет ни зонта, ни козы.                       </vt:lpstr>
      <vt:lpstr>Выучи стихотворение</vt:lpstr>
      <vt:lpstr>— Заяц, заяц, чем ты занят? — Кочерыжку разгрызаю. — А чему ты, заяц, рад? — Рад, что зубы не болят. </vt:lpstr>
      <vt:lpstr> У козы 3абавы козлята. 3абава с козлятами в загоне за забором. Козлята забавные, резвые, норовят забодать друг друга. 3оя заботится о козлятах, носит им в корзине зелёную травку, арбузные корки, кукурузные листья. Козлята узнают 3ою и бегут к ней через загон.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звука [З] в слогах, словах, предложениях.</dc:title>
  <dc:creator>Alex</dc:creator>
  <cp:lastModifiedBy>Alex</cp:lastModifiedBy>
  <cp:revision>25</cp:revision>
  <dcterms:created xsi:type="dcterms:W3CDTF">2012-12-16T13:29:04Z</dcterms:created>
  <dcterms:modified xsi:type="dcterms:W3CDTF">2015-12-18T15:56:50Z</dcterms:modified>
</cp:coreProperties>
</file>