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8" r:id="rId3"/>
    <p:sldId id="257" r:id="rId4"/>
    <p:sldId id="259" r:id="rId5"/>
    <p:sldId id="261" r:id="rId6"/>
    <p:sldId id="260" r:id="rId7"/>
    <p:sldId id="263" r:id="rId8"/>
    <p:sldId id="264" r:id="rId9"/>
    <p:sldId id="265" r:id="rId10"/>
    <p:sldId id="267" r:id="rId11"/>
    <p:sldId id="268" r:id="rId12"/>
    <p:sldId id="270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8" autoAdjust="0"/>
    <p:restoredTop sz="94752" autoAdjust="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56C7F-643F-4573-AACC-BE3B324527F6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31FDE-1F68-4B5D-8575-2764B36B06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50B2-FDF3-477A-8D66-1AA889233F34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C18D-B826-4ED4-A815-214EFB2A2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50B2-FDF3-477A-8D66-1AA889233F34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C18D-B826-4ED4-A815-214EFB2A2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50B2-FDF3-477A-8D66-1AA889233F34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C18D-B826-4ED4-A815-214EFB2A2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50B2-FDF3-477A-8D66-1AA889233F34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C18D-B826-4ED4-A815-214EFB2A2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50B2-FDF3-477A-8D66-1AA889233F34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C18D-B826-4ED4-A815-214EFB2A2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50B2-FDF3-477A-8D66-1AA889233F34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C18D-B826-4ED4-A815-214EFB2A2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50B2-FDF3-477A-8D66-1AA889233F34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C18D-B826-4ED4-A815-214EFB2A2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50B2-FDF3-477A-8D66-1AA889233F34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C18D-B826-4ED4-A815-214EFB2A2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50B2-FDF3-477A-8D66-1AA889233F34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C18D-B826-4ED4-A815-214EFB2A2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50B2-FDF3-477A-8D66-1AA889233F34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C18D-B826-4ED4-A815-214EFB2A2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50B2-FDF3-477A-8D66-1AA889233F34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C18D-B826-4ED4-A815-214EFB2A2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750B2-FDF3-477A-8D66-1AA889233F34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0C18D-B826-4ED4-A815-214EFB2A2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3429023"/>
          </a:xfrm>
        </p:spPr>
        <p:txBody>
          <a:bodyPr>
            <a:noAutofit/>
          </a:bodyPr>
          <a:lstStyle/>
          <a:p>
            <a:r>
              <a:rPr lang="ru-RU" sz="6400" b="1" dirty="0" smtClean="0">
                <a:solidFill>
                  <a:schemeClr val="accent1">
                    <a:lumMod val="50000"/>
                  </a:schemeClr>
                </a:solidFill>
              </a:rPr>
              <a:t>Развитие мелкой моторики через игру</a:t>
            </a:r>
            <a:endParaRPr lang="ru-RU" sz="6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7129490" cy="1571636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Подготовила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Воспитатель МБДОУ д/с №65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Жилина Анастасия Александровна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motorikschleife_klein_beebo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3446"/>
            <a:ext cx="3206594" cy="221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крышки, пробки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" name="Содержимое 3" descr="CAM004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714489"/>
            <a:ext cx="5143536" cy="3857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прищепки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CAM004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643050"/>
            <a:ext cx="5589077" cy="41918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игры с водой</a:t>
            </a:r>
            <a:endParaRPr lang="ru-RU" dirty="0"/>
          </a:p>
        </p:txBody>
      </p:sp>
      <p:pic>
        <p:nvPicPr>
          <p:cNvPr id="6" name="Содержимое 5" descr="CAM006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714488"/>
            <a:ext cx="4786313" cy="35897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ru-RU" b="1" dirty="0"/>
              <a:t>пальчиковый театр</a:t>
            </a:r>
            <a:endParaRPr lang="ru-RU" dirty="0"/>
          </a:p>
        </p:txBody>
      </p:sp>
      <p:pic>
        <p:nvPicPr>
          <p:cNvPr id="5" name="Рисунок 4" descr="CAM006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428860" y="1928802"/>
            <a:ext cx="4572032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dirty="0" smtClean="0"/>
              <a:t>Игры на развитие </a:t>
            </a:r>
            <a:r>
              <a:rPr lang="ru-RU" dirty="0"/>
              <a:t>мелкой моторики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- снимают эмоциональное напряжение;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/>
              <a:t>с</a:t>
            </a:r>
            <a:r>
              <a:rPr lang="ru-RU" dirty="0" smtClean="0"/>
              <a:t>пособствуют повышению любознательности, пытливости;</a:t>
            </a:r>
          </a:p>
          <a:p>
            <a:pPr>
              <a:buNone/>
            </a:pPr>
            <a:r>
              <a:rPr lang="ru-RU" dirty="0" smtClean="0"/>
              <a:t>- расширяют кругозор и словарный запас;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/>
              <a:t>с</a:t>
            </a:r>
            <a:r>
              <a:rPr lang="ru-RU" dirty="0" smtClean="0"/>
              <a:t>пособствуют приобретению навыков </a:t>
            </a:r>
            <a:r>
              <a:rPr lang="ru-RU" dirty="0"/>
              <a:t>игровой, учебной и экспериментально-поисковой </a:t>
            </a:r>
            <a:r>
              <a:rPr lang="ru-RU" dirty="0" smtClean="0"/>
              <a:t>деятельности.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00240"/>
            <a:ext cx="8229600" cy="2214578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</a:rPr>
              <a:t>Актуальность</a:t>
            </a:r>
            <a:endParaRPr lang="ru-RU" sz="6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85765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Слабое развитие мелкой моторики пальцев рук и тонкой двигательной координации кистей рук. </a:t>
            </a:r>
          </a:p>
          <a:p>
            <a:endParaRPr lang="ru-RU" sz="3600" dirty="0" smtClean="0"/>
          </a:p>
          <a:p>
            <a:r>
              <a:rPr lang="ru-RU" sz="3600" dirty="0" smtClean="0"/>
              <a:t>Недостаточный уровень речевой активности.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«Ум ребенка находится на кончиках его пальцев». В. А. Сухомлинский.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ru-RU" sz="2800" dirty="0" smtClean="0"/>
              <a:t>На развитие мозга особое влияние имеет движение кистей рук, в особенности движения пальцами. </a:t>
            </a:r>
          </a:p>
          <a:p>
            <a:pPr marL="0">
              <a:spcBef>
                <a:spcPts val="0"/>
              </a:spcBef>
              <a:buNone/>
            </a:pPr>
            <a:endParaRPr lang="ru-RU" dirty="0" smtClean="0"/>
          </a:p>
          <a:p>
            <a:pPr marL="0">
              <a:spcBef>
                <a:spcPts val="0"/>
              </a:spcBef>
              <a:buNone/>
            </a:pPr>
            <a:r>
              <a:rPr lang="ru-RU" dirty="0" smtClean="0"/>
              <a:t>Чем больше мастерства в детской руке, тем ребенок умнее. </a:t>
            </a:r>
            <a:endParaRPr lang="ru-RU" dirty="0"/>
          </a:p>
        </p:txBody>
      </p:sp>
      <p:pic>
        <p:nvPicPr>
          <p:cNvPr id="4" name="Рисунок 3" descr="0948d1a71899409ea44baf3cb623abb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4071941"/>
            <a:ext cx="3452821" cy="2589615"/>
          </a:xfrm>
          <a:prstGeom prst="rect">
            <a:avLst/>
          </a:prstGeom>
        </p:spPr>
      </p:pic>
      <p:pic>
        <p:nvPicPr>
          <p:cNvPr id="5" name="Рисунок 4" descr="87992011-11-22-15-51-50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4572008"/>
            <a:ext cx="3311245" cy="2008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Пальчиковая гимнастика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357298"/>
            <a:ext cx="7572428" cy="476886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активизируется моторика рук</a:t>
            </a:r>
          </a:p>
          <a:p>
            <a:r>
              <a:rPr lang="ru-RU" sz="2400" dirty="0"/>
              <a:t>повышается работоспособность </a:t>
            </a:r>
            <a:endParaRPr lang="ru-RU" sz="2400" dirty="0" smtClean="0"/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головного мозга</a:t>
            </a:r>
          </a:p>
          <a:p>
            <a:r>
              <a:rPr lang="ru-RU" sz="2400" dirty="0"/>
              <a:t>развивается тактильная </a:t>
            </a:r>
            <a:endParaRPr lang="ru-RU" sz="2400" dirty="0" smtClean="0"/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чувствительность</a:t>
            </a:r>
          </a:p>
          <a:p>
            <a:r>
              <a:rPr lang="ru-RU" sz="2400" dirty="0" smtClean="0"/>
              <a:t> вырабатывается ловкость</a:t>
            </a:r>
          </a:p>
          <a:p>
            <a:r>
              <a:rPr lang="ru-RU" sz="2400" dirty="0" smtClean="0"/>
              <a:t>умение </a:t>
            </a:r>
            <a:r>
              <a:rPr lang="ru-RU" sz="2400" dirty="0"/>
              <a:t>управлять своими 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                                              движениями</a:t>
            </a:r>
            <a:endParaRPr lang="ru-RU" sz="2400" dirty="0"/>
          </a:p>
        </p:txBody>
      </p:sp>
      <p:pic>
        <p:nvPicPr>
          <p:cNvPr id="4" name="Рисунок 3" descr="EBKf2CTwh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643446"/>
            <a:ext cx="3286148" cy="2214554"/>
          </a:xfrm>
          <a:prstGeom prst="rect">
            <a:avLst/>
          </a:prstGeom>
        </p:spPr>
      </p:pic>
      <p:pic>
        <p:nvPicPr>
          <p:cNvPr id="5" name="Рисунок 4" descr="im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2000240"/>
            <a:ext cx="3214678" cy="2518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игры с пуговицами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Сортировка                                       шагаем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выкладываем </a:t>
            </a:r>
          </a:p>
          <a:p>
            <a:pPr>
              <a:buNone/>
            </a:pPr>
            <a:r>
              <a:rPr lang="ru-RU" dirty="0" smtClean="0"/>
              <a:t>               узор</a:t>
            </a:r>
            <a:endParaRPr lang="ru-RU" dirty="0"/>
          </a:p>
        </p:txBody>
      </p:sp>
      <p:pic>
        <p:nvPicPr>
          <p:cNvPr id="8" name="Рисунок 7" descr="CAM004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750" y="1857340"/>
            <a:ext cx="2667051" cy="2000288"/>
          </a:xfrm>
          <a:prstGeom prst="rect">
            <a:avLst/>
          </a:prstGeom>
        </p:spPr>
      </p:pic>
      <p:pic>
        <p:nvPicPr>
          <p:cNvPr id="9" name="Рисунок 8" descr="CAM004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6946" y="1857363"/>
            <a:ext cx="2952771" cy="2214579"/>
          </a:xfrm>
          <a:prstGeom prst="rect">
            <a:avLst/>
          </a:prstGeom>
        </p:spPr>
      </p:pic>
      <p:pic>
        <p:nvPicPr>
          <p:cNvPr id="10" name="Рисунок 9" descr="CAM004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4286256"/>
            <a:ext cx="3071802" cy="2303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93978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пуговицы, липучки,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змейка,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крючки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Застегиваем                                           пуговицы</a:t>
            </a:r>
          </a:p>
          <a:p>
            <a:pPr>
              <a:buNone/>
            </a:pPr>
            <a:r>
              <a:rPr lang="ru-RU" dirty="0" smtClean="0"/>
              <a:t>          молнию</a:t>
            </a:r>
            <a:endParaRPr lang="ru-RU" dirty="0"/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крючки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CAM004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1285860"/>
            <a:ext cx="2518190" cy="3357586"/>
          </a:xfrm>
          <a:prstGeom prst="rect">
            <a:avLst/>
          </a:prstGeom>
        </p:spPr>
      </p:pic>
      <p:pic>
        <p:nvPicPr>
          <p:cNvPr id="8" name="Рисунок 7" descr="CAM004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18" y="2285992"/>
            <a:ext cx="2667019" cy="2000264"/>
          </a:xfrm>
          <a:prstGeom prst="rect">
            <a:avLst/>
          </a:prstGeom>
        </p:spPr>
      </p:pic>
      <p:pic>
        <p:nvPicPr>
          <p:cNvPr id="9" name="Рисунок 8" descr="CAM004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54148"/>
            <a:ext cx="3071802" cy="2303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1">
                    <a:lumMod val="50000"/>
                  </a:schemeClr>
                </a:solidFill>
              </a:rPr>
              <a:t>шнурки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CAM004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1357298"/>
            <a:ext cx="3429024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1">
                    <a:lumMod val="50000"/>
                  </a:schemeClr>
                </a:solidFill>
              </a:rPr>
              <a:t>бусины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CAM004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600200"/>
            <a:ext cx="5589076" cy="41918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игры с пинцетом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" name="Содержимое 3" descr="CAM006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643050"/>
            <a:ext cx="5589077" cy="41918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172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Развитие мелкой моторики через игру</vt:lpstr>
      <vt:lpstr>Актуальность</vt:lpstr>
      <vt:lpstr>«Ум ребенка находится на кончиках его пальцев». В. А. Сухомлинский. </vt:lpstr>
      <vt:lpstr>Пальчиковая гимнастика</vt:lpstr>
      <vt:lpstr>игры с пуговицами </vt:lpstr>
      <vt:lpstr>пуговицы, липучки, змейка, крючки </vt:lpstr>
      <vt:lpstr>шнурки</vt:lpstr>
      <vt:lpstr>бусины</vt:lpstr>
      <vt:lpstr>игры с пинцетом </vt:lpstr>
      <vt:lpstr>крышки, пробки </vt:lpstr>
      <vt:lpstr>прищепки</vt:lpstr>
      <vt:lpstr>игры с водой</vt:lpstr>
      <vt:lpstr>пальчиковый театр</vt:lpstr>
      <vt:lpstr>Игры на развитие мелкой моторики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Игорь</cp:lastModifiedBy>
  <cp:revision>23</cp:revision>
  <dcterms:created xsi:type="dcterms:W3CDTF">2015-10-09T05:17:30Z</dcterms:created>
  <dcterms:modified xsi:type="dcterms:W3CDTF">2015-12-16T20:57:58Z</dcterms:modified>
</cp:coreProperties>
</file>