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72" r:id="rId7"/>
    <p:sldId id="261" r:id="rId8"/>
    <p:sldId id="262" r:id="rId9"/>
    <p:sldId id="276" r:id="rId10"/>
    <p:sldId id="273" r:id="rId11"/>
    <p:sldId id="274" r:id="rId12"/>
    <p:sldId id="275" r:id="rId13"/>
    <p:sldId id="268" r:id="rId14"/>
    <p:sldId id="263" r:id="rId15"/>
    <p:sldId id="264"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86420" autoAdjust="0"/>
  </p:normalViewPr>
  <p:slideViewPr>
    <p:cSldViewPr>
      <p:cViewPr>
        <p:scale>
          <a:sx n="50" d="100"/>
          <a:sy n="50" d="100"/>
        </p:scale>
        <p:origin x="-1074" y="150"/>
      </p:cViewPr>
      <p:guideLst>
        <p:guide orient="horz" pos="2160"/>
        <p:guide pos="2880"/>
      </p:guideLst>
    </p:cSldViewPr>
  </p:slideViewPr>
  <p:outlineViewPr>
    <p:cViewPr>
      <p:scale>
        <a:sx n="33" d="100"/>
        <a:sy n="33" d="100"/>
      </p:scale>
      <p:origin x="0" y="157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04.06.2014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04.06.2014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04.06.2014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04.06.2014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04.06.2014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04.06.2014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04.06.2014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04.06.2014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04.06.2014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04.06.2014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04.06.2014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t>04.06.2014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ohcolonoc.ru/razvivayushchie-igry/5646-didakticheskie-igry-po-formirovaniyu-u-detej-umeniya-orientirovatsya-v-prostranstve.html"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3.xml"/><Relationship Id="rId4" Type="http://schemas.openxmlformats.org/officeDocument/2006/relationships/slide" Target="slide1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91880" y="260648"/>
            <a:ext cx="5256584" cy="3384376"/>
          </a:xfrm>
        </p:spPr>
        <p:txBody>
          <a:bodyPr>
            <a:normAutofit/>
          </a:bodyPr>
          <a:lstStyle/>
          <a:p>
            <a:pPr algn="r"/>
            <a:r>
              <a:rPr lang="ru-RU" sz="4000" b="1" dirty="0" smtClean="0"/>
              <a:t>Обучение дошкольников ориентировке в направлении «лево-право»</a:t>
            </a:r>
            <a:endParaRPr lang="ru-RU" sz="4000" b="1" dirty="0"/>
          </a:p>
        </p:txBody>
      </p:sp>
      <p:sp>
        <p:nvSpPr>
          <p:cNvPr id="3" name="Подзаголовок 2"/>
          <p:cNvSpPr>
            <a:spLocks noGrp="1"/>
          </p:cNvSpPr>
          <p:nvPr>
            <p:ph type="subTitle" idx="1"/>
          </p:nvPr>
        </p:nvSpPr>
        <p:spPr>
          <a:xfrm>
            <a:off x="2555776" y="4725144"/>
            <a:ext cx="6400800" cy="1752600"/>
          </a:xfrm>
        </p:spPr>
        <p:txBody>
          <a:bodyPr>
            <a:normAutofit lnSpcReduction="10000"/>
          </a:bodyPr>
          <a:lstStyle/>
          <a:p>
            <a:pPr algn="r"/>
            <a:r>
              <a:rPr lang="ru-RU" dirty="0">
                <a:solidFill>
                  <a:schemeClr val="tx1"/>
                </a:solidFill>
              </a:rPr>
              <a:t>Выполнила</a:t>
            </a:r>
          </a:p>
          <a:p>
            <a:pPr algn="r"/>
            <a:r>
              <a:rPr lang="ru-RU" dirty="0">
                <a:solidFill>
                  <a:schemeClr val="tx1"/>
                </a:solidFill>
              </a:rPr>
              <a:t>студентка 3 курса, группы 3 ПОБ-ДОШ-к-в</a:t>
            </a:r>
          </a:p>
          <a:p>
            <a:pPr algn="r"/>
            <a:r>
              <a:rPr lang="ru-RU" dirty="0">
                <a:solidFill>
                  <a:schemeClr val="tx1"/>
                </a:solidFill>
              </a:rPr>
              <a:t>Специальность: Дошкольное образование</a:t>
            </a:r>
          </a:p>
          <a:p>
            <a:pPr algn="r"/>
            <a:r>
              <a:rPr lang="ru-RU" dirty="0">
                <a:solidFill>
                  <a:schemeClr val="tx1"/>
                </a:solidFill>
              </a:rPr>
              <a:t>Сидоркина Василиса Александровна</a:t>
            </a:r>
          </a:p>
          <a:p>
            <a:endParaRPr lang="ru-RU" dirty="0"/>
          </a:p>
        </p:txBody>
      </p:sp>
      <p:pic>
        <p:nvPicPr>
          <p:cNvPr id="1026" name="Picture 2" descr="http://s40.radikal.ru/i089/1012/7e/c93ad6c5c2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01128"/>
            <a:ext cx="3316982" cy="4693842"/>
          </a:xfrm>
          <a:prstGeom prst="rect">
            <a:avLst/>
          </a:prstGeom>
          <a:noFill/>
          <a:scene3d>
            <a:camera prst="isometricOffAxis1Right"/>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062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08104" y="1412776"/>
            <a:ext cx="3456384" cy="3600400"/>
          </a:xfrm>
        </p:spPr>
        <p:txBody>
          <a:bodyPr>
            <a:normAutofit/>
          </a:bodyPr>
          <a:lstStyle/>
          <a:p>
            <a:pPr marL="0" indent="0" algn="r">
              <a:buNone/>
            </a:pPr>
            <a:r>
              <a:rPr lang="ru-RU" sz="2400" dirty="0" smtClean="0"/>
              <a:t>Направление </a:t>
            </a:r>
            <a:r>
              <a:rPr lang="ru-RU" sz="2400" b="1" i="1" dirty="0" smtClean="0"/>
              <a:t>направо-налево (справа-слева) </a:t>
            </a:r>
            <a:r>
              <a:rPr lang="ru-RU" sz="2400" dirty="0" smtClean="0"/>
              <a:t>помогает лучше понять пространственные отношения, определяемые словами </a:t>
            </a:r>
            <a:r>
              <a:rPr lang="ru-RU" sz="2400" b="1" i="1" dirty="0" smtClean="0"/>
              <a:t>рядом</a:t>
            </a:r>
            <a:r>
              <a:rPr lang="ru-RU" sz="2400" dirty="0" smtClean="0"/>
              <a:t>, </a:t>
            </a:r>
            <a:r>
              <a:rPr lang="ru-RU" sz="2400" b="1" i="1" dirty="0" smtClean="0"/>
              <a:t>посередине</a:t>
            </a:r>
            <a:r>
              <a:rPr lang="ru-RU" sz="2400" dirty="0" smtClean="0"/>
              <a:t>, </a:t>
            </a:r>
            <a:r>
              <a:rPr lang="ru-RU" sz="2400" b="1" i="1" dirty="0" smtClean="0"/>
              <a:t>между</a:t>
            </a:r>
            <a:r>
              <a:rPr lang="ru-RU" sz="2400" dirty="0" smtClean="0"/>
              <a:t>, </a:t>
            </a:r>
            <a:r>
              <a:rPr lang="ru-RU" sz="2400" b="1" i="1" dirty="0" smtClean="0"/>
              <a:t>сбоку</a:t>
            </a:r>
            <a:r>
              <a:rPr lang="ru-RU" sz="2400" dirty="0" smtClean="0"/>
              <a:t> или </a:t>
            </a:r>
            <a:r>
              <a:rPr lang="ru-RU" sz="2400" b="1" i="1" dirty="0" smtClean="0"/>
              <a:t>с краю</a:t>
            </a:r>
            <a:r>
              <a:rPr lang="ru-RU" sz="2400" dirty="0" smtClean="0"/>
              <a:t>.</a:t>
            </a:r>
            <a:endParaRPr lang="ru-RU" sz="2400" dirty="0"/>
          </a:p>
        </p:txBody>
      </p:sp>
      <p:sp>
        <p:nvSpPr>
          <p:cNvPr id="4" name="Заголовок 1"/>
          <p:cNvSpPr>
            <a:spLocks noGrp="1"/>
          </p:cNvSpPr>
          <p:nvPr>
            <p:ph type="title"/>
          </p:nvPr>
        </p:nvSpPr>
        <p:spPr/>
        <p:txBody>
          <a:bodyPr>
            <a:noAutofit/>
          </a:bodyPr>
          <a:lstStyle/>
          <a:p>
            <a:pPr algn="ctr"/>
            <a:r>
              <a:rPr lang="ru-RU" sz="3200" b="1" dirty="0">
                <a:effectLst/>
                <a:hlinkClick r:id="rId2" action="ppaction://hlinksldjump"/>
              </a:rPr>
              <a:t>2. Особенности восприятия детьми пространственных </a:t>
            </a:r>
            <a:r>
              <a:rPr lang="ru-RU" sz="3200" b="1" dirty="0" smtClean="0">
                <a:effectLst/>
                <a:hlinkClick r:id="rId2" action="ppaction://hlinksldjump"/>
              </a:rPr>
              <a:t>понятий</a:t>
            </a:r>
            <a:endParaRPr lang="ru-RU" sz="3200" b="1" dirty="0">
              <a:effectLst/>
            </a:endParaRPr>
          </a:p>
        </p:txBody>
      </p:sp>
      <p:pic>
        <p:nvPicPr>
          <p:cNvPr id="1026" name="Picture 2" descr="http://mywishlist.ru/pic/i/wish/orig/006/091/286.jpeg"/>
          <p:cNvPicPr>
            <a:picLocks noChangeAspect="1" noChangeArrowheads="1"/>
          </p:cNvPicPr>
          <p:nvPr/>
        </p:nvPicPr>
        <p:blipFill rotWithShape="1">
          <a:blip r:embed="rId3">
            <a:extLst>
              <a:ext uri="{28A0092B-C50C-407E-A947-70E740481C1C}">
                <a14:useLocalDpi xmlns:a14="http://schemas.microsoft.com/office/drawing/2010/main" val="0"/>
              </a:ext>
            </a:extLst>
          </a:blip>
          <a:srcRect l="10983" r="13017"/>
          <a:stretch/>
        </p:blipFill>
        <p:spPr bwMode="auto">
          <a:xfrm>
            <a:off x="395536" y="1628800"/>
            <a:ext cx="3488312" cy="458988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72000" y="5137319"/>
            <a:ext cx="3816424" cy="1446550"/>
          </a:xfrm>
          <a:prstGeom prst="rect">
            <a:avLst/>
          </a:prstGeom>
          <a:noFill/>
        </p:spPr>
        <p:txBody>
          <a:bodyPr wrap="square" rtlCol="0">
            <a:spAutoFit/>
          </a:bodyPr>
          <a:lstStyle/>
          <a:p>
            <a:r>
              <a:rPr lang="ru-RU" sz="2200" b="1" i="1" dirty="0" smtClean="0"/>
              <a:t>Картинка: </a:t>
            </a:r>
            <a:r>
              <a:rPr lang="ru-RU" sz="2200" i="1" dirty="0" smtClean="0"/>
              <a:t>Посередине розовый ящик; между зеленым и белым находится розовый ящик</a:t>
            </a:r>
            <a:endParaRPr lang="ru-RU" sz="2200" i="1" dirty="0"/>
          </a:p>
        </p:txBody>
      </p:sp>
    </p:spTree>
    <p:extLst>
      <p:ext uri="{BB962C8B-B14F-4D97-AF65-F5344CB8AC3E}">
        <p14:creationId xmlns:p14="http://schemas.microsoft.com/office/powerpoint/2010/main" val="2598989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thelib.ru/books/00/05/27/00052773/i_0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3559290"/>
            <a:ext cx="6120680" cy="3298709"/>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1079104" y="1052736"/>
            <a:ext cx="8064896" cy="3528392"/>
          </a:xfrm>
        </p:spPr>
        <p:txBody>
          <a:bodyPr>
            <a:noAutofit/>
          </a:bodyPr>
          <a:lstStyle/>
          <a:p>
            <a:pPr marL="0" indent="0">
              <a:buNone/>
            </a:pPr>
            <a:r>
              <a:rPr lang="ru-RU" sz="2200" dirty="0" smtClean="0"/>
              <a:t>Направление </a:t>
            </a:r>
            <a:r>
              <a:rPr lang="ru-RU" sz="2200" b="1" i="1" dirty="0" smtClean="0"/>
              <a:t>вперед-назад (впереди-сзади) </a:t>
            </a:r>
            <a:r>
              <a:rPr lang="ru-RU" sz="2200" dirty="0" smtClean="0"/>
              <a:t>способствует уяснению таких пространственных отношений как </a:t>
            </a:r>
            <a:r>
              <a:rPr lang="ru-RU" sz="2200" b="1" i="1" dirty="0" smtClean="0"/>
              <a:t>впереди</a:t>
            </a:r>
            <a:r>
              <a:rPr lang="ru-RU" sz="2200" dirty="0" smtClean="0"/>
              <a:t>, </a:t>
            </a:r>
            <a:r>
              <a:rPr lang="ru-RU" sz="2200" b="1" i="1" dirty="0" smtClean="0"/>
              <a:t>перед</a:t>
            </a:r>
            <a:r>
              <a:rPr lang="ru-RU" sz="2200" dirty="0" smtClean="0"/>
              <a:t>, </a:t>
            </a:r>
            <a:r>
              <a:rPr lang="ru-RU" sz="2200" b="1" i="1" dirty="0" smtClean="0"/>
              <a:t>напротив</a:t>
            </a:r>
            <a:r>
              <a:rPr lang="ru-RU" sz="2200" dirty="0" smtClean="0"/>
              <a:t>, </a:t>
            </a:r>
            <a:r>
              <a:rPr lang="ru-RU" sz="2200" b="1" i="1" dirty="0" smtClean="0"/>
              <a:t>за</a:t>
            </a:r>
            <a:r>
              <a:rPr lang="ru-RU" sz="2200" dirty="0" smtClean="0"/>
              <a:t>, </a:t>
            </a:r>
            <a:r>
              <a:rPr lang="ru-RU" sz="2200" b="1" i="1" dirty="0" smtClean="0"/>
              <a:t>позади</a:t>
            </a:r>
            <a:r>
              <a:rPr lang="ru-RU" sz="2200" dirty="0" smtClean="0"/>
              <a:t>, </a:t>
            </a:r>
            <a:r>
              <a:rPr lang="ru-RU" sz="2200" b="1" i="1" dirty="0" smtClean="0"/>
              <a:t>посередине</a:t>
            </a:r>
            <a:r>
              <a:rPr lang="ru-RU" sz="2200" dirty="0" smtClean="0"/>
              <a:t>, </a:t>
            </a:r>
            <a:r>
              <a:rPr lang="ru-RU" sz="2200" b="1" i="1" dirty="0" smtClean="0"/>
              <a:t>между</a:t>
            </a:r>
            <a:r>
              <a:rPr lang="ru-RU" sz="2200" dirty="0" smtClean="0"/>
              <a:t> при расположении предметов по фронтальной линии от исходной точки отсчета. </a:t>
            </a:r>
            <a:r>
              <a:rPr lang="ru-RU" sz="2200" dirty="0" smtClean="0"/>
              <a:t>Т.е. несмотря на большое многообразие существующих в речи характеристик пространственного окружения, все они основаны на освоении ориентировки </a:t>
            </a:r>
            <a:r>
              <a:rPr lang="ru-RU" sz="2200" b="1" i="1" dirty="0" smtClean="0"/>
              <a:t>на себе</a:t>
            </a:r>
            <a:r>
              <a:rPr lang="ru-RU" sz="2200" dirty="0" smtClean="0"/>
              <a:t> и </a:t>
            </a:r>
            <a:r>
              <a:rPr lang="ru-RU" sz="2200" b="1" i="1" dirty="0" smtClean="0"/>
              <a:t>на </a:t>
            </a:r>
          </a:p>
          <a:p>
            <a:pPr marL="0" indent="0">
              <a:buNone/>
            </a:pPr>
            <a:r>
              <a:rPr lang="ru-RU" sz="2200" b="1" i="1" dirty="0" smtClean="0"/>
              <a:t>внешних </a:t>
            </a:r>
          </a:p>
          <a:p>
            <a:pPr marL="0" indent="0">
              <a:buNone/>
            </a:pPr>
            <a:r>
              <a:rPr lang="ru-RU" sz="2200" b="1" i="1" dirty="0" smtClean="0"/>
              <a:t>объектах</a:t>
            </a:r>
            <a:r>
              <a:rPr lang="ru-RU" sz="2200" dirty="0" smtClean="0"/>
              <a:t>.</a:t>
            </a:r>
            <a:endParaRPr lang="ru-RU" sz="2200" dirty="0"/>
          </a:p>
        </p:txBody>
      </p:sp>
      <p:sp>
        <p:nvSpPr>
          <p:cNvPr id="4" name="Заголовок 1"/>
          <p:cNvSpPr>
            <a:spLocks noGrp="1"/>
          </p:cNvSpPr>
          <p:nvPr>
            <p:ph type="title"/>
          </p:nvPr>
        </p:nvSpPr>
        <p:spPr>
          <a:xfrm>
            <a:off x="1475656" y="0"/>
            <a:ext cx="7498080" cy="1143000"/>
          </a:xfrm>
        </p:spPr>
        <p:txBody>
          <a:bodyPr>
            <a:noAutofit/>
          </a:bodyPr>
          <a:lstStyle/>
          <a:p>
            <a:pPr algn="ctr"/>
            <a:r>
              <a:rPr lang="ru-RU" sz="3200" b="1" dirty="0">
                <a:effectLst/>
                <a:hlinkClick r:id="rId3" action="ppaction://hlinksldjump"/>
              </a:rPr>
              <a:t>2. Особенности восприятия детьми пространственных </a:t>
            </a:r>
            <a:r>
              <a:rPr lang="ru-RU" sz="3200" b="1" dirty="0" smtClean="0">
                <a:effectLst/>
                <a:hlinkClick r:id="rId3" action="ppaction://hlinksldjump"/>
              </a:rPr>
              <a:t>понятий</a:t>
            </a:r>
            <a:endParaRPr lang="ru-RU" sz="3200" b="1" dirty="0">
              <a:effectLst/>
            </a:endParaRPr>
          </a:p>
        </p:txBody>
      </p:sp>
    </p:spTree>
    <p:extLst>
      <p:ext uri="{BB962C8B-B14F-4D97-AF65-F5344CB8AC3E}">
        <p14:creationId xmlns:p14="http://schemas.microsoft.com/office/powerpoint/2010/main" val="2598989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498080" cy="1143000"/>
          </a:xfrm>
        </p:spPr>
        <p:txBody>
          <a:bodyPr>
            <a:normAutofit fontScale="90000"/>
          </a:bodyPr>
          <a:lstStyle/>
          <a:p>
            <a:pPr algn="ctr"/>
            <a:r>
              <a:rPr lang="ru-RU" sz="3600" b="1" dirty="0" smtClean="0">
                <a:effectLst/>
                <a:hlinkClick r:id="rId2" action="ppaction://hlinksldjump"/>
              </a:rPr>
              <a:t>3. Условия </a:t>
            </a:r>
            <a:r>
              <a:rPr lang="ru-RU" sz="3600" b="1" dirty="0">
                <a:effectLst/>
                <a:hlinkClick r:id="rId2" action="ppaction://hlinksldjump"/>
              </a:rPr>
              <a:t>формирования пространственных </a:t>
            </a:r>
            <a:r>
              <a:rPr lang="ru-RU" sz="3600" b="1" dirty="0" smtClean="0">
                <a:effectLst/>
                <a:hlinkClick r:id="rId2" action="ppaction://hlinksldjump"/>
              </a:rPr>
              <a:t>представлений:</a:t>
            </a:r>
            <a:endParaRPr lang="ru-RU" sz="3600" b="1" dirty="0">
              <a:effectLst/>
            </a:endParaRPr>
          </a:p>
        </p:txBody>
      </p:sp>
      <p:sp>
        <p:nvSpPr>
          <p:cNvPr id="3" name="Объект 2"/>
          <p:cNvSpPr>
            <a:spLocks noGrp="1"/>
          </p:cNvSpPr>
          <p:nvPr>
            <p:ph idx="1"/>
          </p:nvPr>
        </p:nvSpPr>
        <p:spPr>
          <a:xfrm>
            <a:off x="1115616" y="1628800"/>
            <a:ext cx="7776864" cy="5013176"/>
          </a:xfrm>
        </p:spPr>
        <p:txBody>
          <a:bodyPr>
            <a:normAutofit fontScale="92500" lnSpcReduction="10000"/>
          </a:bodyPr>
          <a:lstStyle/>
          <a:p>
            <a:pPr marL="457200" indent="-457200" algn="ctr">
              <a:buAutoNum type="arabicParenR"/>
            </a:pPr>
            <a:r>
              <a:rPr lang="ru-RU" sz="2400" dirty="0" smtClean="0"/>
              <a:t>освоение пространственного словаря в дошкольном возрасте должно опираться на прочную сенсорную основу. Словарь пространственных терминов ребенка служит показателем его знаний об этих отношениях. </a:t>
            </a:r>
          </a:p>
          <a:p>
            <a:pPr marL="457200" indent="-457200" algn="ctr">
              <a:buAutoNum type="arabicParenR"/>
            </a:pPr>
            <a:r>
              <a:rPr lang="ru-RU" sz="2400" dirty="0" smtClean="0"/>
              <a:t>необходимость обобщать единичные, разрозненные восприятия детей о пространственных отношениях (упражнения на распознавания детьми не только различных пространственных ориентировок, но и идентичных).  </a:t>
            </a:r>
            <a:r>
              <a:rPr lang="ru-RU" sz="2400" dirty="0" smtClean="0"/>
              <a:t>  </a:t>
            </a:r>
          </a:p>
          <a:p>
            <a:pPr marL="457200" indent="-457200" algn="ctr">
              <a:buFont typeface="Wingdings 2"/>
              <a:buAutoNum type="arabicParenR"/>
            </a:pPr>
            <a:r>
              <a:rPr lang="ru-RU" sz="2400" dirty="0"/>
              <a:t>научить детей сравнивать </a:t>
            </a:r>
            <a:r>
              <a:rPr lang="ru-RU" sz="2400" dirty="0" err="1"/>
              <a:t>парнопротивоположные</a:t>
            </a:r>
            <a:r>
              <a:rPr lang="ru-RU" sz="2400" dirty="0"/>
              <a:t> пространственные отношения и направления: впереди-сзади, справа-слева, над-под, под-за, посередине-с краю, вверху-внизу. Прием сравнения помогает ускорить процесс различения детьми сходных пространственных ситуаций и их обозначений.</a:t>
            </a:r>
          </a:p>
          <a:p>
            <a:pPr marL="457200" indent="-457200" algn="ctr">
              <a:buAutoNum type="arabicParenR"/>
            </a:pPr>
            <a:endParaRPr lang="ru-RU" sz="2400" dirty="0"/>
          </a:p>
        </p:txBody>
      </p:sp>
    </p:spTree>
    <p:extLst>
      <p:ext uri="{BB962C8B-B14F-4D97-AF65-F5344CB8AC3E}">
        <p14:creationId xmlns:p14="http://schemas.microsoft.com/office/powerpoint/2010/main" val="2598989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1228998"/>
          </a:xfrm>
        </p:spPr>
        <p:txBody>
          <a:bodyPr>
            <a:normAutofit/>
          </a:bodyPr>
          <a:lstStyle/>
          <a:p>
            <a:pPr algn="ctr"/>
            <a:r>
              <a:rPr lang="ru-RU" sz="2800" b="1" dirty="0" smtClean="0">
                <a:effectLst/>
                <a:hlinkClick r:id="rId2" action="ppaction://hlinksldjump"/>
              </a:rPr>
              <a:t>4. </a:t>
            </a:r>
            <a:r>
              <a:rPr lang="ru-RU" sz="2800" b="1" dirty="0">
                <a:effectLst/>
                <a:hlinkClick r:id="rId2" action="ppaction://hlinksldjump"/>
              </a:rPr>
              <a:t>Дидактические игры и упражнения по разделу «Ориентировка в пространстве»</a:t>
            </a:r>
            <a:endParaRPr lang="ru-RU" sz="2800" b="1" dirty="0">
              <a:effectLst/>
            </a:endParaRPr>
          </a:p>
        </p:txBody>
      </p:sp>
      <p:sp>
        <p:nvSpPr>
          <p:cNvPr id="3" name="Объект 2"/>
          <p:cNvSpPr>
            <a:spLocks noGrp="1"/>
          </p:cNvSpPr>
          <p:nvPr>
            <p:ph idx="1"/>
          </p:nvPr>
        </p:nvSpPr>
        <p:spPr/>
        <p:txBody>
          <a:bodyPr>
            <a:normAutofit/>
          </a:bodyPr>
          <a:lstStyle/>
          <a:p>
            <a:pPr marL="342900" indent="-342900" algn="ctr"/>
            <a:r>
              <a:rPr lang="ru-RU" sz="2400" b="1" dirty="0" smtClean="0"/>
              <a:t>«Угадай, где что находится»</a:t>
            </a:r>
          </a:p>
          <a:p>
            <a:pPr marL="0" indent="0" algn="ctr">
              <a:buNone/>
            </a:pPr>
            <a:r>
              <a:rPr lang="ru-RU" sz="2400" dirty="0" smtClean="0"/>
              <a:t>Можно </a:t>
            </a:r>
            <a:r>
              <a:rPr lang="ru-RU" sz="2400" dirty="0"/>
              <a:t>использовать разнообразный материал: </a:t>
            </a:r>
            <a:r>
              <a:rPr lang="ru-RU" sz="2400" dirty="0" smtClean="0"/>
              <a:t>игрушки</a:t>
            </a:r>
            <a:r>
              <a:rPr lang="ru-RU" sz="2400" dirty="0"/>
              <a:t>, картинки, расположенные в определенной последовательности. Дети определяют, что находится перед ними, позади них, справа, слева, вверху, внизу</a:t>
            </a:r>
            <a:r>
              <a:rPr lang="ru-RU" sz="2400" dirty="0" smtClean="0"/>
              <a:t>.</a:t>
            </a:r>
          </a:p>
          <a:p>
            <a:pPr marL="342900" indent="-342900" algn="ctr"/>
            <a:r>
              <a:rPr lang="ru-RU" sz="2400" b="1" dirty="0" smtClean="0"/>
              <a:t>«Найди похожую»</a:t>
            </a:r>
          </a:p>
          <a:p>
            <a:pPr marL="0" indent="0" algn="ctr">
              <a:buNone/>
            </a:pPr>
            <a:r>
              <a:rPr lang="ru-RU" sz="2400" dirty="0"/>
              <a:t>Дети отыскивают картинку с указанными воспитателем предметами, затем рассказывают о расположении этих предметов: «Первым слева стоит слон, за ним — мартышка, последним — мишка» или «В середине — большой чайник, справа от него — голубая чашка, слева — розовая чашка».</a:t>
            </a:r>
            <a:endParaRPr lang="ru-RU" sz="2400" dirty="0"/>
          </a:p>
        </p:txBody>
      </p:sp>
    </p:spTree>
    <p:extLst>
      <p:ext uri="{BB962C8B-B14F-4D97-AF65-F5344CB8AC3E}">
        <p14:creationId xmlns:p14="http://schemas.microsoft.com/office/powerpoint/2010/main" val="144605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1628800"/>
            <a:ext cx="7498080" cy="4800600"/>
          </a:xfrm>
        </p:spPr>
        <p:txBody>
          <a:bodyPr>
            <a:normAutofit/>
          </a:bodyPr>
          <a:lstStyle/>
          <a:p>
            <a:pPr algn="ctr"/>
            <a:r>
              <a:rPr lang="ru-RU" sz="2400" b="1" dirty="0"/>
              <a:t>«Куда пойдешь, то и найдешь»</a:t>
            </a:r>
            <a:endParaRPr lang="ru-RU" sz="2400" dirty="0"/>
          </a:p>
          <a:p>
            <a:pPr marL="82296" indent="0" algn="ctr">
              <a:buNone/>
            </a:pPr>
            <a:r>
              <a:rPr lang="ru-RU" sz="2400" dirty="0"/>
              <a:t>В комнате </a:t>
            </a:r>
            <a:r>
              <a:rPr lang="ru-RU" sz="2400" dirty="0" smtClean="0"/>
              <a:t>спрятана игрушка. </a:t>
            </a:r>
            <a:r>
              <a:rPr lang="ru-RU" sz="2400" dirty="0"/>
              <a:t>Воспитатель дает задание детям: иди вперед, остановись, </a:t>
            </a:r>
            <a:r>
              <a:rPr lang="ru-RU" sz="2400" dirty="0" smtClean="0"/>
              <a:t>повернись… Ребенок </a:t>
            </a:r>
            <a:r>
              <a:rPr lang="ru-RU" sz="2400" dirty="0"/>
              <a:t>показывает названное направление, идет в этом направлении и </a:t>
            </a:r>
            <a:r>
              <a:rPr lang="ru-RU" sz="2400" dirty="0" smtClean="0"/>
              <a:t>находит спрятанную игрушку</a:t>
            </a:r>
            <a:r>
              <a:rPr lang="ru-RU" sz="2400" dirty="0"/>
              <a:t>.</a:t>
            </a:r>
          </a:p>
          <a:p>
            <a:pPr algn="ctr"/>
            <a:r>
              <a:rPr lang="ru-RU" sz="2400" b="1" dirty="0"/>
              <a:t>«Магазин»</a:t>
            </a:r>
            <a:endParaRPr lang="ru-RU" sz="2400" dirty="0"/>
          </a:p>
          <a:p>
            <a:pPr marL="82296" indent="0" algn="ctr">
              <a:buNone/>
            </a:pPr>
            <a:r>
              <a:rPr lang="ru-RU" sz="2400" dirty="0"/>
              <a:t>На </a:t>
            </a:r>
            <a:r>
              <a:rPr lang="ru-RU" sz="2400" dirty="0" smtClean="0"/>
              <a:t>доске висит </a:t>
            </a:r>
            <a:r>
              <a:rPr lang="ru-RU" sz="2400" dirty="0"/>
              <a:t>игровой щит </a:t>
            </a:r>
            <a:r>
              <a:rPr lang="ru-RU" sz="2400" dirty="0" smtClean="0"/>
              <a:t>- «</a:t>
            </a:r>
            <a:r>
              <a:rPr lang="ru-RU" sz="2400" dirty="0"/>
              <a:t>магазин». Дети подходят к витрине. </a:t>
            </a:r>
            <a:r>
              <a:rPr lang="ru-RU" sz="2400" dirty="0" smtClean="0"/>
              <a:t>Игрушки стоят </a:t>
            </a:r>
            <a:r>
              <a:rPr lang="ru-RU" sz="2400" dirty="0"/>
              <a:t>на верхней, средней, нижней полках. </a:t>
            </a:r>
            <a:r>
              <a:rPr lang="ru-RU" sz="2400" dirty="0" smtClean="0"/>
              <a:t>«Купить» </a:t>
            </a:r>
            <a:r>
              <a:rPr lang="ru-RU" sz="2400" dirty="0"/>
              <a:t>игрушку можно только тем, </a:t>
            </a:r>
            <a:r>
              <a:rPr lang="ru-RU" sz="2400" dirty="0" smtClean="0"/>
              <a:t>кто, </a:t>
            </a:r>
            <a:r>
              <a:rPr lang="ru-RU" sz="2400" dirty="0"/>
              <a:t>не называя </a:t>
            </a:r>
            <a:r>
              <a:rPr lang="ru-RU" sz="2400" dirty="0" smtClean="0"/>
              <a:t>ее, </a:t>
            </a:r>
            <a:r>
              <a:rPr lang="ru-RU" sz="2400" dirty="0"/>
              <a:t>скажет правильно, где она стоит.</a:t>
            </a:r>
          </a:p>
          <a:p>
            <a:pPr marL="342900" indent="-342900" algn="ctr"/>
            <a:endParaRPr lang="ru-RU" sz="2400" dirty="0"/>
          </a:p>
        </p:txBody>
      </p:sp>
      <p:sp>
        <p:nvSpPr>
          <p:cNvPr id="5" name="Заголовок 1"/>
          <p:cNvSpPr>
            <a:spLocks noGrp="1"/>
          </p:cNvSpPr>
          <p:nvPr>
            <p:ph type="title"/>
          </p:nvPr>
        </p:nvSpPr>
        <p:spPr/>
        <p:txBody>
          <a:bodyPr>
            <a:normAutofit/>
          </a:bodyPr>
          <a:lstStyle/>
          <a:p>
            <a:pPr algn="ctr"/>
            <a:r>
              <a:rPr lang="ru-RU" sz="2800" b="1" dirty="0" smtClean="0">
                <a:effectLst/>
                <a:hlinkClick r:id="rId2" action="ppaction://hlinksldjump"/>
              </a:rPr>
              <a:t>4. </a:t>
            </a:r>
            <a:r>
              <a:rPr lang="ru-RU" sz="2800" b="1" dirty="0">
                <a:effectLst/>
                <a:hlinkClick r:id="rId2" action="ppaction://hlinksldjump"/>
              </a:rPr>
              <a:t>Дидактические игры и упражнения по разделу «Ориентировка в пространстве»</a:t>
            </a:r>
            <a:endParaRPr lang="ru-RU" sz="2800" b="1" dirty="0">
              <a:effectLst/>
            </a:endParaRPr>
          </a:p>
        </p:txBody>
      </p:sp>
    </p:spTree>
    <p:extLst>
      <p:ext uri="{BB962C8B-B14F-4D97-AF65-F5344CB8AC3E}">
        <p14:creationId xmlns:p14="http://schemas.microsoft.com/office/powerpoint/2010/main" val="144605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1628800"/>
            <a:ext cx="7498080" cy="4800600"/>
          </a:xfrm>
        </p:spPr>
        <p:txBody>
          <a:bodyPr>
            <a:normAutofit/>
          </a:bodyPr>
          <a:lstStyle/>
          <a:p>
            <a:pPr marL="342900" indent="-342900" algn="ctr"/>
            <a:r>
              <a:rPr lang="ru-RU" sz="2400" b="1" dirty="0"/>
              <a:t>«Путешествие по комнате</a:t>
            </a:r>
            <a:r>
              <a:rPr lang="ru-RU" sz="2400" b="1" dirty="0" smtClean="0"/>
              <a:t>»</a:t>
            </a:r>
          </a:p>
          <a:p>
            <a:pPr marL="0" indent="0" algn="ctr">
              <a:buNone/>
            </a:pPr>
            <a:r>
              <a:rPr lang="ru-RU" sz="2400" dirty="0" smtClean="0"/>
              <a:t>Ведущий дает </a:t>
            </a:r>
            <a:r>
              <a:rPr lang="ru-RU" sz="2400" dirty="0"/>
              <a:t>детям задания: </a:t>
            </a:r>
            <a:r>
              <a:rPr lang="ru-RU" sz="2400"/>
              <a:t>«</a:t>
            </a:r>
            <a:r>
              <a:rPr lang="ru-RU" sz="2400" smtClean="0"/>
              <a:t>Дойди </a:t>
            </a:r>
            <a:r>
              <a:rPr lang="ru-RU" sz="2400" dirty="0"/>
              <a:t>до окна, сделай три шага вправо». Ребенок выполняет задание. </a:t>
            </a:r>
            <a:r>
              <a:rPr lang="ru-RU" sz="2400" dirty="0" smtClean="0"/>
              <a:t>Ведущий </a:t>
            </a:r>
            <a:r>
              <a:rPr lang="ru-RU" sz="2400" dirty="0"/>
              <a:t>помогает найти спрятанный там </a:t>
            </a:r>
            <a:r>
              <a:rPr lang="ru-RU" sz="2400" dirty="0" smtClean="0"/>
              <a:t>фант или игрушку.</a:t>
            </a:r>
          </a:p>
          <a:p>
            <a:pPr marL="342900" indent="-342900" algn="ctr"/>
            <a:r>
              <a:rPr lang="ru-RU" sz="2400" b="1" dirty="0"/>
              <a:t>«Что изменилось</a:t>
            </a:r>
            <a:r>
              <a:rPr lang="ru-RU" sz="2400" b="1" dirty="0" smtClean="0"/>
              <a:t>?»</a:t>
            </a:r>
          </a:p>
          <a:p>
            <a:pPr marL="0" indent="0" algn="ctr">
              <a:buNone/>
            </a:pPr>
            <a:r>
              <a:rPr lang="ru-RU" sz="2400" dirty="0"/>
              <a:t>На столе лежит несколько предметов. Дети запоминают, как </a:t>
            </a:r>
            <a:r>
              <a:rPr lang="ru-RU" sz="2400" dirty="0" smtClean="0"/>
              <a:t>они расположены по </a:t>
            </a:r>
            <a:r>
              <a:rPr lang="ru-RU" sz="2400" dirty="0"/>
              <a:t>отношению друг к другу. Затем закрывают глаза, в это время ведущий меняет местами </a:t>
            </a:r>
            <a:r>
              <a:rPr lang="ru-RU" sz="2400" dirty="0"/>
              <a:t>2</a:t>
            </a:r>
            <a:r>
              <a:rPr lang="ru-RU" sz="2400" dirty="0" smtClean="0"/>
              <a:t> </a:t>
            </a:r>
            <a:r>
              <a:rPr lang="ru-RU" sz="2400" dirty="0"/>
              <a:t>предмета. Открыв глаза, дети рассказывают о тех изменениях, которые произошли, где предметы стояли раньше и </a:t>
            </a:r>
            <a:r>
              <a:rPr lang="ru-RU" sz="2400" dirty="0" smtClean="0"/>
              <a:t>где теперь</a:t>
            </a:r>
            <a:r>
              <a:rPr lang="ru-RU" sz="2400" dirty="0"/>
              <a:t>. </a:t>
            </a:r>
            <a:r>
              <a:rPr lang="ru-RU" sz="2400" dirty="0" smtClean="0"/>
              <a:t> </a:t>
            </a:r>
            <a:endParaRPr lang="ru-RU" sz="2400" dirty="0"/>
          </a:p>
        </p:txBody>
      </p:sp>
      <p:sp>
        <p:nvSpPr>
          <p:cNvPr id="4" name="Заголовок 1"/>
          <p:cNvSpPr>
            <a:spLocks noGrp="1"/>
          </p:cNvSpPr>
          <p:nvPr>
            <p:ph type="title"/>
          </p:nvPr>
        </p:nvSpPr>
        <p:spPr/>
        <p:txBody>
          <a:bodyPr>
            <a:normAutofit/>
          </a:bodyPr>
          <a:lstStyle/>
          <a:p>
            <a:pPr algn="ctr"/>
            <a:r>
              <a:rPr lang="ru-RU" sz="2800" b="1" dirty="0" smtClean="0">
                <a:effectLst/>
                <a:hlinkClick r:id="rId2" action="ppaction://hlinksldjump"/>
              </a:rPr>
              <a:t>4. </a:t>
            </a:r>
            <a:r>
              <a:rPr lang="ru-RU" sz="2800" b="1" dirty="0">
                <a:effectLst/>
                <a:hlinkClick r:id="rId2" action="ppaction://hlinksldjump"/>
              </a:rPr>
              <a:t>Дидактические игры и упражнения по разделу «Ориентировка в пространстве»</a:t>
            </a:r>
            <a:endParaRPr lang="ru-RU" sz="2800" b="1" dirty="0">
              <a:effectLst/>
            </a:endParaRPr>
          </a:p>
        </p:txBody>
      </p:sp>
    </p:spTree>
    <p:extLst>
      <p:ext uri="{BB962C8B-B14F-4D97-AF65-F5344CB8AC3E}">
        <p14:creationId xmlns:p14="http://schemas.microsoft.com/office/powerpoint/2010/main" val="144605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498080" cy="1143000"/>
          </a:xfrm>
        </p:spPr>
        <p:txBody>
          <a:bodyPr>
            <a:normAutofit/>
          </a:bodyPr>
          <a:lstStyle/>
          <a:p>
            <a:pPr algn="ctr"/>
            <a:r>
              <a:rPr lang="ru-RU" sz="3200" b="1" dirty="0" smtClean="0">
                <a:effectLst/>
                <a:hlinkClick r:id="rId2" action="ppaction://hlinksldjump"/>
              </a:rPr>
              <a:t>5. Список литературы:</a:t>
            </a:r>
            <a:endParaRPr lang="ru-RU" sz="3200" b="1" dirty="0">
              <a:effectLst/>
            </a:endParaRPr>
          </a:p>
        </p:txBody>
      </p:sp>
      <p:sp>
        <p:nvSpPr>
          <p:cNvPr id="3" name="Объект 2"/>
          <p:cNvSpPr>
            <a:spLocks noGrp="1"/>
          </p:cNvSpPr>
          <p:nvPr>
            <p:ph idx="1"/>
          </p:nvPr>
        </p:nvSpPr>
        <p:spPr>
          <a:xfrm>
            <a:off x="1259632" y="1268760"/>
            <a:ext cx="7674056" cy="4979640"/>
          </a:xfrm>
        </p:spPr>
        <p:txBody>
          <a:bodyPr>
            <a:normAutofit/>
          </a:bodyPr>
          <a:lstStyle/>
          <a:p>
            <a:pPr marL="457200" indent="-457200"/>
            <a:r>
              <a:rPr lang="ru-RU" sz="2400" dirty="0" smtClean="0"/>
              <a:t>В.В. Данилова, Т.Д. </a:t>
            </a:r>
            <a:r>
              <a:rPr lang="ru-RU" sz="2400" dirty="0" err="1" smtClean="0"/>
              <a:t>Рихтерман</a:t>
            </a:r>
            <a:r>
              <a:rPr lang="ru-RU" sz="2400" dirty="0" smtClean="0"/>
              <a:t>, З.А. Михайлова и др. – Обучение математике в детском саду. – Для студентов средних педагогических учебных заведений. – М., 1998.</a:t>
            </a:r>
          </a:p>
          <a:p>
            <a:pPr marL="457200" indent="-457200"/>
            <a:r>
              <a:rPr lang="ru-RU" sz="2400" dirty="0" smtClean="0"/>
              <a:t>Т.И</a:t>
            </a:r>
            <a:r>
              <a:rPr lang="ru-RU" sz="2400" dirty="0"/>
              <a:t>. Ерофеева, Л.Н. Павлова, В.П. Новикова – Математика для дошкольников. Книга для воспитателя детского сада. – М., </a:t>
            </a:r>
            <a:r>
              <a:rPr lang="ru-RU" sz="2400" dirty="0" smtClean="0"/>
              <a:t>1997.</a:t>
            </a:r>
          </a:p>
          <a:p>
            <a:pPr marL="457200" indent="-457200"/>
            <a:r>
              <a:rPr lang="en-US" sz="2400" dirty="0"/>
              <a:t>http://www.i-gnom.ru/books/Math/prost_orientirovka_st.html</a:t>
            </a:r>
            <a:endParaRPr lang="ru-RU" sz="2400" dirty="0" smtClean="0"/>
          </a:p>
          <a:p>
            <a:pPr marL="457200" indent="-457200"/>
            <a:r>
              <a:rPr lang="en-US" sz="2400" dirty="0">
                <a:hlinkClick r:id="rId3"/>
              </a:rPr>
              <a:t>http://</a:t>
            </a:r>
            <a:r>
              <a:rPr lang="en-US" sz="2400" dirty="0" smtClean="0">
                <a:hlinkClick r:id="rId3"/>
              </a:rPr>
              <a:t>dohcolonoc.ru/razvivayushchie-igry/5646-didakticheskie-igry-po-formirovaniyu-u-detej-umeniya-orientirovatsya-v-prostranstve.html</a:t>
            </a:r>
            <a:endParaRPr lang="ru-RU" sz="2400" dirty="0" smtClean="0"/>
          </a:p>
          <a:p>
            <a:pPr marL="457200" indent="-457200"/>
            <a:endParaRPr lang="ru-RU" sz="2400" dirty="0" smtClean="0"/>
          </a:p>
          <a:p>
            <a:pPr marL="457200" indent="-457200"/>
            <a:endParaRPr lang="ru-RU" sz="2400" dirty="0" smtClean="0"/>
          </a:p>
          <a:p>
            <a:pPr marL="457200" indent="-457200"/>
            <a:endParaRPr lang="ru-RU" sz="2400" dirty="0"/>
          </a:p>
          <a:p>
            <a:pPr marL="457200" indent="-457200"/>
            <a:endParaRPr lang="ru-RU" sz="2400" dirty="0"/>
          </a:p>
        </p:txBody>
      </p:sp>
    </p:spTree>
    <p:extLst>
      <p:ext uri="{BB962C8B-B14F-4D97-AF65-F5344CB8AC3E}">
        <p14:creationId xmlns:p14="http://schemas.microsoft.com/office/powerpoint/2010/main" val="144605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t>План презентации:</a:t>
            </a:r>
            <a:endParaRPr lang="ru-RU" sz="3600" b="1" dirty="0"/>
          </a:p>
        </p:txBody>
      </p:sp>
      <p:sp>
        <p:nvSpPr>
          <p:cNvPr id="3" name="Объект 2"/>
          <p:cNvSpPr>
            <a:spLocks noGrp="1"/>
          </p:cNvSpPr>
          <p:nvPr>
            <p:ph idx="1"/>
          </p:nvPr>
        </p:nvSpPr>
        <p:spPr/>
        <p:txBody>
          <a:bodyPr>
            <a:normAutofit/>
          </a:bodyPr>
          <a:lstStyle/>
          <a:p>
            <a:pPr marL="514350" indent="-514350">
              <a:buAutoNum type="arabicPeriod"/>
            </a:pPr>
            <a:r>
              <a:rPr lang="ru-RU" sz="2800" dirty="0" smtClean="0">
                <a:hlinkClick r:id="rId2" action="ppaction://hlinksldjump"/>
              </a:rPr>
              <a:t>Методика обучения детей ориентировке в пространстве</a:t>
            </a:r>
            <a:endParaRPr lang="ru-RU" sz="2800" dirty="0" smtClean="0"/>
          </a:p>
          <a:p>
            <a:pPr marL="514350" indent="-514350">
              <a:buAutoNum type="arabicPeriod"/>
            </a:pPr>
            <a:r>
              <a:rPr lang="ru-RU" sz="2800" dirty="0" smtClean="0">
                <a:hlinkClick r:id="rId3" action="ppaction://hlinksldjump"/>
              </a:rPr>
              <a:t>Особенности восприятия детьми пространственных понятий</a:t>
            </a:r>
            <a:endParaRPr lang="ru-RU" sz="2800" dirty="0" smtClean="0"/>
          </a:p>
          <a:p>
            <a:pPr marL="514350" indent="-514350">
              <a:buAutoNum type="arabicPeriod"/>
            </a:pPr>
            <a:r>
              <a:rPr lang="ru-RU" sz="2800" dirty="0" smtClean="0">
                <a:hlinkClick r:id="rId4" action="ppaction://hlinksldjump"/>
              </a:rPr>
              <a:t>Условия формирования пространственных представлений</a:t>
            </a:r>
            <a:endParaRPr lang="ru-RU" sz="2800" dirty="0" smtClean="0"/>
          </a:p>
          <a:p>
            <a:pPr marL="514350" indent="-514350">
              <a:buAutoNum type="arabicPeriod"/>
            </a:pPr>
            <a:r>
              <a:rPr lang="ru-RU" sz="2800" dirty="0" smtClean="0">
                <a:hlinkClick r:id="rId5" action="ppaction://hlinksldjump"/>
              </a:rPr>
              <a:t>Дидактические игры и упражнения по разделу «Ориентировка в пространстве»</a:t>
            </a:r>
            <a:endParaRPr lang="ru-RU" sz="2800" dirty="0"/>
          </a:p>
          <a:p>
            <a:pPr marL="514350" indent="-514350">
              <a:buAutoNum type="arabicPeriod"/>
            </a:pPr>
            <a:r>
              <a:rPr lang="ru-RU" sz="2800" dirty="0" smtClean="0">
                <a:hlinkClick r:id="rId6" action="ppaction://hlinksldjump"/>
              </a:rPr>
              <a:t>Список  литературы</a:t>
            </a:r>
            <a:endParaRPr lang="ru-RU" sz="2800" dirty="0" smtClean="0"/>
          </a:p>
        </p:txBody>
      </p:sp>
    </p:spTree>
    <p:extLst>
      <p:ext uri="{BB962C8B-B14F-4D97-AF65-F5344CB8AC3E}">
        <p14:creationId xmlns:p14="http://schemas.microsoft.com/office/powerpoint/2010/main" val="966850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gifok.net/images/2013/03/16/FIZC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100" y="2066924"/>
            <a:ext cx="4533900" cy="479107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Autofit/>
          </a:bodyPr>
          <a:lstStyle/>
          <a:p>
            <a:pPr algn="ctr"/>
            <a:r>
              <a:rPr lang="ru-RU" sz="3200" b="1" dirty="0" smtClean="0">
                <a:effectLst/>
                <a:hlinkClick r:id="rId3" action="ppaction://hlinksldjump"/>
              </a:rPr>
              <a:t>1. Методика </a:t>
            </a:r>
            <a:r>
              <a:rPr lang="ru-RU" sz="3200" b="1" dirty="0">
                <a:effectLst/>
                <a:hlinkClick r:id="rId3" action="ppaction://hlinksldjump"/>
              </a:rPr>
              <a:t>обучения детей ориентировке в </a:t>
            </a:r>
            <a:r>
              <a:rPr lang="ru-RU" sz="3200" b="1" dirty="0" smtClean="0">
                <a:effectLst/>
                <a:hlinkClick r:id="rId3" action="ppaction://hlinksldjump"/>
              </a:rPr>
              <a:t>пространстве</a:t>
            </a:r>
            <a:endParaRPr lang="ru-RU" sz="3200" b="1" dirty="0">
              <a:effectLst/>
            </a:endParaRPr>
          </a:p>
        </p:txBody>
      </p:sp>
      <p:sp>
        <p:nvSpPr>
          <p:cNvPr id="3" name="Объект 2"/>
          <p:cNvSpPr>
            <a:spLocks noGrp="1"/>
          </p:cNvSpPr>
          <p:nvPr>
            <p:ph idx="1"/>
          </p:nvPr>
        </p:nvSpPr>
        <p:spPr>
          <a:xfrm>
            <a:off x="1115616" y="1556792"/>
            <a:ext cx="4104456" cy="5046712"/>
          </a:xfrm>
        </p:spPr>
        <p:txBody>
          <a:bodyPr numCol="1">
            <a:normAutofit fontScale="92500" lnSpcReduction="10000"/>
          </a:bodyPr>
          <a:lstStyle/>
          <a:p>
            <a:pPr marL="0" indent="0">
              <a:buNone/>
            </a:pPr>
            <a:r>
              <a:rPr lang="ru-RU" sz="2600" dirty="0" smtClean="0"/>
              <a:t>Пространственные наречия и предлоги появляются рано в речи дошкольника, но пространственное содержание нередко скрыто от ребенка. Опыт пространственной ориентации и совершенствование пространственных представлений и восприятий помогают детям понять смысл соответствующих терминов.</a:t>
            </a:r>
          </a:p>
        </p:txBody>
      </p:sp>
    </p:spTree>
    <p:extLst>
      <p:ext uri="{BB962C8B-B14F-4D97-AF65-F5344CB8AC3E}">
        <p14:creationId xmlns:p14="http://schemas.microsoft.com/office/powerpoint/2010/main" val="144605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a:effectLst/>
                <a:hlinkClick r:id="rId2" action="ppaction://hlinksldjump"/>
              </a:rPr>
              <a:t>1. Методика обучения детей ориентировке в пространстве</a:t>
            </a:r>
            <a:endParaRPr lang="ru-RU" sz="3600" dirty="0"/>
          </a:p>
        </p:txBody>
      </p:sp>
      <p:sp>
        <p:nvSpPr>
          <p:cNvPr id="3" name="Объект 2"/>
          <p:cNvSpPr>
            <a:spLocks noGrp="1"/>
          </p:cNvSpPr>
          <p:nvPr>
            <p:ph idx="1"/>
          </p:nvPr>
        </p:nvSpPr>
        <p:spPr>
          <a:xfrm>
            <a:off x="1115616" y="1484784"/>
            <a:ext cx="7848872" cy="2664296"/>
          </a:xfrm>
        </p:spPr>
        <p:txBody>
          <a:bodyPr>
            <a:normAutofit fontScale="92500" lnSpcReduction="20000"/>
          </a:bodyPr>
          <a:lstStyle/>
          <a:p>
            <a:pPr marL="0" indent="0" algn="ctr">
              <a:buNone/>
            </a:pPr>
            <a:r>
              <a:rPr lang="ru-RU" sz="2600" dirty="0" smtClean="0"/>
              <a:t>Выполняя задания типа «Поставь игрушки рядом» (друг за другом, напротив, между двумя игрушками) большинство детей 3-4 лет действуют хаотично, располагая предметы произвольно, безотносительно один к другому или раздельно, независимо от указанной точки отсчета. </a:t>
            </a:r>
            <a:r>
              <a:rPr lang="ru-RU" sz="2600" b="1" i="1" dirty="0" smtClean="0"/>
              <a:t>В этом возрасте пространственные обозначения еще не вычленяются детьми из состава тех словосочетаний, в которых они употребляются.</a:t>
            </a:r>
            <a:endParaRPr lang="ru-RU" sz="2600" b="1" i="1" dirty="0"/>
          </a:p>
        </p:txBody>
      </p:sp>
      <p:pic>
        <p:nvPicPr>
          <p:cNvPr id="3074" name="Picture 2" descr="http://refdb.ru/images/571/1140060/56c12e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835896"/>
            <a:ext cx="4476750" cy="302895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05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452900"/>
            <a:ext cx="4392488" cy="5256584"/>
          </a:xfrm>
        </p:spPr>
        <p:txBody>
          <a:bodyPr>
            <a:normAutofit lnSpcReduction="10000"/>
          </a:bodyPr>
          <a:lstStyle/>
          <a:p>
            <a:pPr marL="0" indent="0">
              <a:buNone/>
            </a:pPr>
            <a:r>
              <a:rPr lang="ru-RU" sz="2600" dirty="0" smtClean="0"/>
              <a:t>В дальнейшем ребенок выделяет пространственные </a:t>
            </a:r>
            <a:r>
              <a:rPr lang="ru-RU" sz="2600" dirty="0" smtClean="0"/>
              <a:t>термины как </a:t>
            </a:r>
            <a:r>
              <a:rPr lang="ru-RU" sz="2600" dirty="0" smtClean="0"/>
              <a:t>слова, имеющие самостоятельное значение. Ребенок употребляет их для указания на близость расстояния в расположении предметов относительно друг друга. Отмечаются попытки дифференцировать эти обозначения по их смысловому содержанию. Ребенок часто уточняет: «Так?», «Сюда?», «Здесь?»</a:t>
            </a:r>
            <a:endParaRPr lang="ru-RU" sz="2600" dirty="0"/>
          </a:p>
        </p:txBody>
      </p:sp>
      <p:pic>
        <p:nvPicPr>
          <p:cNvPr id="4098" name="Picture 2" descr="http://slavicplaza.com/storage/articles/4de3fb6db1185-m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8157" y="1556792"/>
            <a:ext cx="3827909" cy="5048801"/>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4" name="Заголовок 1"/>
          <p:cNvSpPr>
            <a:spLocks noGrp="1"/>
          </p:cNvSpPr>
          <p:nvPr>
            <p:ph type="title"/>
          </p:nvPr>
        </p:nvSpPr>
        <p:spPr/>
        <p:txBody>
          <a:bodyPr>
            <a:normAutofit fontScale="90000"/>
          </a:bodyPr>
          <a:lstStyle/>
          <a:p>
            <a:pPr algn="ctr"/>
            <a:r>
              <a:rPr lang="ru-RU" sz="3600" b="1" dirty="0">
                <a:effectLst/>
                <a:hlinkClick r:id="rId3" action="ppaction://hlinksldjump"/>
              </a:rPr>
              <a:t>1. Методика обучения детей ориентировке в пространстве</a:t>
            </a:r>
            <a:endParaRPr lang="ru-RU" sz="3600" dirty="0"/>
          </a:p>
        </p:txBody>
      </p:sp>
    </p:spTree>
    <p:extLst>
      <p:ext uri="{BB962C8B-B14F-4D97-AF65-F5344CB8AC3E}">
        <p14:creationId xmlns:p14="http://schemas.microsoft.com/office/powerpoint/2010/main" val="144605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a:effectLst/>
                <a:hlinkClick r:id="rId2" action="ppaction://hlinksldjump"/>
              </a:rPr>
              <a:t>2. Особенности восприятия детьми пространственных </a:t>
            </a:r>
            <a:r>
              <a:rPr lang="ru-RU" sz="3200" b="1" dirty="0" smtClean="0">
                <a:effectLst/>
                <a:hlinkClick r:id="rId2" action="ppaction://hlinksldjump"/>
              </a:rPr>
              <a:t>понятий</a:t>
            </a:r>
            <a:endParaRPr lang="ru-RU" sz="3200" b="1" dirty="0">
              <a:effectLst/>
            </a:endParaRPr>
          </a:p>
        </p:txBody>
      </p:sp>
      <p:sp>
        <p:nvSpPr>
          <p:cNvPr id="3" name="Объект 2"/>
          <p:cNvSpPr>
            <a:spLocks noGrp="1"/>
          </p:cNvSpPr>
          <p:nvPr>
            <p:ph idx="1"/>
          </p:nvPr>
        </p:nvSpPr>
        <p:spPr>
          <a:xfrm>
            <a:off x="1403648" y="1772816"/>
            <a:ext cx="7498080" cy="4800600"/>
          </a:xfrm>
        </p:spPr>
        <p:txBody>
          <a:bodyPr>
            <a:normAutofit/>
          </a:bodyPr>
          <a:lstStyle/>
          <a:p>
            <a:pPr marL="0" indent="0" algn="ctr">
              <a:buNone/>
            </a:pPr>
            <a:r>
              <a:rPr lang="ru-RU" sz="2400" dirty="0" smtClean="0"/>
              <a:t>Не </a:t>
            </a:r>
            <a:r>
              <a:rPr lang="ru-RU" sz="2400" dirty="0" smtClean="0"/>
              <a:t>все пространственные предлоги и наречия легко усваиваются детьми. Раньше всех усваиваются </a:t>
            </a:r>
            <a:r>
              <a:rPr lang="ru-RU" sz="2400" b="1" i="1" dirty="0" smtClean="0"/>
              <a:t>тут</a:t>
            </a:r>
            <a:r>
              <a:rPr lang="ru-RU" sz="2400" dirty="0" smtClean="0"/>
              <a:t>, </a:t>
            </a:r>
            <a:r>
              <a:rPr lang="ru-RU" sz="2400" b="1" i="1" dirty="0" smtClean="0"/>
              <a:t>там, здесь, около, на</a:t>
            </a:r>
            <a:r>
              <a:rPr lang="ru-RU" sz="2400" dirty="0" smtClean="0"/>
              <a:t>. Другие обозначения </a:t>
            </a:r>
            <a:r>
              <a:rPr lang="ru-RU" sz="2400" b="1" i="1" dirty="0" smtClean="0"/>
              <a:t>(справа, слева, напротив, между) </a:t>
            </a:r>
            <a:r>
              <a:rPr lang="ru-RU" sz="2400" dirty="0" smtClean="0"/>
              <a:t>часто неизвестны детям даже к 6-7 годам. Предлоги </a:t>
            </a:r>
            <a:r>
              <a:rPr lang="ru-RU" sz="2400" b="1" i="1" dirty="0" smtClean="0"/>
              <a:t>у, около, возле </a:t>
            </a:r>
            <a:r>
              <a:rPr lang="ru-RU" sz="2400" dirty="0" smtClean="0"/>
              <a:t>указывают на пространственную близость в расположении предметов. Их смысловое содержание легче усваивается детьми, если за предлогом стоит существительное в родительном падеже (</a:t>
            </a:r>
            <a:r>
              <a:rPr lang="ru-RU" sz="2400" i="1" dirty="0" smtClean="0"/>
              <a:t>напр.</a:t>
            </a:r>
            <a:r>
              <a:rPr lang="ru-RU" sz="2400" dirty="0" smtClean="0"/>
              <a:t>, «Встань около стула»). Та же мысль в иной синтаксической форме «Вот стул. Встань около» тормозит действия детей.  </a:t>
            </a:r>
            <a:r>
              <a:rPr lang="ru-RU" sz="2400" b="1" i="1" dirty="0" smtClean="0"/>
              <a:t> </a:t>
            </a:r>
            <a:endParaRPr lang="ru-RU" sz="2400" b="1" i="1" dirty="0"/>
          </a:p>
        </p:txBody>
      </p:sp>
    </p:spTree>
    <p:extLst>
      <p:ext uri="{BB962C8B-B14F-4D97-AF65-F5344CB8AC3E}">
        <p14:creationId xmlns:p14="http://schemas.microsoft.com/office/powerpoint/2010/main" val="2598989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1628800"/>
            <a:ext cx="7498080" cy="4800600"/>
          </a:xfrm>
        </p:spPr>
        <p:txBody>
          <a:bodyPr>
            <a:normAutofit/>
          </a:bodyPr>
          <a:lstStyle/>
          <a:p>
            <a:pPr marL="0" indent="0" algn="ctr">
              <a:buNone/>
            </a:pPr>
            <a:r>
              <a:rPr lang="ru-RU" sz="2400" dirty="0" smtClean="0"/>
              <a:t>Пространственные обозначения </a:t>
            </a:r>
            <a:r>
              <a:rPr lang="ru-RU" sz="2400" b="1" i="1" dirty="0" smtClean="0"/>
              <a:t>рядом</a:t>
            </a:r>
            <a:r>
              <a:rPr lang="ru-RU" sz="2400" dirty="0" smtClean="0"/>
              <a:t> и </a:t>
            </a:r>
            <a:r>
              <a:rPr lang="ru-RU" sz="2400" b="1" i="1" dirty="0" smtClean="0"/>
              <a:t>друг за другом </a:t>
            </a:r>
            <a:r>
              <a:rPr lang="ru-RU" sz="2400" dirty="0" smtClean="0"/>
              <a:t>появляются в речи детей также рано. Малыши не пытаются дифференцировать положение отдельных объектов внутри группы. Игрушки расположены, напр., рядом или друг за другом, но ребенок ограничивается лишь общей характеристикой их пространственного расположения. Дети учатся более точно характеризовать пространственную размещенность предметов внутри определяемой группы, </a:t>
            </a:r>
            <a:r>
              <a:rPr lang="ru-RU" sz="2400" i="1" dirty="0" smtClean="0"/>
              <a:t>напр.: «Эти игрушки стоят рядом. Кукла посередине, а матрешки сбоку, с одной стороны и с другой». </a:t>
            </a:r>
            <a:endParaRPr lang="ru-RU" sz="2400" i="1" dirty="0"/>
          </a:p>
        </p:txBody>
      </p:sp>
      <p:sp>
        <p:nvSpPr>
          <p:cNvPr id="5" name="Заголовок 1"/>
          <p:cNvSpPr>
            <a:spLocks noGrp="1"/>
          </p:cNvSpPr>
          <p:nvPr>
            <p:ph type="title"/>
          </p:nvPr>
        </p:nvSpPr>
        <p:spPr/>
        <p:txBody>
          <a:bodyPr>
            <a:noAutofit/>
          </a:bodyPr>
          <a:lstStyle/>
          <a:p>
            <a:pPr algn="ctr"/>
            <a:r>
              <a:rPr lang="ru-RU" sz="3200" b="1" dirty="0">
                <a:effectLst/>
                <a:hlinkClick r:id="rId2" action="ppaction://hlinksldjump"/>
              </a:rPr>
              <a:t>2. Особенности восприятия детьми пространственных </a:t>
            </a:r>
            <a:r>
              <a:rPr lang="ru-RU" sz="3200" b="1" dirty="0" smtClean="0">
                <a:effectLst/>
                <a:hlinkClick r:id="rId2" action="ppaction://hlinksldjump"/>
              </a:rPr>
              <a:t>понятий</a:t>
            </a:r>
            <a:endParaRPr lang="ru-RU" sz="3200" b="1" dirty="0">
              <a:effectLst/>
            </a:endParaRPr>
          </a:p>
        </p:txBody>
      </p:sp>
    </p:spTree>
    <p:extLst>
      <p:ext uri="{BB962C8B-B14F-4D97-AF65-F5344CB8AC3E}">
        <p14:creationId xmlns:p14="http://schemas.microsoft.com/office/powerpoint/2010/main" val="144605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lacopii.ro/images/detailed/24/cutie-pentru-jucarii-step2-1.jpg"/>
          <p:cNvPicPr>
            <a:picLocks noChangeAspect="1" noChangeArrowheads="1"/>
          </p:cNvPicPr>
          <p:nvPr/>
        </p:nvPicPr>
        <p:blipFill rotWithShape="1">
          <a:blip r:embed="rId2">
            <a:extLst>
              <a:ext uri="{28A0092B-C50C-407E-A947-70E740481C1C}">
                <a14:useLocalDpi xmlns:a14="http://schemas.microsoft.com/office/drawing/2010/main" val="0"/>
              </a:ext>
            </a:extLst>
          </a:blip>
          <a:srcRect l="2905" r="4445" b="13707"/>
          <a:stretch/>
        </p:blipFill>
        <p:spPr bwMode="auto">
          <a:xfrm>
            <a:off x="-28178" y="1772816"/>
            <a:ext cx="5008189" cy="4672557"/>
          </a:xfrm>
          <a:prstGeom prst="rect">
            <a:avLst/>
          </a:prstGeom>
          <a:noFill/>
          <a:scene3d>
            <a:camera prst="isometricOffAxis1Right"/>
            <a:lightRig rig="threePt" dir="t"/>
          </a:scene3d>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067944" y="1052736"/>
            <a:ext cx="4896544" cy="5805264"/>
          </a:xfrm>
        </p:spPr>
        <p:txBody>
          <a:bodyPr>
            <a:noAutofit/>
          </a:bodyPr>
          <a:lstStyle/>
          <a:p>
            <a:pPr marL="0" indent="0" algn="r">
              <a:buNone/>
            </a:pPr>
            <a:r>
              <a:rPr lang="ru-RU" sz="2200" dirty="0" smtClean="0"/>
              <a:t>Ориентировки </a:t>
            </a:r>
            <a:r>
              <a:rPr lang="ru-RU" sz="2200" b="1" i="1" dirty="0" smtClean="0"/>
              <a:t>на себе, от себя</a:t>
            </a:r>
            <a:r>
              <a:rPr lang="ru-RU" sz="2200" dirty="0" smtClean="0"/>
              <a:t>, применение их на различных предметах позволяют ребенку уяснить значение таких пространственных предлогов как</a:t>
            </a:r>
            <a:r>
              <a:rPr lang="ru-RU" sz="2200" b="1" i="1" dirty="0" smtClean="0"/>
              <a:t> в, на, под, за</a:t>
            </a:r>
            <a:r>
              <a:rPr lang="ru-RU" sz="2200" dirty="0" smtClean="0"/>
              <a:t>. Предлог </a:t>
            </a:r>
            <a:r>
              <a:rPr lang="ru-RU" sz="2200" b="1" i="1" dirty="0" smtClean="0"/>
              <a:t>на</a:t>
            </a:r>
            <a:r>
              <a:rPr lang="ru-RU" sz="2200" dirty="0" smtClean="0"/>
              <a:t> обычно ассоциируется с верхней плоскостью </a:t>
            </a:r>
            <a:r>
              <a:rPr lang="ru-RU" sz="2200" dirty="0" smtClean="0"/>
              <a:t>предмета; </a:t>
            </a:r>
            <a:r>
              <a:rPr lang="ru-RU" sz="2200" dirty="0" smtClean="0"/>
              <a:t>предлог </a:t>
            </a:r>
            <a:r>
              <a:rPr lang="ru-RU" sz="2200" b="1" i="1" dirty="0" smtClean="0"/>
              <a:t>под </a:t>
            </a:r>
            <a:r>
              <a:rPr lang="ru-RU" sz="2200" dirty="0" smtClean="0"/>
              <a:t>– с нижней стороной; предлог </a:t>
            </a:r>
            <a:r>
              <a:rPr lang="ru-RU" sz="2200" b="1" i="1" dirty="0" smtClean="0"/>
              <a:t>в </a:t>
            </a:r>
            <a:r>
              <a:rPr lang="ru-RU" sz="2200" dirty="0" smtClean="0"/>
              <a:t>- указание на расположение внутри какого-то объекта. Освоение системы отсчета и ориентировки в окружающем пространстве по сторонам собственного тела и других предметов развивает у детей умение давать словесную характеристику пространственной ситуации. </a:t>
            </a:r>
            <a:endParaRPr lang="ru-RU" sz="2200" dirty="0"/>
          </a:p>
        </p:txBody>
      </p:sp>
      <p:sp>
        <p:nvSpPr>
          <p:cNvPr id="4" name="Заголовок 1"/>
          <p:cNvSpPr>
            <a:spLocks noGrp="1"/>
          </p:cNvSpPr>
          <p:nvPr>
            <p:ph type="title"/>
          </p:nvPr>
        </p:nvSpPr>
        <p:spPr>
          <a:xfrm>
            <a:off x="1385332" y="27856"/>
            <a:ext cx="7498080" cy="1143000"/>
          </a:xfrm>
        </p:spPr>
        <p:txBody>
          <a:bodyPr>
            <a:noAutofit/>
          </a:bodyPr>
          <a:lstStyle/>
          <a:p>
            <a:pPr algn="ctr"/>
            <a:r>
              <a:rPr lang="ru-RU" sz="3200" b="1" dirty="0">
                <a:effectLst/>
                <a:hlinkClick r:id="rId3" action="ppaction://hlinksldjump"/>
              </a:rPr>
              <a:t>2. Особенности восприятия детьми пространственных </a:t>
            </a:r>
            <a:r>
              <a:rPr lang="ru-RU" sz="3200" b="1" dirty="0" smtClean="0">
                <a:effectLst/>
                <a:hlinkClick r:id="rId3" action="ppaction://hlinksldjump"/>
              </a:rPr>
              <a:t>понятий</a:t>
            </a:r>
            <a:endParaRPr lang="ru-RU" sz="3200" b="1" dirty="0">
              <a:effectLst/>
            </a:endParaRPr>
          </a:p>
        </p:txBody>
      </p:sp>
    </p:spTree>
    <p:extLst>
      <p:ext uri="{BB962C8B-B14F-4D97-AF65-F5344CB8AC3E}">
        <p14:creationId xmlns:p14="http://schemas.microsoft.com/office/powerpoint/2010/main" val="144605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1447800"/>
            <a:ext cx="7600888" cy="1621160"/>
          </a:xfrm>
        </p:spPr>
        <p:txBody>
          <a:bodyPr>
            <a:normAutofit/>
          </a:bodyPr>
          <a:lstStyle/>
          <a:p>
            <a:pPr marL="0" indent="0">
              <a:buNone/>
            </a:pPr>
            <a:r>
              <a:rPr lang="ru-RU" sz="2400" dirty="0" smtClean="0"/>
              <a:t>Направление </a:t>
            </a:r>
            <a:r>
              <a:rPr lang="ru-RU" sz="2400" b="1" i="1" dirty="0" smtClean="0"/>
              <a:t>вверх-вниз (вверху-внизу) </a:t>
            </a:r>
            <a:r>
              <a:rPr lang="ru-RU" sz="2400" dirty="0" smtClean="0"/>
              <a:t>позволяет ребенку уяснить такие ориентировки как </a:t>
            </a:r>
            <a:r>
              <a:rPr lang="ru-RU" sz="2400" b="1" i="1" dirty="0" smtClean="0"/>
              <a:t>над</a:t>
            </a:r>
            <a:r>
              <a:rPr lang="ru-RU" sz="2400" dirty="0" smtClean="0"/>
              <a:t> и </a:t>
            </a:r>
            <a:r>
              <a:rPr lang="ru-RU" sz="2400" b="1" i="1" dirty="0" smtClean="0"/>
              <a:t>под</a:t>
            </a:r>
            <a:r>
              <a:rPr lang="ru-RU" sz="2400" dirty="0" smtClean="0"/>
              <a:t>, </a:t>
            </a:r>
            <a:r>
              <a:rPr lang="ru-RU" sz="2400" b="1" i="1" dirty="0" smtClean="0"/>
              <a:t>посередине</a:t>
            </a:r>
            <a:r>
              <a:rPr lang="ru-RU" sz="2400" dirty="0" smtClean="0"/>
              <a:t> и </a:t>
            </a:r>
            <a:r>
              <a:rPr lang="ru-RU" sz="2400" b="1" i="1" dirty="0" smtClean="0"/>
              <a:t>между</a:t>
            </a:r>
            <a:r>
              <a:rPr lang="ru-RU" sz="2400" dirty="0" smtClean="0"/>
              <a:t> при расположении группы предметов по вертикальной линии.</a:t>
            </a:r>
            <a:endParaRPr lang="ru-RU" sz="2400" dirty="0"/>
          </a:p>
        </p:txBody>
      </p:sp>
      <p:sp>
        <p:nvSpPr>
          <p:cNvPr id="4" name="Заголовок 1"/>
          <p:cNvSpPr>
            <a:spLocks noGrp="1"/>
          </p:cNvSpPr>
          <p:nvPr>
            <p:ph type="title"/>
          </p:nvPr>
        </p:nvSpPr>
        <p:spPr/>
        <p:txBody>
          <a:bodyPr>
            <a:noAutofit/>
          </a:bodyPr>
          <a:lstStyle/>
          <a:p>
            <a:pPr algn="ctr"/>
            <a:r>
              <a:rPr lang="ru-RU" sz="3200" b="1" dirty="0">
                <a:effectLst/>
                <a:hlinkClick r:id="rId2" action="ppaction://hlinksldjump"/>
              </a:rPr>
              <a:t>2. Особенности восприятия детьми пространственных </a:t>
            </a:r>
            <a:r>
              <a:rPr lang="ru-RU" sz="3200" b="1" dirty="0" smtClean="0">
                <a:effectLst/>
                <a:hlinkClick r:id="rId2" action="ppaction://hlinksldjump"/>
              </a:rPr>
              <a:t>понятий</a:t>
            </a:r>
            <a:endParaRPr lang="ru-RU" sz="3200" b="1" dirty="0">
              <a:effectLst/>
            </a:endParaRPr>
          </a:p>
        </p:txBody>
      </p:sp>
      <p:pic>
        <p:nvPicPr>
          <p:cNvPr id="2052" name="Picture 4" descr="http://www.biosvyaz.com/produkciya/books_il/levo_pravo/2_b.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0" t="20006" r="54732" b="27897"/>
          <a:stretch/>
        </p:blipFill>
        <p:spPr bwMode="auto">
          <a:xfrm>
            <a:off x="2771800" y="2966270"/>
            <a:ext cx="4320480" cy="389173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9897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тандартная и приятная">
      <a:majorFont>
        <a:latin typeface="Times New Roman"/>
        <a:ea typeface=""/>
        <a:cs typeface=""/>
      </a:majorFont>
      <a:minorFont>
        <a:latin typeface="Times New Roman"/>
        <a:ea typeface=""/>
        <a:cs typeface=""/>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676</TotalTime>
  <Words>1119</Words>
  <Application>Microsoft Office PowerPoint</Application>
  <PresentationFormat>Экран (4:3)</PresentationFormat>
  <Paragraphs>58</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Солнцестояние</vt:lpstr>
      <vt:lpstr>Обучение дошкольников ориентировке в направлении «лево-право»</vt:lpstr>
      <vt:lpstr>План презентации:</vt:lpstr>
      <vt:lpstr>1. Методика обучения детей ориентировке в пространстве</vt:lpstr>
      <vt:lpstr>1. Методика обучения детей ориентировке в пространстве</vt:lpstr>
      <vt:lpstr>1. Методика обучения детей ориентировке в пространстве</vt:lpstr>
      <vt:lpstr>2. Особенности восприятия детьми пространственных понятий</vt:lpstr>
      <vt:lpstr>2. Особенности восприятия детьми пространственных понятий</vt:lpstr>
      <vt:lpstr>2. Особенности восприятия детьми пространственных понятий</vt:lpstr>
      <vt:lpstr>2. Особенности восприятия детьми пространственных понятий</vt:lpstr>
      <vt:lpstr>2. Особенности восприятия детьми пространственных понятий</vt:lpstr>
      <vt:lpstr>2. Особенности восприятия детьми пространственных понятий</vt:lpstr>
      <vt:lpstr>3. Условия формирования пространственных представлений:</vt:lpstr>
      <vt:lpstr>4. Дидактические игры и упражнения по разделу «Ориентировка в пространстве»</vt:lpstr>
      <vt:lpstr>4. Дидактические игры и упражнения по разделу «Ориентировка в пространстве»</vt:lpstr>
      <vt:lpstr>4. Дидактические игры и упражнения по разделу «Ориентировка в пространстве»</vt:lpstr>
      <vt:lpstr>5. Список литературы: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Обучение дошкольников ориентировке в направлении «лево-право»</dc:title>
  <dc:creator>Васютка</dc:creator>
  <cp:lastModifiedBy>Васютка</cp:lastModifiedBy>
  <cp:revision>40</cp:revision>
  <dcterms:created xsi:type="dcterms:W3CDTF">2014-05-04T15:40:48Z</dcterms:created>
  <dcterms:modified xsi:type="dcterms:W3CDTF">2014-06-04T18:01:36Z</dcterms:modified>
</cp:coreProperties>
</file>