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59" r:id="rId5"/>
    <p:sldId id="258" r:id="rId6"/>
    <p:sldId id="260" r:id="rId7"/>
    <p:sldId id="270" r:id="rId8"/>
    <p:sldId id="269" r:id="rId9"/>
    <p:sldId id="27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F30C3-2B3C-46C4-9BB9-876D20D7768A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008EC-F21B-4CED-843B-EA12755D49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6289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F8E7B-6980-4DD4-A0CC-B791E2A73A53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4F85-44AD-4627-81A7-A6574EEF0274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781C-F9AB-4B79-A4AE-2AD1D35A0BBA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651F-A7E5-45E5-9579-3AC5A54DB226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25CE-9323-4532-8307-7D813FD12805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E5CA-F918-403C-AB80-5C9E013CF163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BFAA-5683-4AF8-B114-914B523F92B6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2DDF3-AA03-45C0-959D-0CB3B1C52715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F027-3CD3-47D4-92F5-C0AB5520875A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7D9F-4783-4D70-A628-971B53006C48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7479B-A96F-411B-834D-2C94F1F9B1F3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43BD7-7D99-43F1-8853-FE9EB8234535}" type="datetime1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0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                 Буква «Ы».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pic>
        <p:nvPicPr>
          <p:cNvPr id="6" name="Picture 4" descr="0096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7562"/>
            <a:ext cx="3172631" cy="3172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Молодец!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" name="Picture 7" descr="2">
            <a:hlinkClick r:id="" action="ppaction://hlinkshowjump?jump=nextslide">
              <a:snd r:embed="rId2" name="applause.wav"/>
            </a:hlinkClick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315494"/>
            <a:ext cx="2690827" cy="269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Ах, бедняжка – буква «Ы»!</a:t>
            </a:r>
            <a:br>
              <a:rPr lang="ru-RU" sz="3600" dirty="0" smtClean="0"/>
            </a:br>
            <a:r>
              <a:rPr lang="ru-RU" sz="3600" dirty="0" smtClean="0"/>
              <a:t>Ходит с палочкой, увы!</a:t>
            </a:r>
            <a:br>
              <a:rPr lang="ru-RU" sz="3600" dirty="0" smtClean="0"/>
            </a:br>
            <a:r>
              <a:rPr lang="ru-RU" sz="1800" dirty="0" smtClean="0"/>
              <a:t>Выложи букву из палочек или любых мелких предметов.</a:t>
            </a:r>
            <a:endParaRPr lang="ru-RU" sz="1800" dirty="0"/>
          </a:p>
        </p:txBody>
      </p:sp>
      <p:pic>
        <p:nvPicPr>
          <p:cNvPr id="2050" name="Рисунок 1" descr="C:\Users\Татьяна\Documents\0907171455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285992"/>
            <a:ext cx="593407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339975" y="836613"/>
            <a:ext cx="4392613" cy="5040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entury Gothic"/>
              </a:rPr>
              <a:t>Ы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Помоги мышке прочитать буквы по таблице:</a:t>
            </a:r>
          </a:p>
          <a:p>
            <a:r>
              <a:rPr lang="ru-RU" sz="2000" dirty="0" smtClean="0"/>
              <a:t>слева направо</a:t>
            </a:r>
          </a:p>
          <a:p>
            <a:r>
              <a:rPr lang="ru-RU" sz="2000" dirty="0" smtClean="0"/>
              <a:t>сверху вниз</a:t>
            </a:r>
          </a:p>
          <a:p>
            <a:r>
              <a:rPr lang="ru-RU" sz="2000" dirty="0" smtClean="0"/>
              <a:t>-назови букву в левом нижнем углу.</a:t>
            </a:r>
          </a:p>
          <a:p>
            <a:pPr>
              <a:buNone/>
            </a:pPr>
            <a:r>
              <a:rPr lang="ru-RU" b="1" dirty="0" smtClean="0"/>
              <a:t>Какой буквы не хватает? 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14876" y="2928934"/>
          <a:ext cx="3571899" cy="3462345"/>
        </p:xfrm>
        <a:graphic>
          <a:graphicData uri="http://schemas.openxmlformats.org/drawingml/2006/table">
            <a:tbl>
              <a:tblPr/>
              <a:tblGrid>
                <a:gridCol w="1190633"/>
                <a:gridCol w="1190633"/>
                <a:gridCol w="1190633"/>
              </a:tblGrid>
              <a:tr h="1154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У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Ы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22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Ы 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У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У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4" descr="0096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3389282"/>
            <a:ext cx="2928958" cy="2928959"/>
          </a:xfrm>
          <a:prstGeom prst="rect">
            <a:avLst/>
          </a:prstGeom>
          <a:noFill/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Послушай, повтори, протягивая последний звук  слова, запиши  только последнюю букву: кольцо, часы, книга. Подумай, каким цветом и почему.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5" name="Рисунок 5" descr="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571744"/>
            <a:ext cx="1314450" cy="1428750"/>
          </a:xfrm>
          <a:prstGeom prst="rect">
            <a:avLst/>
          </a:prstGeom>
          <a:noFill/>
        </p:spPr>
      </p:pic>
      <p:pic>
        <p:nvPicPr>
          <p:cNvPr id="3074" name="Рисунок 6" descr="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357430"/>
            <a:ext cx="1524000" cy="1428750"/>
          </a:xfrm>
          <a:prstGeom prst="rect">
            <a:avLst/>
          </a:prstGeom>
          <a:noFill/>
        </p:spPr>
      </p:pic>
      <p:pic>
        <p:nvPicPr>
          <p:cNvPr id="3073" name="Рисунок 7" descr="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2357430"/>
            <a:ext cx="1428750" cy="142875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860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2860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3184334"/>
              </p:ext>
            </p:extLst>
          </p:nvPr>
        </p:nvGraphicFramePr>
        <p:xfrm>
          <a:off x="714348" y="4000504"/>
          <a:ext cx="2286016" cy="591858"/>
        </p:xfrm>
        <a:graphic>
          <a:graphicData uri="http://schemas.openxmlformats.org/drawingml/2006/table">
            <a:tbl>
              <a:tblPr/>
              <a:tblGrid>
                <a:gridCol w="757242"/>
                <a:gridCol w="728668"/>
                <a:gridCol w="800106"/>
              </a:tblGrid>
              <a:tr h="59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3184334"/>
              </p:ext>
            </p:extLst>
          </p:nvPr>
        </p:nvGraphicFramePr>
        <p:xfrm>
          <a:off x="3428992" y="4000504"/>
          <a:ext cx="2286016" cy="591858"/>
        </p:xfrm>
        <a:graphic>
          <a:graphicData uri="http://schemas.openxmlformats.org/drawingml/2006/table">
            <a:tbl>
              <a:tblPr/>
              <a:tblGrid>
                <a:gridCol w="757242"/>
                <a:gridCol w="728668"/>
                <a:gridCol w="800106"/>
              </a:tblGrid>
              <a:tr h="59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3184334"/>
              </p:ext>
            </p:extLst>
          </p:nvPr>
        </p:nvGraphicFramePr>
        <p:xfrm>
          <a:off x="6286512" y="3929066"/>
          <a:ext cx="2286016" cy="591858"/>
        </p:xfrm>
        <a:graphic>
          <a:graphicData uri="http://schemas.openxmlformats.org/drawingml/2006/table">
            <a:tbl>
              <a:tblPr/>
              <a:tblGrid>
                <a:gridCol w="757242"/>
                <a:gridCol w="728668"/>
                <a:gridCol w="800106"/>
              </a:tblGrid>
              <a:tr h="59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999" y="5157192"/>
            <a:ext cx="109061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121" y="5157191"/>
            <a:ext cx="11525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941168"/>
            <a:ext cx="1322819" cy="1596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1109 L -0.34774 -0.199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84701E-7 L 0.08663 -0.209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92 0.02958 L 0.49532 -0.211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224" y="514159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Повтори слово «мышка» медленно перед зеркалом. Какие гласные звуки слышишь? Выложи  звуковые карточки в левой схеме. В другой схеме </a:t>
            </a:r>
            <a:r>
              <a:rPr lang="ru-RU" sz="2400" smtClean="0"/>
              <a:t>запиши  буквами.</a:t>
            </a:r>
            <a:endParaRPr lang="ru-RU" sz="2400" dirty="0"/>
          </a:p>
        </p:txBody>
      </p:sp>
      <p:pic>
        <p:nvPicPr>
          <p:cNvPr id="3" name="Picture 4" descr="0096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714488"/>
            <a:ext cx="3232157" cy="323215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3184334"/>
              </p:ext>
            </p:extLst>
          </p:nvPr>
        </p:nvGraphicFramePr>
        <p:xfrm>
          <a:off x="3929058" y="5286388"/>
          <a:ext cx="2286016" cy="771144"/>
        </p:xfrm>
        <a:graphic>
          <a:graphicData uri="http://schemas.openxmlformats.org/drawingml/2006/table">
            <a:tbl>
              <a:tblPr/>
              <a:tblGrid>
                <a:gridCol w="757242"/>
                <a:gridCol w="728668"/>
                <a:gridCol w="800106"/>
              </a:tblGrid>
              <a:tr h="59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1538" y="2285992"/>
            <a:ext cx="7143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А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286644" y="2643182"/>
            <a:ext cx="6623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Ы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3714752"/>
            <a:ext cx="5469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У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43834" y="4357694"/>
            <a:ext cx="5725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2714620"/>
            <a:ext cx="4876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endParaRPr lang="ru-RU" sz="4400" b="1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3184334"/>
              </p:ext>
            </p:extLst>
          </p:nvPr>
        </p:nvGraphicFramePr>
        <p:xfrm>
          <a:off x="857225" y="5357826"/>
          <a:ext cx="2571767" cy="914020"/>
        </p:xfrm>
        <a:graphic>
          <a:graphicData uri="http://schemas.openxmlformats.org/drawingml/2006/table">
            <a:tbl>
              <a:tblPr/>
              <a:tblGrid>
                <a:gridCol w="851897"/>
                <a:gridCol w="819751"/>
                <a:gridCol w="900119"/>
              </a:tblGrid>
              <a:tr h="9140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" name="Picture 2" descr="C:\Users\Татьяна\Documents\звуковые символы\звук 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285992"/>
            <a:ext cx="714380" cy="533269"/>
          </a:xfrm>
          <a:prstGeom prst="rect">
            <a:avLst/>
          </a:prstGeom>
          <a:noFill/>
        </p:spPr>
      </p:pic>
      <p:pic>
        <p:nvPicPr>
          <p:cNvPr id="15" name="Picture 2" descr="C:\Users\Татьяна\Documents\звуковые символы\DSCN0674.JP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7786710" y="5143512"/>
            <a:ext cx="772774" cy="518443"/>
          </a:xfrm>
          <a:prstGeom prst="rect">
            <a:avLst/>
          </a:prstGeom>
          <a:noFill/>
        </p:spPr>
      </p:pic>
      <p:pic>
        <p:nvPicPr>
          <p:cNvPr id="16" name="Picture 1" descr="C:\Users\Татьяна\Documents\звуковые символы\DSCN067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1785926"/>
            <a:ext cx="852158" cy="540528"/>
          </a:xfrm>
          <a:prstGeom prst="rect">
            <a:avLst/>
          </a:prstGeom>
          <a:noFill/>
        </p:spPr>
      </p:pic>
      <p:pic>
        <p:nvPicPr>
          <p:cNvPr id="1026" name="Picture 2" descr="C:\Users\Татьяна\Documents\звуковые символы\звук у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3949117"/>
            <a:ext cx="867782" cy="654640"/>
          </a:xfrm>
          <a:prstGeom prst="rect">
            <a:avLst/>
          </a:prstGeom>
          <a:noFill/>
        </p:spPr>
      </p:pic>
      <p:pic>
        <p:nvPicPr>
          <p:cNvPr id="1027" name="Picture 3" descr="C:\Users\Татьяна\Documents\звуковые символы\DSCN067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0364" y="2143116"/>
            <a:ext cx="785818" cy="623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0.0007 L -0.6658 0.546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00" y="2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33 0.04368 L 0.10018 0.47354 " pathEditMode="relative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87 0.06887 L -0.27778 0.38341 " pathEditMode="relative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43 0.04761 L 0.48559 0.4458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00" y="1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29198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М</a:t>
            </a:r>
            <a:r>
              <a:rPr lang="ru-RU" sz="7200" b="1" dirty="0" smtClean="0">
                <a:solidFill>
                  <a:srgbClr val="FF0000"/>
                </a:solidFill>
              </a:rPr>
              <a:t>Ы</a:t>
            </a:r>
            <a:r>
              <a:rPr lang="ru-RU" sz="7200" b="1" dirty="0" smtClean="0"/>
              <a:t>ШК</a:t>
            </a:r>
            <a:r>
              <a:rPr lang="ru-RU" sz="7200" b="1" dirty="0" smtClean="0">
                <a:solidFill>
                  <a:srgbClr val="FF0000"/>
                </a:solidFill>
              </a:rPr>
              <a:t>А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pic>
        <p:nvPicPr>
          <p:cNvPr id="5" name="Picture 4" descr="0096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000108"/>
            <a:ext cx="3172631" cy="3172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857232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Повтори слово «мишка» медленно перед зеркалом. Какие гласные звуки слышишь?  Выложи звуковые карточки в схеме. В другой схеме запиши  буквами.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3184334"/>
              </p:ext>
            </p:extLst>
          </p:nvPr>
        </p:nvGraphicFramePr>
        <p:xfrm>
          <a:off x="4643438" y="5357826"/>
          <a:ext cx="2286016" cy="771144"/>
        </p:xfrm>
        <a:graphic>
          <a:graphicData uri="http://schemas.openxmlformats.org/drawingml/2006/table">
            <a:tbl>
              <a:tblPr/>
              <a:tblGrid>
                <a:gridCol w="757242"/>
                <a:gridCol w="728668"/>
                <a:gridCol w="800106"/>
              </a:tblGrid>
              <a:tr h="59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1538" y="2285992"/>
            <a:ext cx="7143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А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286644" y="2643182"/>
            <a:ext cx="6623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Ы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4000504"/>
            <a:ext cx="5469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У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43834" y="4357694"/>
            <a:ext cx="5725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2714620"/>
            <a:ext cx="5453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о</a:t>
            </a:r>
            <a:endParaRPr lang="ru-RU" sz="4400" b="1" dirty="0">
              <a:latin typeface="Century Gothic" pitchFamily="34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pic>
        <p:nvPicPr>
          <p:cNvPr id="13" name="Picture 3" descr="D:\Каталог картинок\В\3-1024 п.gif"/>
          <p:cNvPicPr>
            <a:picLocks noChangeAspect="1" noChangeArrowheads="1"/>
          </p:cNvPicPr>
          <p:nvPr/>
        </p:nvPicPr>
        <p:blipFill>
          <a:blip r:embed="rId2" cstate="print"/>
          <a:srcRect l="16846" t="7813" r="26024"/>
          <a:stretch>
            <a:fillRect/>
          </a:stretch>
        </p:blipFill>
        <p:spPr bwMode="auto">
          <a:xfrm>
            <a:off x="4286248" y="2071678"/>
            <a:ext cx="2286016" cy="276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Татьяна\Documents\звуковые символы\звук 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285992"/>
            <a:ext cx="714380" cy="533269"/>
          </a:xfrm>
          <a:prstGeom prst="rect">
            <a:avLst/>
          </a:prstGeom>
          <a:noFill/>
        </p:spPr>
      </p:pic>
      <p:pic>
        <p:nvPicPr>
          <p:cNvPr id="15" name="Picture 3" descr="C:\Users\Татьяна\Documents\звуковые символы\DSCN067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143116"/>
            <a:ext cx="785818" cy="623719"/>
          </a:xfrm>
          <a:prstGeom prst="rect">
            <a:avLst/>
          </a:prstGeom>
          <a:noFill/>
        </p:spPr>
      </p:pic>
      <p:pic>
        <p:nvPicPr>
          <p:cNvPr id="16" name="Picture 1" descr="C:\Users\Татьяна\Documents\звуковые символы\DSCN067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1785926"/>
            <a:ext cx="852158" cy="540528"/>
          </a:xfrm>
          <a:prstGeom prst="rect">
            <a:avLst/>
          </a:prstGeom>
          <a:noFill/>
        </p:spPr>
      </p:pic>
      <p:pic>
        <p:nvPicPr>
          <p:cNvPr id="17" name="Picture 2" descr="C:\Users\Татьяна\Documents\звуковые символы\звук у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3949117"/>
            <a:ext cx="867782" cy="654640"/>
          </a:xfrm>
          <a:prstGeom prst="rect">
            <a:avLst/>
          </a:prstGeom>
          <a:noFill/>
        </p:spPr>
      </p:pic>
      <p:pic>
        <p:nvPicPr>
          <p:cNvPr id="18" name="Picture 2" descr="C:\Users\Татьяна\Documents\звуковые символы\DSCN0674.JPG"/>
          <p:cNvPicPr>
            <a:picLocks noChangeAspect="1" noChangeArrowheads="1"/>
          </p:cNvPicPr>
          <p:nvPr/>
        </p:nvPicPr>
        <p:blipFill>
          <a:blip r:embed="rId7" cstate="print">
            <a:extLst/>
          </a:blip>
          <a:srcRect/>
          <a:stretch>
            <a:fillRect/>
          </a:stretch>
        </p:blipFill>
        <p:spPr bwMode="auto">
          <a:xfrm>
            <a:off x="7786710" y="5143512"/>
            <a:ext cx="772774" cy="518443"/>
          </a:xfrm>
          <a:prstGeom prst="rect">
            <a:avLst/>
          </a:prstGeom>
          <a:noFill/>
        </p:spPr>
      </p:pic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3184334"/>
              </p:ext>
            </p:extLst>
          </p:nvPr>
        </p:nvGraphicFramePr>
        <p:xfrm>
          <a:off x="857225" y="5357826"/>
          <a:ext cx="2571767" cy="914020"/>
        </p:xfrm>
        <a:graphic>
          <a:graphicData uri="http://schemas.openxmlformats.org/drawingml/2006/table">
            <a:tbl>
              <a:tblPr/>
              <a:tblGrid>
                <a:gridCol w="851897"/>
                <a:gridCol w="819751"/>
                <a:gridCol w="900119"/>
              </a:tblGrid>
              <a:tr h="9140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87035E-6 L -0.66944 0.06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53 0.05408 L 0.09237 0.494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2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85 0.01248 L -0.24115 0.1488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0" y="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44 0.05801 L 0.57205 0.456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00" y="1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63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М</a:t>
            </a:r>
            <a:r>
              <a:rPr lang="ru-RU" sz="7200" b="1" dirty="0" smtClean="0">
                <a:solidFill>
                  <a:srgbClr val="FF0000"/>
                </a:solidFill>
              </a:rPr>
              <a:t>И</a:t>
            </a:r>
            <a:r>
              <a:rPr lang="ru-RU" sz="7200" b="1" dirty="0" smtClean="0"/>
              <a:t>ШК</a:t>
            </a:r>
            <a:r>
              <a:rPr lang="ru-RU" sz="7200" b="1" dirty="0" smtClean="0">
                <a:solidFill>
                  <a:srgbClr val="FF0000"/>
                </a:solidFill>
              </a:rPr>
              <a:t>А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pic>
        <p:nvPicPr>
          <p:cNvPr id="5" name="Picture 3" descr="D:\Каталог картинок\В\3-1024 п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846" t="7813" r="26024"/>
          <a:stretch>
            <a:fillRect/>
          </a:stretch>
        </p:blipFill>
        <p:spPr bwMode="auto">
          <a:xfrm>
            <a:off x="3214678" y="571480"/>
            <a:ext cx="3084328" cy="373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182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            Буква «Ы».</vt:lpstr>
      <vt:lpstr>Ах, бедняжка – буква «Ы»! Ходит с палочкой, увы! Выложи букву из палочек или любых мелких предметов.</vt:lpstr>
      <vt:lpstr>Слайд 3</vt:lpstr>
      <vt:lpstr>Слайд 4</vt:lpstr>
      <vt:lpstr>Послушай, повтори, протягивая последний звук  слова, запиши  только последнюю букву: кольцо, часы, книга. Подумай, каким цветом и почему. </vt:lpstr>
      <vt:lpstr>Слайд 6</vt:lpstr>
      <vt:lpstr>МЫШКА</vt:lpstr>
      <vt:lpstr>Слайд 8</vt:lpstr>
      <vt:lpstr>МИШКА</vt:lpstr>
      <vt:lpstr>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«Ы».</dc:title>
  <dc:creator>Татьяна</dc:creator>
  <cp:lastModifiedBy>Татьяна</cp:lastModifiedBy>
  <cp:revision>12</cp:revision>
  <dcterms:created xsi:type="dcterms:W3CDTF">2014-12-14T13:34:49Z</dcterms:created>
  <dcterms:modified xsi:type="dcterms:W3CDTF">2015-12-15T16:39:36Z</dcterms:modified>
</cp:coreProperties>
</file>