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  <p:sldMasterId id="2147483780" r:id="rId3"/>
  </p:sldMasterIdLst>
  <p:sldIdLst>
    <p:sldId id="256" r:id="rId4"/>
    <p:sldId id="258" r:id="rId5"/>
    <p:sldId id="257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990000"/>
    <a:srgbClr val="0033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07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Презентация проекта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  <a:latin typeface="Georgia" pitchFamily="18" charset="0"/>
              </a:rPr>
              <a:t>«Птичья столовая зимой»</a:t>
            </a:r>
            <a:endParaRPr lang="ru-RU" sz="4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077072"/>
            <a:ext cx="5976664" cy="147320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</a:rPr>
              <a:t>Биряльцева</a:t>
            </a:r>
            <a:r>
              <a:rPr lang="ru-RU" sz="2400" b="1" dirty="0" smtClean="0">
                <a:solidFill>
                  <a:srgbClr val="0070C0"/>
                </a:solidFill>
              </a:rPr>
              <a:t> Нина Федоровна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воспитатель МБДОУ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«Детский сад общеразвивающего вида № 16»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DSC011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t="5931" r="4248" b="2158"/>
          <a:stretch>
            <a:fillRect/>
          </a:stretch>
        </p:blipFill>
        <p:spPr bwMode="auto">
          <a:xfrm>
            <a:off x="467544" y="2492896"/>
            <a:ext cx="2531773" cy="335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27965">
            <a:off x="712891" y="382579"/>
            <a:ext cx="2339752" cy="3497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2849">
            <a:off x="1151360" y="3804980"/>
            <a:ext cx="3969289" cy="267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86129">
            <a:off x="5703408" y="3007328"/>
            <a:ext cx="2483768" cy="3614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51128">
            <a:off x="4844665" y="732599"/>
            <a:ext cx="3719602" cy="2484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Совместная деятельность </a:t>
            </a:r>
            <a:br>
              <a:rPr lang="ru-RU" dirty="0" smtClean="0"/>
            </a:br>
            <a:r>
              <a:rPr lang="ru-RU" dirty="0" smtClean="0"/>
              <a:t>детей и взрослых.</a:t>
            </a:r>
            <a:endParaRPr lang="ru-RU" dirty="0"/>
          </a:p>
        </p:txBody>
      </p:sp>
      <p:pic>
        <p:nvPicPr>
          <p:cNvPr id="5" name="Содержимое 4" descr="IMG_603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501008"/>
            <a:ext cx="3931022" cy="2948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://rudocs.exdat.com/pars_docs/tw_refs/412/411052/411052_html_65046ae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268760"/>
            <a:ext cx="1202938" cy="197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IMG_6061.JPG"/>
          <p:cNvPicPr>
            <a:picLocks noGrp="1" noChangeAspect="1"/>
          </p:cNvPicPr>
          <p:nvPr>
            <p:ph sz="quarter" idx="14"/>
          </p:nvPr>
        </p:nvPicPr>
        <p:blipFill>
          <a:blip r:embed="rId4" cstate="print"/>
          <a:stretch>
            <a:fillRect/>
          </a:stretch>
        </p:blipFill>
        <p:spPr>
          <a:xfrm>
            <a:off x="755576" y="2348880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4372168"/>
            <a:ext cx="6830144" cy="1001048"/>
          </a:xfrm>
        </p:spPr>
        <p:txBody>
          <a:bodyPr/>
          <a:lstStyle/>
          <a:p>
            <a:pPr algn="l"/>
            <a:r>
              <a:rPr lang="ru-RU" sz="3600" dirty="0" smtClean="0"/>
              <a:t>Мы кормушки смастерили…</a:t>
            </a:r>
            <a:endParaRPr lang="ru-RU" sz="3600" dirty="0"/>
          </a:p>
        </p:txBody>
      </p:sp>
      <p:pic>
        <p:nvPicPr>
          <p:cNvPr id="4" name="Содержимое 3" descr="IMG_603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843808" y="908720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6512511" cy="792088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/>
            </a:r>
            <a:br>
              <a:rPr lang="ru-RU" sz="4800" dirty="0">
                <a:solidFill>
                  <a:srgbClr val="FF0000"/>
                </a:solidFill>
              </a:rPr>
            </a:br>
            <a:r>
              <a:rPr lang="ru-RU" sz="5400" i="1" dirty="0" smtClean="0">
                <a:solidFill>
                  <a:srgbClr val="FF0000"/>
                </a:solidFill>
              </a:rPr>
              <a:t> Цели проекта: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52925"/>
            <a:ext cx="6400800" cy="34747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</a:t>
            </a:r>
            <a:r>
              <a:rPr lang="ru-RU" dirty="0"/>
              <a:t>. Закрепить представления </a:t>
            </a:r>
            <a:endParaRPr lang="ru-RU" dirty="0" smtClean="0"/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воспитанников </a:t>
            </a:r>
            <a:r>
              <a:rPr lang="ru-RU" dirty="0"/>
              <a:t>о зимующих птицах, и их образе жизни, о связи с окружающей </a:t>
            </a:r>
            <a:endParaRPr lang="ru-RU" dirty="0" smtClean="0"/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средой</a:t>
            </a:r>
            <a:r>
              <a:rPr lang="ru-RU" dirty="0"/>
              <a:t>, роли человека в жизни птиц.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2. Привлечь внимание воспитанников </a:t>
            </a:r>
            <a:endParaRPr lang="ru-RU" dirty="0" smtClean="0"/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и </a:t>
            </a:r>
            <a:r>
              <a:rPr lang="ru-RU" dirty="0"/>
              <a:t>родителей  к природоохранной деятельности и научить их, ее организовывать.</a:t>
            </a:r>
          </a:p>
          <a:p>
            <a:endParaRPr lang="ru-RU" dirty="0"/>
          </a:p>
        </p:txBody>
      </p:sp>
      <p:pic>
        <p:nvPicPr>
          <p:cNvPr id="5" name="Рисунок 4" descr="http://rudocs.exdat.com/pars_docs/tw_refs/412/411052/411052_html_2509d7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595120" cy="145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зима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3251168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3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Бали\Desktop\картинки к презентации Яна\1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39" y="209391"/>
            <a:ext cx="2223974" cy="185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628800"/>
            <a:ext cx="8352928" cy="43204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Расширить 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представление воспитанников о зимующих </a:t>
            </a:r>
            <a:endParaRPr lang="ru-RU" sz="1800" b="1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    птицах 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нашего региона.</a:t>
            </a:r>
            <a:endParaRPr lang="ru-RU" sz="1800" b="1" dirty="0"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Обобщить 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знания воспитанников полученные при наблюдении за 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повадкам птиц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800" b="1" dirty="0"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Заинтересовать 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родителей природоохранной деятельностью, довести до их сознания необходимость воспитания у детей любви и бережного </a:t>
            </a:r>
            <a:endParaRPr lang="ru-RU" sz="18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отношения 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к птицам, формирование созидательного отношения к миру.</a:t>
            </a:r>
            <a:endParaRPr lang="ru-RU" sz="1800" b="1" dirty="0"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Научить 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воспитанников совместно с родителями организовать природоохранную деятельность.</a:t>
            </a:r>
            <a:endParaRPr lang="ru-RU" sz="1800" b="1" dirty="0"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Научить 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детей правильно их подкармливать.</a:t>
            </a:r>
            <a:endParaRPr lang="ru-RU" sz="1800" b="1" dirty="0"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Расширить представление воспитанников и родителей о видах кормушек, способах их изготовление из разного материала.</a:t>
            </a:r>
            <a:endParaRPr lang="ru-RU" sz="1800" b="1" dirty="0" smtClean="0"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Воспитывать 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заботливое отношение к птицам, желание помогать в трудных зимних условиях.</a:t>
            </a:r>
            <a:endParaRPr lang="ru-RU" sz="1800" b="1" dirty="0">
              <a:ea typeface="Calibri"/>
              <a:cs typeface="Times New Roman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93304" y="260648"/>
            <a:ext cx="6400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latin typeface="Times New Roman"/>
                <a:ea typeface="Times New Roman"/>
                <a:cs typeface="Times New Roman"/>
              </a:rPr>
              <a:t>Задачи </a:t>
            </a: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проекта: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340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зим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24944"/>
            <a:ext cx="2537761" cy="368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850" y="764704"/>
            <a:ext cx="7344816" cy="3474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Актуальность проекта:</a:t>
            </a:r>
            <a:endParaRPr lang="ru-RU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       Задача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взрослых  - воспитывать интерес у детей к нашим соседям по планете - птицам, желание узнавать новые факты их жизни, заботиться о них, радоваться от сознания того, что делясь крохами, можно спасти птиц  зимой от гибели. Дать детям элементарные знания о том, чем кормить птиц зимой.</a:t>
            </a:r>
            <a:endParaRPr lang="ru-RU" sz="1600" b="1" dirty="0">
              <a:ea typeface="Calibri"/>
              <a:cs typeface="Times New Roman"/>
            </a:endParaRPr>
          </a:p>
          <a:p>
            <a:pPr algn="just"/>
            <a:r>
              <a:rPr lang="ru-RU" b="1" dirty="0" smtClean="0">
                <a:latin typeface="Times New Roman"/>
                <a:ea typeface="Times New Roman"/>
              </a:rPr>
              <a:t>        В </a:t>
            </a:r>
            <a:r>
              <a:rPr lang="ru-RU" b="1" dirty="0">
                <a:latin typeface="Times New Roman"/>
                <a:ea typeface="Times New Roman"/>
              </a:rPr>
              <a:t>совместной работе с родителями  создавать </a:t>
            </a:r>
            <a:endParaRPr lang="ru-RU" b="1" dirty="0" smtClean="0">
              <a:latin typeface="Times New Roman"/>
              <a:ea typeface="Times New Roman"/>
            </a:endParaRPr>
          </a:p>
          <a:p>
            <a:pPr algn="just"/>
            <a:r>
              <a:rPr lang="ru-RU" b="1" dirty="0" smtClean="0">
                <a:latin typeface="Times New Roman"/>
                <a:ea typeface="Times New Roman"/>
              </a:rPr>
              <a:t>условия </a:t>
            </a:r>
            <a:r>
              <a:rPr lang="ru-RU" b="1" dirty="0">
                <a:latin typeface="Times New Roman"/>
                <a:ea typeface="Times New Roman"/>
              </a:rPr>
              <a:t>для общения воспитанников  с миром </a:t>
            </a:r>
            <a:endParaRPr lang="ru-RU" b="1" dirty="0" smtClean="0">
              <a:latin typeface="Times New Roman"/>
              <a:ea typeface="Times New Roman"/>
            </a:endParaRPr>
          </a:p>
          <a:p>
            <a:pPr algn="just"/>
            <a:r>
              <a:rPr lang="ru-RU" b="1" dirty="0" smtClean="0">
                <a:latin typeface="Times New Roman"/>
                <a:ea typeface="Times New Roman"/>
              </a:rPr>
              <a:t>природы </a:t>
            </a:r>
            <a:r>
              <a:rPr lang="ru-RU" b="1" dirty="0">
                <a:latin typeface="Times New Roman"/>
                <a:ea typeface="Times New Roman"/>
              </a:rPr>
              <a:t>и для посильной помощи нашим пернатым </a:t>
            </a:r>
            <a:endParaRPr lang="ru-RU" b="1" dirty="0" smtClean="0">
              <a:latin typeface="Times New Roman"/>
              <a:ea typeface="Times New Roman"/>
            </a:endParaRPr>
          </a:p>
          <a:p>
            <a:pPr algn="just"/>
            <a:r>
              <a:rPr lang="ru-RU" b="1" dirty="0" smtClean="0">
                <a:latin typeface="Times New Roman"/>
                <a:ea typeface="Times New Roman"/>
              </a:rPr>
              <a:t>друзьям</a:t>
            </a:r>
            <a:endParaRPr lang="ru-RU" b="1" dirty="0"/>
          </a:p>
        </p:txBody>
      </p:sp>
      <p:pic>
        <p:nvPicPr>
          <p:cNvPr id="1027" name="Picture 3" descr="C:\Users\Бали\Desktop\картинки к презентации Яна\th_007668eff513cff2ea745396dab8bb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76865"/>
            <a:ext cx="2038543" cy="13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4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919" y="27856"/>
            <a:ext cx="8229600" cy="668969"/>
          </a:xfrm>
          <a:solidFill>
            <a:srgbClr val="99FF66"/>
          </a:solidFill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33CC"/>
                </a:solidFill>
              </a:rPr>
              <a:t>Паутинк</a:t>
            </a:r>
            <a:r>
              <a:rPr lang="ru-RU" sz="2400" i="1" dirty="0" smtClean="0">
                <a:solidFill>
                  <a:srgbClr val="0033CC"/>
                </a:solidFill>
              </a:rPr>
              <a:t>а </a:t>
            </a:r>
            <a:r>
              <a:rPr lang="ru-RU" sz="2400" b="1" i="1" dirty="0" smtClean="0">
                <a:solidFill>
                  <a:srgbClr val="0033CC"/>
                </a:solidFill>
              </a:rPr>
              <a:t>«Птичья столовая зимой»</a:t>
            </a:r>
            <a:endParaRPr lang="ru-RU" sz="2400" b="1" i="1" dirty="0">
              <a:solidFill>
                <a:srgbClr val="0033CC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95936" y="3022103"/>
            <a:ext cx="1535520" cy="136926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0000"/>
                </a:solidFill>
              </a:rPr>
              <a:t>«</a:t>
            </a:r>
            <a:r>
              <a:rPr lang="ru-RU" sz="1600" b="1" dirty="0" smtClean="0">
                <a:solidFill>
                  <a:srgbClr val="990000"/>
                </a:solidFill>
              </a:rPr>
              <a:t>Птичья столовая зимой»</a:t>
            </a:r>
            <a:endParaRPr lang="ru-RU" sz="1600" b="1" dirty="0">
              <a:solidFill>
                <a:srgbClr val="990000"/>
              </a:solidFill>
            </a:endParaRPr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 flipH="1">
            <a:off x="3259707" y="3706736"/>
            <a:ext cx="736229" cy="23425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5484502" y="3165018"/>
            <a:ext cx="651369" cy="2511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2123728" y="3799002"/>
            <a:ext cx="1440160" cy="134427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Работа с детьми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12044" y="2415952"/>
            <a:ext cx="1440160" cy="134427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Работа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 </a:t>
            </a:r>
            <a:r>
              <a:rPr lang="ru-RU" sz="1600" b="1" dirty="0" err="1" smtClean="0">
                <a:solidFill>
                  <a:srgbClr val="FF0000"/>
                </a:solidFill>
              </a:rPr>
              <a:t>родите-лями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40726" y="5390817"/>
            <a:ext cx="1359265" cy="1285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опыты</a:t>
            </a:r>
            <a:endParaRPr lang="ru-RU" sz="1200" dirty="0"/>
          </a:p>
        </p:txBody>
      </p:sp>
      <p:sp>
        <p:nvSpPr>
          <p:cNvPr id="11" name="Овал 10"/>
          <p:cNvSpPr/>
          <p:nvPr/>
        </p:nvSpPr>
        <p:spPr>
          <a:xfrm>
            <a:off x="7662370" y="2774432"/>
            <a:ext cx="1287760" cy="121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Консуль-тации</a:t>
            </a:r>
            <a:endParaRPr lang="ru-RU" sz="1200" dirty="0"/>
          </a:p>
        </p:txBody>
      </p:sp>
      <p:sp>
        <p:nvSpPr>
          <p:cNvPr id="12" name="Овал 11"/>
          <p:cNvSpPr/>
          <p:nvPr/>
        </p:nvSpPr>
        <p:spPr>
          <a:xfrm>
            <a:off x="7423631" y="1280415"/>
            <a:ext cx="1306996" cy="1198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Совмест-ные</a:t>
            </a:r>
            <a:r>
              <a:rPr lang="ru-RU" sz="1200" dirty="0" smtClean="0"/>
              <a:t> прогулки</a:t>
            </a:r>
            <a:endParaRPr lang="ru-RU" sz="1200" dirty="0"/>
          </a:p>
        </p:txBody>
      </p:sp>
      <p:sp>
        <p:nvSpPr>
          <p:cNvPr id="13" name="Овал 12"/>
          <p:cNvSpPr/>
          <p:nvPr/>
        </p:nvSpPr>
        <p:spPr>
          <a:xfrm>
            <a:off x="5697060" y="1064417"/>
            <a:ext cx="1329680" cy="1129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Фото-коллаж</a:t>
            </a:r>
            <a:endParaRPr lang="ru-RU" sz="1200" dirty="0"/>
          </a:p>
        </p:txBody>
      </p:sp>
      <p:sp>
        <p:nvSpPr>
          <p:cNvPr id="14" name="Овал 13"/>
          <p:cNvSpPr/>
          <p:nvPr/>
        </p:nvSpPr>
        <p:spPr>
          <a:xfrm>
            <a:off x="4354577" y="4436687"/>
            <a:ext cx="1342483" cy="1368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Развлече-ние</a:t>
            </a:r>
            <a:endParaRPr lang="ru-RU" sz="1200" dirty="0"/>
          </a:p>
        </p:txBody>
      </p:sp>
      <p:sp>
        <p:nvSpPr>
          <p:cNvPr id="15" name="Овал 14"/>
          <p:cNvSpPr/>
          <p:nvPr/>
        </p:nvSpPr>
        <p:spPr>
          <a:xfrm>
            <a:off x="4139952" y="1556792"/>
            <a:ext cx="1512168" cy="1297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Изготов-ление</a:t>
            </a:r>
            <a:r>
              <a:rPr lang="ru-RU" sz="1200" dirty="0" smtClean="0"/>
              <a:t> кормушек, книжек</a:t>
            </a:r>
            <a:endParaRPr lang="ru-RU" sz="1200" dirty="0"/>
          </a:p>
        </p:txBody>
      </p:sp>
      <p:sp>
        <p:nvSpPr>
          <p:cNvPr id="16" name="Овал 15"/>
          <p:cNvSpPr/>
          <p:nvPr/>
        </p:nvSpPr>
        <p:spPr>
          <a:xfrm>
            <a:off x="5575683" y="5341448"/>
            <a:ext cx="1287760" cy="1207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Памятки </a:t>
            </a:r>
            <a:endParaRPr lang="ru-RU" sz="1200" dirty="0"/>
          </a:p>
        </p:txBody>
      </p:sp>
      <p:sp>
        <p:nvSpPr>
          <p:cNvPr id="17" name="Овал 16"/>
          <p:cNvSpPr/>
          <p:nvPr/>
        </p:nvSpPr>
        <p:spPr>
          <a:xfrm>
            <a:off x="7018490" y="5365048"/>
            <a:ext cx="1287760" cy="1207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Папка-пере-движка</a:t>
            </a:r>
            <a:endParaRPr lang="ru-RU" sz="1200" dirty="0"/>
          </a:p>
        </p:txBody>
      </p:sp>
      <p:sp>
        <p:nvSpPr>
          <p:cNvPr id="18" name="Овал 17"/>
          <p:cNvSpPr/>
          <p:nvPr/>
        </p:nvSpPr>
        <p:spPr>
          <a:xfrm>
            <a:off x="7662370" y="4250553"/>
            <a:ext cx="1287760" cy="1207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плакаты</a:t>
            </a:r>
            <a:endParaRPr lang="ru-RU" sz="1200" dirty="0"/>
          </a:p>
        </p:txBody>
      </p:sp>
      <p:sp>
        <p:nvSpPr>
          <p:cNvPr id="19" name="Овал 18"/>
          <p:cNvSpPr/>
          <p:nvPr/>
        </p:nvSpPr>
        <p:spPr>
          <a:xfrm>
            <a:off x="6135871" y="3990184"/>
            <a:ext cx="1287760" cy="1207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Нагляд-ная</a:t>
            </a:r>
            <a:r>
              <a:rPr lang="ru-RU" sz="1200" dirty="0" smtClean="0"/>
              <a:t> агитация</a:t>
            </a:r>
            <a:endParaRPr lang="ru-RU" sz="1200" dirty="0"/>
          </a:p>
        </p:txBody>
      </p:sp>
      <p:sp>
        <p:nvSpPr>
          <p:cNvPr id="20" name="Овал 19"/>
          <p:cNvSpPr/>
          <p:nvPr/>
        </p:nvSpPr>
        <p:spPr>
          <a:xfrm>
            <a:off x="1701280" y="5469229"/>
            <a:ext cx="1287760" cy="1207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Слушание голосов птиц, пение</a:t>
            </a:r>
            <a:endParaRPr lang="ru-RU" sz="1200" dirty="0"/>
          </a:p>
        </p:txBody>
      </p:sp>
      <p:sp>
        <p:nvSpPr>
          <p:cNvPr id="21" name="Овал 20"/>
          <p:cNvSpPr/>
          <p:nvPr/>
        </p:nvSpPr>
        <p:spPr>
          <a:xfrm>
            <a:off x="439919" y="4854237"/>
            <a:ext cx="1287760" cy="1207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Дид</a:t>
            </a:r>
            <a:r>
              <a:rPr lang="ru-RU" sz="1200" dirty="0" smtClean="0"/>
              <a:t>., наст., </a:t>
            </a:r>
            <a:r>
              <a:rPr lang="ru-RU" sz="1200" dirty="0" err="1" smtClean="0"/>
              <a:t>подв</a:t>
            </a:r>
            <a:r>
              <a:rPr lang="ru-RU" sz="1200" dirty="0" smtClean="0"/>
              <a:t>. игры</a:t>
            </a:r>
            <a:endParaRPr lang="ru-RU" sz="1200" dirty="0"/>
          </a:p>
        </p:txBody>
      </p:sp>
      <p:sp>
        <p:nvSpPr>
          <p:cNvPr id="22" name="Овал 21"/>
          <p:cNvSpPr/>
          <p:nvPr/>
        </p:nvSpPr>
        <p:spPr>
          <a:xfrm>
            <a:off x="194525" y="3372407"/>
            <a:ext cx="1287760" cy="1207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Беседы, </a:t>
            </a:r>
            <a:r>
              <a:rPr lang="ru-RU" sz="1200" dirty="0" err="1" smtClean="0"/>
              <a:t>рассмат-ривание</a:t>
            </a:r>
            <a:r>
              <a:rPr lang="ru-RU" sz="1200" dirty="0" smtClean="0"/>
              <a:t> картин</a:t>
            </a:r>
            <a:endParaRPr lang="ru-RU" sz="1200" dirty="0"/>
          </a:p>
        </p:txBody>
      </p:sp>
      <p:sp>
        <p:nvSpPr>
          <p:cNvPr id="23" name="Овал 22"/>
          <p:cNvSpPr/>
          <p:nvPr/>
        </p:nvSpPr>
        <p:spPr>
          <a:xfrm>
            <a:off x="149535" y="1957650"/>
            <a:ext cx="1287760" cy="1207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Наблюде-ния</a:t>
            </a:r>
            <a:r>
              <a:rPr lang="ru-RU" sz="1200" dirty="0" smtClean="0"/>
              <a:t>, экскурсии</a:t>
            </a:r>
            <a:endParaRPr lang="ru-RU" sz="1200" dirty="0"/>
          </a:p>
        </p:txBody>
      </p:sp>
      <p:sp>
        <p:nvSpPr>
          <p:cNvPr id="24" name="Овал 23"/>
          <p:cNvSpPr/>
          <p:nvPr/>
        </p:nvSpPr>
        <p:spPr>
          <a:xfrm>
            <a:off x="1057400" y="943607"/>
            <a:ext cx="1287760" cy="1207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Озн.с</a:t>
            </a:r>
            <a:r>
              <a:rPr lang="ru-RU" sz="1200" dirty="0" smtClean="0"/>
              <a:t> </a:t>
            </a:r>
            <a:r>
              <a:rPr lang="ru-RU" sz="1200" dirty="0" err="1" smtClean="0"/>
              <a:t>окр</a:t>
            </a:r>
            <a:r>
              <a:rPr lang="ru-RU" sz="1200" dirty="0" smtClean="0"/>
              <a:t>., </a:t>
            </a:r>
            <a:r>
              <a:rPr lang="ru-RU" sz="1200" dirty="0" err="1" smtClean="0"/>
              <a:t>разв.речи</a:t>
            </a:r>
            <a:endParaRPr lang="ru-RU" sz="1200" dirty="0"/>
          </a:p>
        </p:txBody>
      </p:sp>
      <p:sp>
        <p:nvSpPr>
          <p:cNvPr id="25" name="Овал 24"/>
          <p:cNvSpPr/>
          <p:nvPr/>
        </p:nvSpPr>
        <p:spPr>
          <a:xfrm>
            <a:off x="1674933" y="2415952"/>
            <a:ext cx="1287760" cy="1207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НОД</a:t>
            </a:r>
            <a:endParaRPr lang="ru-RU" sz="1600" b="1" dirty="0"/>
          </a:p>
        </p:txBody>
      </p:sp>
      <p:sp>
        <p:nvSpPr>
          <p:cNvPr id="27" name="Овал 26"/>
          <p:cNvSpPr/>
          <p:nvPr/>
        </p:nvSpPr>
        <p:spPr>
          <a:xfrm>
            <a:off x="2690187" y="1317240"/>
            <a:ext cx="1287760" cy="1207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Худ</a:t>
            </a:r>
            <a:r>
              <a:rPr lang="ru-RU" sz="1200" dirty="0" smtClean="0"/>
              <a:t>.</a:t>
            </a:r>
          </a:p>
          <a:p>
            <a:pPr algn="ctr"/>
            <a:r>
              <a:rPr lang="ru-RU" sz="1200" dirty="0" err="1" smtClean="0"/>
              <a:t>твор-во</a:t>
            </a:r>
            <a:r>
              <a:rPr lang="ru-RU" sz="1200" dirty="0"/>
              <a:t>, </a:t>
            </a:r>
            <a:r>
              <a:rPr lang="ru-RU" sz="1200" dirty="0" smtClean="0"/>
              <a:t>труд </a:t>
            </a:r>
            <a:endParaRPr lang="ru-RU" sz="12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2915816" y="2420888"/>
            <a:ext cx="1512168" cy="12241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>
            <a:off x="5436097" y="2420889"/>
            <a:ext cx="699777" cy="3252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2483768" y="3623320"/>
            <a:ext cx="72008" cy="2005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11" idx="2"/>
          </p:cNvCxnSpPr>
          <p:nvPr/>
        </p:nvCxnSpPr>
        <p:spPr>
          <a:xfrm>
            <a:off x="7452204" y="3290608"/>
            <a:ext cx="210166" cy="91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13" idx="4"/>
          </p:cNvCxnSpPr>
          <p:nvPr/>
        </p:nvCxnSpPr>
        <p:spPr>
          <a:xfrm flipH="1" flipV="1">
            <a:off x="6361900" y="2193757"/>
            <a:ext cx="154316" cy="285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8" idx="7"/>
            <a:endCxn id="12" idx="3"/>
          </p:cNvCxnSpPr>
          <p:nvPr/>
        </p:nvCxnSpPr>
        <p:spPr>
          <a:xfrm flipV="1">
            <a:off x="7241297" y="2303813"/>
            <a:ext cx="373739" cy="3090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8" idx="4"/>
          </p:cNvCxnSpPr>
          <p:nvPr/>
        </p:nvCxnSpPr>
        <p:spPr>
          <a:xfrm>
            <a:off x="6732124" y="3760231"/>
            <a:ext cx="0" cy="2299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6439058" y="5143281"/>
            <a:ext cx="77158" cy="247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7026740" y="5143281"/>
            <a:ext cx="214557" cy="325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9" idx="6"/>
          </p:cNvCxnSpPr>
          <p:nvPr/>
        </p:nvCxnSpPr>
        <p:spPr>
          <a:xfrm>
            <a:off x="7423631" y="4593868"/>
            <a:ext cx="238739" cy="131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4" idx="6"/>
          </p:cNvCxnSpPr>
          <p:nvPr/>
        </p:nvCxnSpPr>
        <p:spPr>
          <a:xfrm>
            <a:off x="3563888" y="4471142"/>
            <a:ext cx="790689" cy="4630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8" idx="3"/>
            <a:endCxn id="14" idx="7"/>
          </p:cNvCxnSpPr>
          <p:nvPr/>
        </p:nvCxnSpPr>
        <p:spPr>
          <a:xfrm flipH="1">
            <a:off x="5500458" y="3563366"/>
            <a:ext cx="722493" cy="10737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 flipV="1">
            <a:off x="1437293" y="2774432"/>
            <a:ext cx="237640" cy="105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 flipV="1">
            <a:off x="1979712" y="2150975"/>
            <a:ext cx="144016" cy="307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25" idx="7"/>
          </p:cNvCxnSpPr>
          <p:nvPr/>
        </p:nvCxnSpPr>
        <p:spPr>
          <a:xfrm flipV="1">
            <a:off x="2774105" y="2336578"/>
            <a:ext cx="214935" cy="256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1674933" y="4725144"/>
            <a:ext cx="448795" cy="4181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 flipV="1">
            <a:off x="1482285" y="4100238"/>
            <a:ext cx="641443" cy="1503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2555776" y="5120975"/>
            <a:ext cx="134411" cy="3369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4" idx="5"/>
          </p:cNvCxnSpPr>
          <p:nvPr/>
        </p:nvCxnSpPr>
        <p:spPr>
          <a:xfrm>
            <a:off x="3352981" y="4946416"/>
            <a:ext cx="317530" cy="4444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http://rudocs.exdat.com/pars_docs/tw_refs/412/411052/411052_html_m2c4581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48680"/>
            <a:ext cx="1152203" cy="101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53" descr="http://rudocs.exdat.com/pars_docs/tw_refs/412/411052/411052_html_65046ae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42898" cy="118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39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Реализация проекта.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Интеграция образовательных  областей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80886480"/>
              </p:ext>
            </p:extLst>
          </p:nvPr>
        </p:nvGraphicFramePr>
        <p:xfrm>
          <a:off x="755576" y="692696"/>
          <a:ext cx="7632848" cy="5789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7061"/>
                <a:gridCol w="5805787"/>
              </a:tblGrid>
              <a:tr h="308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область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2" marR="24282" marT="0" marB="0"/>
                </a:tc>
                <a:tc>
                  <a:txBody>
                    <a:bodyPr/>
                    <a:lstStyle/>
                    <a:p>
                      <a:pPr marR="57594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детской деятельности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2" marR="24282" marT="0" marB="0"/>
                </a:tc>
              </a:tr>
              <a:tr h="1203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Познавательное развитие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2" marR="242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НОД: «Зимние гости», «Птицы – наши друзья», «Кто как устроен»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*Дидактические игры: «Меню для птиц», «Четвертый лишний», «Каких птиц у кормушки не увидишь?», «Узнай птицу по описанию», «Сосчитай птиц», «Дорисуй птицу».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*Опытно-исследовательская деятельность: исследование различного оперения с помощью лупы, наблюдение за поведением птиц во время кормления, сходства и различия питания птиц зимой и летом, ведение дневника наблюдений прилета птиц к кормушке.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*Викторина «Что мы знаем о птицах»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2" marR="24282" marT="0" marB="0"/>
                </a:tc>
              </a:tr>
              <a:tr h="616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Социально-коммуникативное развитие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2" marR="242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*Беседы: «Птицы, зимующие с нами», «Чем птицы отличаются от животных», «Берегите птиц», «Почему мы считаем птиц своими друзьями»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*Сюжетно - ролевые игры: «Парк птиц», «Детский сад»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2" marR="24282" marT="0" marB="0"/>
                </a:tc>
              </a:tr>
              <a:tr h="616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2" marR="242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*Подвижные игры: «Перелет птиц», «Совушка»,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«Коршун и наседка», «Летает – не летает», «Охотники и утки», «Журавли и лягушки»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*Экскурсия в парк.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2" marR="24282" marT="0" marB="0"/>
                </a:tc>
              </a:tr>
              <a:tr h="135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Художественно-эстетическое развитие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2" marR="242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*Рисование «Синичка – птичка-невеличка», «Снегири на рябине», «Сорока – белобока»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*Выставка рисунков «Птичья столовая»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*Лепка «Вылепи любую птицу» (из соленого теста)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*Аппликация «Птицы на кормушке» (коллективная работа)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*Конструирование «Дом для гостей» (изготовление кормушек из бросового материала)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*Слушание аудиозаписи: «Птичьи голоса»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*Пение песен про птиц.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*Развлечение «Синичкин день»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2" marR="24282" marT="0" marB="0"/>
                </a:tc>
              </a:tr>
              <a:tr h="1387192">
                <a:tc>
                  <a:txBody>
                    <a:bodyPr/>
                    <a:lstStyle/>
                    <a:p>
                      <a:pPr marR="5759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2" marR="242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*И.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Токмакова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«Голуби», Н. Заболоцкая «Раненая птица», Н.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Стожкова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«Птицы леса», В. Бианки «Лесной хор», «Сова», «Чей нос лучше?», «Лесные домишки»,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И.Тургенев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«Воробей», А. Барков «Голоса леса», И. Поленов «Синичкины кладовки»,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Г.Серебрицкий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«Берегите птиц»,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А.Яшин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«Покормите птиц»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*Загадки, пословицы и поговорки про птиц.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*Театрализация «Где обедал воробей»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*Экологическая сценка «Доживем до весны».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2" marR="2428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2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Сами птичек смастерим и в кормушки поселим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3183731"/>
            <a:ext cx="3251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3183731"/>
            <a:ext cx="3251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Наблюдения на прогулке. Подкармливание птиц.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99"/>
                </a:solidFill>
              </a:rPr>
              <a:t>Совместная работа родителей и детей: изготовление кормушек</a:t>
            </a:r>
            <a:endParaRPr lang="ru-RU" sz="2800" b="1" dirty="0">
              <a:solidFill>
                <a:srgbClr val="FFFF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97744">
            <a:off x="567138" y="1572448"/>
            <a:ext cx="3686128" cy="2292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1458">
            <a:off x="4977879" y="1531503"/>
            <a:ext cx="3779912" cy="237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0724">
            <a:off x="683568" y="4005064"/>
            <a:ext cx="3664251" cy="2393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22643">
            <a:off x="5140518" y="4171504"/>
            <a:ext cx="3600024" cy="2222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676</TotalTime>
  <Words>605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1_Волна</vt:lpstr>
      <vt:lpstr>1_Воздушный поток</vt:lpstr>
      <vt:lpstr>1_Поток</vt:lpstr>
      <vt:lpstr>Презентация проекта  «Птичья столовая зимой»</vt:lpstr>
      <vt:lpstr>  Цели проекта: </vt:lpstr>
      <vt:lpstr>Задачи проекта:</vt:lpstr>
      <vt:lpstr>Презентация PowerPoint</vt:lpstr>
      <vt:lpstr>Паутинка «Птичья столовая зимой»</vt:lpstr>
      <vt:lpstr>Реализация проекта. Интеграция образовательных  областей</vt:lpstr>
      <vt:lpstr>Сами птичек смастерим и в кормушки поселим</vt:lpstr>
      <vt:lpstr>Наблюдения на прогулке. Подкармливание птиц.</vt:lpstr>
      <vt:lpstr>Совместная работа родителей и детей: изготовление кормушек</vt:lpstr>
      <vt:lpstr>Презентация PowerPoint</vt:lpstr>
      <vt:lpstr>Совместная деятельность  детей и взрослых.</vt:lpstr>
      <vt:lpstr>Мы кормушки смастерили…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 «Птичья столовая»</dc:title>
  <dc:creator>Бали</dc:creator>
  <cp:lastModifiedBy>Lenovo1</cp:lastModifiedBy>
  <cp:revision>33</cp:revision>
  <dcterms:created xsi:type="dcterms:W3CDTF">2013-02-04T09:05:11Z</dcterms:created>
  <dcterms:modified xsi:type="dcterms:W3CDTF">2015-12-15T17:24:27Z</dcterms:modified>
</cp:coreProperties>
</file>