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2"/>
  </p:notesMasterIdLst>
  <p:sldIdLst>
    <p:sldId id="257" r:id="rId2"/>
    <p:sldId id="258" r:id="rId3"/>
    <p:sldId id="268" r:id="rId4"/>
    <p:sldId id="269" r:id="rId5"/>
    <p:sldId id="270" r:id="rId6"/>
    <p:sldId id="273" r:id="rId7"/>
    <p:sldId id="279" r:id="rId8"/>
    <p:sldId id="286" r:id="rId9"/>
    <p:sldId id="287" r:id="rId10"/>
    <p:sldId id="275" r:id="rId11"/>
    <p:sldId id="276" r:id="rId12"/>
    <p:sldId id="278" r:id="rId13"/>
    <p:sldId id="277" r:id="rId14"/>
    <p:sldId id="274" r:id="rId15"/>
    <p:sldId id="280" r:id="rId16"/>
    <p:sldId id="281" r:id="rId17"/>
    <p:sldId id="282" r:id="rId18"/>
    <p:sldId id="259" r:id="rId19"/>
    <p:sldId id="284" r:id="rId20"/>
    <p:sldId id="260" r:id="rId21"/>
    <p:sldId id="261" r:id="rId22"/>
    <p:sldId id="262" r:id="rId23"/>
    <p:sldId id="263" r:id="rId24"/>
    <p:sldId id="264" r:id="rId25"/>
    <p:sldId id="265" r:id="rId26"/>
    <p:sldId id="266" r:id="rId27"/>
    <p:sldId id="288" r:id="rId28"/>
    <p:sldId id="290" r:id="rId29"/>
    <p:sldId id="289" r:id="rId30"/>
    <p:sldId id="291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03" autoAdjust="0"/>
    <p:restoredTop sz="94660"/>
  </p:normalViewPr>
  <p:slideViewPr>
    <p:cSldViewPr>
      <p:cViewPr varScale="1">
        <p:scale>
          <a:sx n="68" d="100"/>
          <a:sy n="68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A45C94-5475-43C4-BAFC-E00224B9AF70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506E36-A26F-4F78-AF02-93359F951E0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17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email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83DE58A-3364-45AF-8B19-D21163544792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F1DCB2-7138-470F-9811-1E4F0545B1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3DE58A-3364-45AF-8B19-D21163544792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F1DCB2-7138-470F-9811-1E4F0545B1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3DE58A-3364-45AF-8B19-D21163544792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F1DCB2-7138-470F-9811-1E4F0545B1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8013" cy="143351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0203C-5E97-4084-9BB8-54DE1DF0CD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3DE58A-3364-45AF-8B19-D21163544792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F1DCB2-7138-470F-9811-1E4F0545B1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3DE58A-3364-45AF-8B19-D21163544792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F1DCB2-7138-470F-9811-1E4F0545B1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3DE58A-3364-45AF-8B19-D21163544792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F1DCB2-7138-470F-9811-1E4F0545B1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3DE58A-3364-45AF-8B19-D21163544792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F1DCB2-7138-470F-9811-1E4F0545B1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3DE58A-3364-45AF-8B19-D21163544792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F1DCB2-7138-470F-9811-1E4F0545B1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3DE58A-3364-45AF-8B19-D21163544792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F1DCB2-7138-470F-9811-1E4F0545B1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83DE58A-3364-45AF-8B19-D21163544792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F1DCB2-7138-470F-9811-1E4F0545B1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83DE58A-3364-45AF-8B19-D21163544792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F1DCB2-7138-470F-9811-1E4F0545B1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email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5" cstate="email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83DE58A-3364-45AF-8B19-D21163544792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F1DCB2-7138-470F-9811-1E4F0545B12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564904"/>
            <a:ext cx="77048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Зима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64088" y="4437112"/>
            <a:ext cx="28083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Выполнила воспитатель</a:t>
            </a:r>
          </a:p>
          <a:p>
            <a:r>
              <a:rPr lang="ru-RU" dirty="0" smtClean="0"/>
              <a:t>ГБДОУ № 19 Пушкинского р-на г.СПб</a:t>
            </a:r>
          </a:p>
          <a:p>
            <a:r>
              <a:rPr lang="ru-RU" dirty="0" smtClean="0"/>
              <a:t> Барышева В.В.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900igr.net/datas/okruzhajuschij-mir/Nezhivaja-priroda-v-zimu/0012-012-Izmoroz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260648"/>
            <a:ext cx="8208912" cy="61566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uch.znate.ru/tw_files2/urls_15/4/d-3094/img1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584" y="620688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22.kropds.ru/wp-content/gallery/1/%D0%A0%D0%B8%D1%81%D1%83%D0%BD%D0%BE%D0%BA1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260648"/>
            <a:ext cx="8136904" cy="6133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900igr.net/datas/okruzhajuschij-mir/Nezhivaja-priroda-v-zimu/0009-009-Gololedits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71600" y="620688"/>
            <a:ext cx="7584842" cy="56886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00igr.net/datas/okruzhajuschij-mir/Nezhivaja-priroda-v-zimu/0010-010-Snegopad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576" y="476672"/>
            <a:ext cx="7776863" cy="58326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260649"/>
            <a:ext cx="67687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Снег  состоит  из  ледяных  кристаллов</a:t>
            </a:r>
            <a:b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разной  формы – снежинок.</a:t>
            </a:r>
            <a:b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По  форме  снежинки  чаще  всего  бывают</a:t>
            </a:r>
            <a:b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либо  в  виде  шестиугольных  пластинок,</a:t>
            </a:r>
            <a:b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либо  в  виде 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</a:rPr>
              <a:t>шестилучевых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  звёздочек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" name="Picture 3" descr="Capture_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23728" y="1772816"/>
            <a:ext cx="4896544" cy="4379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9792" y="404664"/>
            <a:ext cx="41582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Мы  белые  снежинки, 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 Летим, летим, летим. 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 Дорожки  и  тропинки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 Мы  все  запорошим. 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6866" name="Picture 2" descr="http://avatarki.tomsk.ru/img/22/22_349_100_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584" y="1628800"/>
            <a:ext cx="7424484" cy="3965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736" y="26064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Порой  снега  выпадает  так  много,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что  образуются  снежные  завалы – сугробы.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8" descr="Capture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971600" y="1196752"/>
            <a:ext cx="7597775" cy="50403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32498" y="188640"/>
            <a:ext cx="527901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Одежда зимой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Рисунок 2" descr="3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115616" y="1052736"/>
            <a:ext cx="3312368" cy="4988425"/>
          </a:xfrm>
          <a:prstGeom prst="rect">
            <a:avLst/>
          </a:prstGeom>
        </p:spPr>
      </p:pic>
      <p:pic>
        <p:nvPicPr>
          <p:cNvPr id="4" name="Рисунок 3" descr="MitjaDubinin929608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860032" y="1124744"/>
            <a:ext cx="3456384" cy="48425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948488" y="2635250"/>
            <a:ext cx="1862137" cy="3240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145" name="Rectangle 1"/>
          <p:cNvSpPr>
            <a:spLocks noGrp="1" noChangeArrowheads="1"/>
          </p:cNvSpPr>
          <p:nvPr>
            <p:ph type="subTitle"/>
          </p:nvPr>
        </p:nvSpPr>
        <p:spPr>
          <a:xfrm>
            <a:off x="250825" y="260350"/>
            <a:ext cx="8713788" cy="6264275"/>
          </a:xfrm>
        </p:spPr>
        <p:txBody>
          <a:bodyPr anchor="t"/>
          <a:lstStyle/>
          <a:p>
            <a:pPr lvl="1" algn="ctr" eaLnBrk="1" hangingPunct="1">
              <a:spcBef>
                <a:spcPts val="500"/>
              </a:spcBef>
              <a:buClr>
                <a:srgbClr val="000000"/>
              </a:buClr>
              <a:tabLst>
                <a:tab pos="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/>
            </a:pPr>
            <a:r>
              <a:rPr lang="ru-RU" sz="2200" b="1" dirty="0">
                <a:solidFill>
                  <a:srgbClr val="666699"/>
                </a:solidFill>
                <a:latin typeface="Arial" pitchFamily="34" charset="0"/>
                <a:cs typeface="Arial" pitchFamily="34" charset="0"/>
              </a:rPr>
              <a:t>З</a:t>
            </a:r>
            <a:r>
              <a:rPr lang="ru-RU" sz="2200" b="1" dirty="0" smtClean="0">
                <a:solidFill>
                  <a:srgbClr val="666699"/>
                </a:solidFill>
                <a:latin typeface="Arial" pitchFamily="34" charset="0"/>
                <a:cs typeface="Arial" pitchFamily="34" charset="0"/>
              </a:rPr>
              <a:t>има  отличается  низкой  температурой воздуха. </a:t>
            </a:r>
          </a:p>
          <a:p>
            <a:pPr lvl="1" algn="ctr" eaLnBrk="1" hangingPunct="1">
              <a:spcBef>
                <a:spcPts val="500"/>
              </a:spcBef>
              <a:buClr>
                <a:srgbClr val="000000"/>
              </a:buClr>
              <a:tabLst>
                <a:tab pos="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/>
            </a:pPr>
            <a:r>
              <a:rPr lang="ru-RU" sz="2200" b="1" dirty="0" smtClean="0">
                <a:solidFill>
                  <a:srgbClr val="666699"/>
                </a:solidFill>
                <a:latin typeface="Arial" pitchFamily="34" charset="0"/>
                <a:cs typeface="Arial" pitchFamily="34" charset="0"/>
              </a:rPr>
              <a:t>Поэтому  все  люди, тепло  одеваются. </a:t>
            </a:r>
          </a:p>
          <a:p>
            <a:pPr marL="457200" lvl="1" eaLnBrk="1" hangingPunct="1">
              <a:spcBef>
                <a:spcPts val="500"/>
              </a:spcBef>
              <a:buClr>
                <a:srgbClr val="000000"/>
              </a:buClr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/>
            </a:pPr>
            <a:endParaRPr lang="ru-RU" sz="2000" b="1" i="1" dirty="0" smtClean="0">
              <a:solidFill>
                <a:srgbClr val="666699"/>
              </a:solidFill>
              <a:latin typeface="Book Antiqua" pitchFamily="1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2938" y="1714500"/>
            <a:ext cx="1365250" cy="145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00313" y="1500188"/>
            <a:ext cx="1023937" cy="1179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929063" y="1785938"/>
            <a:ext cx="3570287" cy="1800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50825" y="3141663"/>
            <a:ext cx="4216400" cy="2879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714875" y="4500563"/>
            <a:ext cx="1871663" cy="1465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153" name="Text Box 8"/>
          <p:cNvSpPr txBox="1">
            <a:spLocks noChangeArrowheads="1"/>
          </p:cNvSpPr>
          <p:nvPr/>
        </p:nvSpPr>
        <p:spPr bwMode="auto">
          <a:xfrm rot="-1020000">
            <a:off x="319088" y="1587500"/>
            <a:ext cx="1150937" cy="403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>
                <a:srgbClr val="FF3300"/>
              </a:buClr>
              <a:buFont typeface="Bookman Old Style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>
                <a:solidFill>
                  <a:srgbClr val="FF3300"/>
                </a:solidFill>
                <a:cs typeface="Arial" charset="0"/>
              </a:rPr>
              <a:t>ШАПКА</a:t>
            </a:r>
          </a:p>
        </p:txBody>
      </p:sp>
      <p:sp>
        <p:nvSpPr>
          <p:cNvPr id="6154" name="Text Box 9"/>
          <p:cNvSpPr txBox="1">
            <a:spLocks noChangeArrowheads="1"/>
          </p:cNvSpPr>
          <p:nvPr/>
        </p:nvSpPr>
        <p:spPr bwMode="auto">
          <a:xfrm>
            <a:off x="2214563" y="2643188"/>
            <a:ext cx="1457325" cy="4016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FF3300"/>
              </a:buClr>
              <a:buFont typeface="Bookman Old Style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>
                <a:solidFill>
                  <a:srgbClr val="FF3300"/>
                </a:solidFill>
                <a:cs typeface="Arial" charset="0"/>
              </a:rPr>
              <a:t>ВАРЕЖКИ</a:t>
            </a:r>
          </a:p>
        </p:txBody>
      </p:sp>
      <p:sp>
        <p:nvSpPr>
          <p:cNvPr id="6155" name="Text Box 10"/>
          <p:cNvSpPr txBox="1">
            <a:spLocks noChangeArrowheads="1"/>
          </p:cNvSpPr>
          <p:nvPr/>
        </p:nvSpPr>
        <p:spPr bwMode="auto">
          <a:xfrm>
            <a:off x="5005388" y="3644900"/>
            <a:ext cx="1509712" cy="401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FF3300"/>
              </a:buClr>
              <a:buFont typeface="Bookman Old Style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>
                <a:solidFill>
                  <a:srgbClr val="FF3300"/>
                </a:solidFill>
                <a:cs typeface="Arial" charset="0"/>
              </a:rPr>
              <a:t>ДЖЕМПЕР</a:t>
            </a:r>
          </a:p>
        </p:txBody>
      </p:sp>
      <p:sp>
        <p:nvSpPr>
          <p:cNvPr id="6156" name="Text Box 11"/>
          <p:cNvSpPr txBox="1">
            <a:spLocks noChangeArrowheads="1"/>
          </p:cNvSpPr>
          <p:nvPr/>
        </p:nvSpPr>
        <p:spPr bwMode="auto">
          <a:xfrm>
            <a:off x="1042988" y="5949950"/>
            <a:ext cx="2700337" cy="709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>
                <a:srgbClr val="FF3300"/>
              </a:buClr>
              <a:buFont typeface="Bookman Old Style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>
                <a:solidFill>
                  <a:srgbClr val="FF3300"/>
                </a:solidFill>
                <a:cs typeface="Arial" charset="0"/>
              </a:rPr>
              <a:t>КУРТКА  НА  МЕХУ </a:t>
            </a:r>
          </a:p>
          <a:p>
            <a:pPr algn="ctr">
              <a:buClr>
                <a:srgbClr val="FF3300"/>
              </a:buClr>
              <a:buFont typeface="Bookman Old Style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>
                <a:solidFill>
                  <a:srgbClr val="FF3300"/>
                </a:solidFill>
                <a:cs typeface="Arial" charset="0"/>
              </a:rPr>
              <a:t>ИЛИ  ПУХОВИК</a:t>
            </a:r>
          </a:p>
        </p:txBody>
      </p:sp>
      <p:sp>
        <p:nvSpPr>
          <p:cNvPr id="6157" name="Text Box 12"/>
          <p:cNvSpPr txBox="1">
            <a:spLocks noChangeArrowheads="1"/>
          </p:cNvSpPr>
          <p:nvPr/>
        </p:nvSpPr>
        <p:spPr bwMode="auto">
          <a:xfrm>
            <a:off x="4214813" y="6000750"/>
            <a:ext cx="2627312" cy="401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FF3300"/>
              </a:buClr>
              <a:buFont typeface="Bookman Old Style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>
                <a:solidFill>
                  <a:srgbClr val="FF3300"/>
                </a:solidFill>
                <a:cs typeface="Arial" charset="0"/>
              </a:rPr>
              <a:t>САПОГИ  НА  МЕХУ</a:t>
            </a:r>
          </a:p>
        </p:txBody>
      </p:sp>
      <p:sp>
        <p:nvSpPr>
          <p:cNvPr id="6158" name="Text Box 13"/>
          <p:cNvSpPr txBox="1">
            <a:spLocks noChangeArrowheads="1"/>
          </p:cNvSpPr>
          <p:nvPr/>
        </p:nvSpPr>
        <p:spPr bwMode="auto">
          <a:xfrm>
            <a:off x="6858000" y="5857875"/>
            <a:ext cx="2019300" cy="709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buClr>
                <a:srgbClr val="FF3300"/>
              </a:buClr>
              <a:buFont typeface="Bookman Old Style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>
                <a:solidFill>
                  <a:srgbClr val="FF3300"/>
                </a:solidFill>
                <a:cs typeface="Arial" charset="0"/>
              </a:rPr>
              <a:t>ТЕПЛЫЙ </a:t>
            </a:r>
          </a:p>
          <a:p>
            <a:pPr algn="ctr">
              <a:buClr>
                <a:srgbClr val="FF3300"/>
              </a:buClr>
              <a:buFont typeface="Bookman Old Style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>
                <a:solidFill>
                  <a:srgbClr val="FF3300"/>
                </a:solidFill>
                <a:cs typeface="Arial" charset="0"/>
              </a:rPr>
              <a:t>КОМБИНЕЗОН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additive="repl">
                                        <p:cTn id="6" dur="100" fill="hold" masterRel="sameClick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animClr clrSpc="rgb" dir="cw">
                                      <p:cBhvr additive="repl">
                                        <p:cTn id="7" dur="100" fill="hold" masterRel="sameClick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 additive="repl">
                                        <p:cTn id="8" dur="1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Rot by="120000">
                                      <p:cBhvr additive="repl"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 additive="repl"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 additive="repl"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 additive="repl"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 additive="repl"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additive="repl">
                                        <p:cTn id="17" dur="100" fill="hold" masterRel="sameClick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animClr clrSpc="rgb" dir="cw">
                                      <p:cBhvr additive="repl">
                                        <p:cTn id="18" dur="100" fill="hold" masterRel="sameClick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 additive="repl">
                                        <p:cTn id="19" dur="1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Rot by="120000">
                                      <p:cBhvr additive="repl"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 additive="repl"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 additive="repl"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 additive="repl"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 additive="repl"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additive="repl">
                                        <p:cTn id="28" dur="100" fill="hold" masterRel="sameClick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animClr clrSpc="rgb" dir="cw">
                                      <p:cBhvr additive="repl">
                                        <p:cTn id="29" dur="100" fill="hold" masterRel="sameClick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 additive="repl">
                                        <p:cTn id="30" dur="1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Rot by="120000">
                                      <p:cBhvr additive="repl"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 additive="repl"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 additive="repl"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 additive="repl"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 additive="repl"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additive="repl">
                                        <p:cTn id="39" dur="100" fill="hold" masterRel="sameClick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animClr clrSpc="rgb" dir="cw">
                                      <p:cBhvr additive="repl">
                                        <p:cTn id="40" dur="100" fill="hold" masterRel="sameClick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 additive="repl">
                                        <p:cTn id="41" dur="1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Rot by="120000">
                                      <p:cBhvr additive="repl"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 additive="repl"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 additive="repl"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 additive="repl"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 additive="repl"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additive="repl">
                                        <p:cTn id="50" dur="100" fill="hold" masterRel="sameClick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animClr clrSpc="rgb" dir="cw">
                                      <p:cBhvr additive="repl">
                                        <p:cTn id="51" dur="100" fill="hold" masterRel="sameClick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 additive="repl">
                                        <p:cTn id="52" dur="1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Rot by="120000">
                                      <p:cBhvr additive="repl"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 additive="repl"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 additive="repl"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 additive="repl"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 additive="repl"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2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additive="repl">
                                        <p:cTn id="61" dur="100" fill="hold" masterRel="sameClick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animClr clrSpc="rgb" dir="cw">
                                      <p:cBhvr additive="repl">
                                        <p:cTn id="62" dur="100" fill="hold" masterRel="sameClick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 additive="repl">
                                        <p:cTn id="63" dur="1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Rot by="120000">
                                      <p:cBhvr additive="repl"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 additive="repl"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 additive="repl"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 additive="repl"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 additive="repl"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03848" y="332656"/>
            <a:ext cx="243848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Зимние месяцы</a:t>
            </a:r>
            <a:endParaRPr lang="ru-RU" sz="2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5561" y="836712"/>
            <a:ext cx="8170827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Декабрь      Январь    Февраль</a:t>
            </a:r>
            <a:endParaRPr lang="ru-RU" sz="40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8" name="Рисунок 7" descr="4820243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67544" y="1844824"/>
            <a:ext cx="3700463" cy="24669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Рисунок 8" descr="WP7X962C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411760" y="3140968"/>
            <a:ext cx="3765510" cy="23534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Рисунок 9" descr="0_ced56_c4df4ffc_XL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550024" y="4162518"/>
            <a:ext cx="3593976" cy="26954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187624" y="476672"/>
            <a:ext cx="6768752" cy="56396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517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547664" y="260648"/>
            <a:ext cx="5715000" cy="428625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39552" y="4797152"/>
            <a:ext cx="799341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Идем на зимнюю прогулку</a:t>
            </a:r>
            <a:endParaRPr lang="ru-RU" sz="5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260648"/>
            <a:ext cx="53511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Зимние забавы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Рисунок 2" descr="{5bf05bfa-beba-cd8d-5eb1-05d6fef53260}.jpe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51520" y="980728"/>
            <a:ext cx="5047879" cy="3055295"/>
          </a:xfrm>
          <a:prstGeom prst="rect">
            <a:avLst/>
          </a:prstGeom>
        </p:spPr>
      </p:pic>
      <p:pic>
        <p:nvPicPr>
          <p:cNvPr id="4" name="Рисунок 3" descr="1385576020866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211960" y="1916832"/>
            <a:ext cx="4349974" cy="2881858"/>
          </a:xfrm>
          <a:prstGeom prst="rect">
            <a:avLst/>
          </a:prstGeom>
        </p:spPr>
      </p:pic>
      <p:pic>
        <p:nvPicPr>
          <p:cNvPr id="5" name="Рисунок 4" descr="268812_18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547664" y="3429000"/>
            <a:ext cx="4170040" cy="312753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f6d247cf69ea961dc7bdfe160838b5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39552" y="476672"/>
            <a:ext cx="4428492" cy="2952328"/>
          </a:xfrm>
          <a:prstGeom prst="rect">
            <a:avLst/>
          </a:prstGeom>
        </p:spPr>
      </p:pic>
      <p:pic>
        <p:nvPicPr>
          <p:cNvPr id="3" name="Рисунок 2" descr="SDC1011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779912" y="2708920"/>
            <a:ext cx="4614176" cy="34590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e87708261146cda948be13ed8c7ec225f34d014505273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95536" y="260648"/>
            <a:ext cx="2842913" cy="4077072"/>
          </a:xfrm>
          <a:prstGeom prst="rect">
            <a:avLst/>
          </a:prstGeom>
        </p:spPr>
      </p:pic>
      <p:pic>
        <p:nvPicPr>
          <p:cNvPr id="3" name="Рисунок 2" descr="34948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707904" y="2564904"/>
            <a:ext cx="5161746" cy="37814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zimzab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83568" y="260648"/>
            <a:ext cx="4979112" cy="3522722"/>
          </a:xfrm>
          <a:prstGeom prst="rect">
            <a:avLst/>
          </a:prstGeom>
        </p:spPr>
      </p:pic>
      <p:pic>
        <p:nvPicPr>
          <p:cNvPr id="3" name="Рисунок 2" descr="поход  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635896" y="2564904"/>
            <a:ext cx="4956043" cy="3717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zabavi2-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3995936" y="332656"/>
            <a:ext cx="4542476" cy="3007791"/>
          </a:xfrm>
          <a:prstGeom prst="rect">
            <a:avLst/>
          </a:prstGeom>
          <a:noFill/>
        </p:spPr>
      </p:pic>
      <p:pic>
        <p:nvPicPr>
          <p:cNvPr id="3" name="Picture 5" descr="3_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67544" y="2708920"/>
            <a:ext cx="4536504" cy="31159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19778" y="260648"/>
            <a:ext cx="690445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Зимние праздники</a:t>
            </a:r>
            <a:endParaRPr lang="ru-RU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4" name="Рисунок 3" descr="xmas-tree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971600" y="1124744"/>
            <a:ext cx="7056784" cy="529258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15616" y="1268760"/>
            <a:ext cx="38747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Новый год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971600" y="908720"/>
            <a:ext cx="7488832" cy="561662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55776" y="188640"/>
            <a:ext cx="38379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ождество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57509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День защитника Отечества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Рисунок 2" descr="sm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860032" y="2132856"/>
            <a:ext cx="3816424" cy="45627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5" descr="k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2204864"/>
            <a:ext cx="4574347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4627905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899592" y="332656"/>
            <a:ext cx="7848872" cy="605180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87624" y="692696"/>
            <a:ext cx="7344816" cy="12280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  <a:defRPr/>
            </a:pPr>
            <a:r>
              <a:rPr lang="ru-RU" b="1" dirty="0">
                <a:solidFill>
                  <a:schemeClr val="accent3">
                    <a:lumMod val="85000"/>
                  </a:schemeClr>
                </a:solidFill>
              </a:rPr>
              <a:t>Декабрь  год  кончает,</a:t>
            </a:r>
          </a:p>
          <a:p>
            <a:pPr>
              <a:lnSpc>
                <a:spcPct val="65000"/>
              </a:lnSpc>
              <a:spcBef>
                <a:spcPct val="50000"/>
              </a:spcBef>
              <a:defRPr/>
            </a:pPr>
            <a:r>
              <a:rPr lang="ru-RU" b="1" dirty="0">
                <a:solidFill>
                  <a:schemeClr val="accent3">
                    <a:lumMod val="85000"/>
                  </a:schemeClr>
                </a:solidFill>
              </a:rPr>
              <a:t>а  зиму  начинает,</a:t>
            </a:r>
          </a:p>
          <a:p>
            <a:pPr>
              <a:lnSpc>
                <a:spcPct val="65000"/>
              </a:lnSpc>
              <a:spcBef>
                <a:spcPct val="50000"/>
              </a:spcBef>
              <a:defRPr/>
            </a:pPr>
            <a:r>
              <a:rPr lang="ru-RU" b="1" dirty="0">
                <a:solidFill>
                  <a:schemeClr val="accent3">
                    <a:lumMod val="85000"/>
                  </a:schemeClr>
                </a:solidFill>
              </a:rPr>
              <a:t>Все  реки  покрывает</a:t>
            </a:r>
          </a:p>
          <a:p>
            <a:pPr>
              <a:lnSpc>
                <a:spcPct val="65000"/>
              </a:lnSpc>
              <a:spcBef>
                <a:spcPct val="50000"/>
              </a:spcBef>
              <a:defRPr/>
            </a:pPr>
            <a:r>
              <a:rPr lang="ru-RU" b="1" dirty="0">
                <a:solidFill>
                  <a:schemeClr val="accent3">
                    <a:lumMod val="85000"/>
                  </a:schemeClr>
                </a:solidFill>
              </a:rPr>
              <a:t>он  прочным  гладким  льдом.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DC1730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67544" y="571500"/>
            <a:ext cx="7914456" cy="59358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782614" y="0"/>
            <a:ext cx="71304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Хорошо зимой !!!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otto.net.ua-5497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39552" y="836712"/>
            <a:ext cx="7992888" cy="537778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86000" y="1268760"/>
            <a:ext cx="4572000" cy="11172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55000"/>
              </a:lnSpc>
              <a:spcBef>
                <a:spcPct val="50000"/>
              </a:spcBef>
              <a:defRPr/>
            </a:pPr>
            <a:r>
              <a:rPr lang="ru-RU" b="1" dirty="0">
                <a:solidFill>
                  <a:schemeClr val="accent3">
                    <a:lumMod val="85000"/>
                  </a:schemeClr>
                </a:solidFill>
              </a:rPr>
              <a:t>Январь - начало  года,    </a:t>
            </a:r>
          </a:p>
          <a:p>
            <a:pPr>
              <a:lnSpc>
                <a:spcPct val="55000"/>
              </a:lnSpc>
              <a:spcBef>
                <a:spcPct val="50000"/>
              </a:spcBef>
              <a:defRPr/>
            </a:pPr>
            <a:r>
              <a:rPr lang="ru-RU" b="1" dirty="0">
                <a:solidFill>
                  <a:schemeClr val="accent3">
                    <a:lumMod val="85000"/>
                  </a:schemeClr>
                </a:solidFill>
              </a:rPr>
              <a:t>Силён  его  мороз.      </a:t>
            </a:r>
          </a:p>
          <a:p>
            <a:pPr>
              <a:lnSpc>
                <a:spcPct val="55000"/>
              </a:lnSpc>
              <a:spcBef>
                <a:spcPct val="50000"/>
              </a:spcBef>
              <a:defRPr/>
            </a:pPr>
            <a:r>
              <a:rPr lang="ru-RU" b="1" dirty="0">
                <a:solidFill>
                  <a:schemeClr val="accent3">
                    <a:lumMod val="85000"/>
                  </a:schemeClr>
                </a:solidFill>
              </a:rPr>
              <a:t>Уснула  вся  природа. </a:t>
            </a:r>
          </a:p>
          <a:p>
            <a:pPr>
              <a:lnSpc>
                <a:spcPct val="55000"/>
              </a:lnSpc>
              <a:spcBef>
                <a:spcPct val="50000"/>
              </a:spcBef>
              <a:defRPr/>
            </a:pPr>
            <a:r>
              <a:rPr lang="ru-RU" b="1" dirty="0">
                <a:solidFill>
                  <a:schemeClr val="accent3">
                    <a:lumMod val="85000"/>
                  </a:schemeClr>
                </a:solidFill>
              </a:rPr>
              <a:t>Теперь  уж  не  до  гроз.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8fcdea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55577" y="620688"/>
            <a:ext cx="8048126" cy="534102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86000" y="908720"/>
            <a:ext cx="4572000" cy="1176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  <a:defRPr/>
            </a:pPr>
            <a:r>
              <a:rPr lang="ru-RU" b="1" dirty="0">
                <a:solidFill>
                  <a:srgbClr val="FF0000"/>
                </a:solidFill>
              </a:rPr>
              <a:t>Дуют  ветры  в  феврале, </a:t>
            </a:r>
          </a:p>
          <a:p>
            <a:pPr>
              <a:lnSpc>
                <a:spcPct val="55000"/>
              </a:lnSpc>
              <a:spcBef>
                <a:spcPct val="50000"/>
              </a:spcBef>
              <a:defRPr/>
            </a:pPr>
            <a:r>
              <a:rPr lang="ru-RU" b="1" dirty="0">
                <a:solidFill>
                  <a:srgbClr val="FF0000"/>
                </a:solidFill>
              </a:rPr>
              <a:t>Воют  в  трубах  громко.</a:t>
            </a:r>
          </a:p>
          <a:p>
            <a:pPr>
              <a:lnSpc>
                <a:spcPct val="55000"/>
              </a:lnSpc>
              <a:spcBef>
                <a:spcPct val="50000"/>
              </a:spcBef>
              <a:defRPr/>
            </a:pPr>
            <a:r>
              <a:rPr lang="ru-RU" b="1" dirty="0">
                <a:solidFill>
                  <a:srgbClr val="FF0000"/>
                </a:solidFill>
              </a:rPr>
              <a:t>Змейкой  мчится  по  земле</a:t>
            </a:r>
          </a:p>
          <a:p>
            <a:pPr>
              <a:lnSpc>
                <a:spcPct val="55000"/>
              </a:lnSpc>
              <a:spcBef>
                <a:spcPct val="50000"/>
              </a:spcBef>
              <a:defRPr/>
            </a:pPr>
            <a:r>
              <a:rPr lang="ru-RU" b="1" dirty="0">
                <a:solidFill>
                  <a:srgbClr val="FF0000"/>
                </a:solidFill>
              </a:rPr>
              <a:t>Лёгкая  поземка.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196752"/>
            <a:ext cx="828092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000" i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Будет зима – будет и лето.</a:t>
            </a:r>
          </a:p>
          <a:p>
            <a:pPr>
              <a:defRPr/>
            </a:pPr>
            <a:r>
              <a:rPr lang="ru-RU" sz="4000" i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Береги нос в большой мороз.</a:t>
            </a:r>
          </a:p>
          <a:p>
            <a:pPr>
              <a:defRPr/>
            </a:pPr>
            <a:r>
              <a:rPr lang="ru-RU" sz="4000" i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Белее зима – зеленее лето.</a:t>
            </a:r>
          </a:p>
          <a:p>
            <a:pPr>
              <a:defRPr/>
            </a:pPr>
            <a:r>
              <a:rPr lang="ru-RU" sz="4000" i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зимний холод – всякий молод.</a:t>
            </a:r>
          </a:p>
          <a:p>
            <a:pPr>
              <a:defRPr/>
            </a:pPr>
            <a:r>
              <a:rPr lang="ru-RU" sz="4000" i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одну ночь зима становится.</a:t>
            </a:r>
          </a:p>
          <a:p>
            <a:pPr>
              <a:defRPr/>
            </a:pPr>
            <a:r>
              <a:rPr lang="ru-RU" sz="4000" i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Новый год – к весне поворот.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19100" y="188640"/>
            <a:ext cx="75312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Пословицы о зиме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900igr.net/datas/okruzhajuschij-mir/Nezhivaja-priroda-v-zimu/0002-002-KHarakteristika-zimy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584" y="548680"/>
            <a:ext cx="7423679" cy="55677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apture_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1475656" y="1268760"/>
            <a:ext cx="6486525" cy="504031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5536" y="188640"/>
            <a:ext cx="81035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Замерзают водоемы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99992" y="620688"/>
            <a:ext cx="4320480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Утром  солнышко  поздно  встаёт,</a:t>
            </a:r>
            <a:b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</a:b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а  вечером  рано садится.</a:t>
            </a:r>
            <a:b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</a:b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Поэтому  на  часах  вроде  бы  и  немного времени,</a:t>
            </a:r>
            <a:b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</a:b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а  за  окном  уже  темно ,</a:t>
            </a:r>
            <a:b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</a:b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и  мы  не  можем,  как летом, долго  гулять</a:t>
            </a:r>
            <a:endParaRPr lang="ru-RU" sz="1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3" name="Group 6"/>
          <p:cNvGrpSpPr>
            <a:grpSpLocks noChangeAspect="1"/>
          </p:cNvGrpSpPr>
          <p:nvPr/>
        </p:nvGrpSpPr>
        <p:grpSpPr bwMode="auto">
          <a:xfrm>
            <a:off x="0" y="1340768"/>
            <a:ext cx="4329112" cy="3240088"/>
            <a:chOff x="3016" y="2069"/>
            <a:chExt cx="2543" cy="1903"/>
          </a:xfrm>
        </p:grpSpPr>
        <p:pic>
          <p:nvPicPr>
            <p:cNvPr id="4" name="Picture 7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016" y="2069"/>
              <a:ext cx="2544" cy="190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5" name="Text Box 8"/>
            <p:cNvSpPr txBox="1">
              <a:spLocks noChangeArrowheads="1"/>
            </p:cNvSpPr>
            <p:nvPr/>
          </p:nvSpPr>
          <p:spPr bwMode="auto">
            <a:xfrm>
              <a:off x="3016" y="2069"/>
              <a:ext cx="2544" cy="190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6" name="Group 3"/>
          <p:cNvGrpSpPr>
            <a:grpSpLocks noChangeAspect="1"/>
          </p:cNvGrpSpPr>
          <p:nvPr/>
        </p:nvGrpSpPr>
        <p:grpSpPr bwMode="auto">
          <a:xfrm>
            <a:off x="3923928" y="3140968"/>
            <a:ext cx="4527550" cy="3240088"/>
            <a:chOff x="249" y="2069"/>
            <a:chExt cx="2630" cy="1882"/>
          </a:xfrm>
        </p:grpSpPr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49" y="2069"/>
              <a:ext cx="2631" cy="188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249" y="2069"/>
              <a:ext cx="2631" cy="188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133</TotalTime>
  <Words>179</Words>
  <Application>Microsoft Office PowerPoint</Application>
  <PresentationFormat>Экран (4:3)</PresentationFormat>
  <Paragraphs>48</Paragraphs>
  <Slides>30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17</cp:revision>
  <dcterms:created xsi:type="dcterms:W3CDTF">2015-12-15T07:08:25Z</dcterms:created>
  <dcterms:modified xsi:type="dcterms:W3CDTF">2015-12-16T13:10:42Z</dcterms:modified>
</cp:coreProperties>
</file>