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0" r:id="rId3"/>
    <p:sldId id="287" r:id="rId4"/>
    <p:sldId id="283" r:id="rId5"/>
    <p:sldId id="284" r:id="rId6"/>
    <p:sldId id="282" r:id="rId7"/>
    <p:sldId id="307" r:id="rId8"/>
    <p:sldId id="290" r:id="rId9"/>
    <p:sldId id="312" r:id="rId10"/>
    <p:sldId id="321" r:id="rId11"/>
    <p:sldId id="316" r:id="rId12"/>
    <p:sldId id="322" r:id="rId13"/>
    <p:sldId id="323" r:id="rId14"/>
    <p:sldId id="295" r:id="rId15"/>
    <p:sldId id="29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96B9CDD-29F1-4E9C-A212-6D178DE4173A}" type="datetimeFigureOut">
              <a:rPr lang="ru-RU"/>
              <a:pPr>
                <a:defRPr/>
              </a:pPr>
              <a:t>18.12.2015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CD49A7-22A6-4241-A7E7-2E39036505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3208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Визитная карточка</a:t>
            </a: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970FE48-43FE-4662-8488-3F354A8CE84B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9650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Условия формирования личного вклада педагога в развитие образования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6672E9C-BBE8-4CBA-A692-DB783E193C78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7707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9D045DE-1681-4C31-8F32-B7226843177C}" type="slidenum">
              <a:rPr lang="ru-RU" altLang="ru-RU"/>
              <a:pPr eaLnBrk="1" hangingPunct="1"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234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Тема презентации</a:t>
            </a:r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5D1687D-FCF8-4D97-B431-7EC2A977C136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586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В программе ДОО, в дет.саду и отношение родителей к данному вопросу.</a:t>
            </a: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DDD4FEDA-EA8A-4153-95A5-53768547FAB2}" type="slidenum">
              <a:rPr lang="ru-RU" altLang="ru-RU"/>
              <a:pPr eaLnBrk="1" hangingPunct="1"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8124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Актуальность , значимость, трудности</a:t>
            </a: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BAC8D137-A2D9-42E1-BCC1-E252AD2BE882}" type="slidenum">
              <a:rPr lang="ru-RU" altLang="ru-RU"/>
              <a:pPr eaLnBrk="1" hangingPunct="1"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6189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Теоретич обоснование личного вклада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1425FA23-63E9-40FC-80D0-471BC59B2855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102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Условия формирования личного вклада педагога в развитие образования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999BE433-2CB4-4484-8902-968E1EF8D3D8}" type="slidenum">
              <a:rPr lang="ru-RU" altLang="ru-RU"/>
              <a:pPr eaLnBrk="1" hangingPunct="1"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7653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Условия формирования личного вклада педагога в развитие образования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40F0AA05-3425-4D09-AC2F-39EA833CE7EF}" type="slidenum">
              <a:rPr lang="ru-RU" altLang="ru-RU"/>
              <a:pPr eaLnBrk="1" hangingPunct="1"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2409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Условия формирования личного вклада педагога в развитие образования</a:t>
            </a: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628F8EA6-7B65-43D4-8A0C-DD93001D01BD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0877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Условия формирования личного вклада педагога в развитие образования</a:t>
            </a: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A638DE6-0EC2-42A3-BF3C-DAB7B426CCFE}" type="slidenum">
              <a:rPr lang="ru-RU" altLang="ru-RU"/>
              <a:pPr eaLnBrk="1" hangingPunct="1"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653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BB9B81-D6E4-4D92-AD6B-8AC814101B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158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2F9F9F-90F9-4D55-B3D6-1FC40B3D02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657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15675-9A3D-437B-925C-D1A2268553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74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F700D2-DF6F-4EDF-9365-F1025DD5CF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964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8A84F-C83A-4E77-8F88-6BCB492022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837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64A2B-9628-4721-9782-36EAA220B9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421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EF55B-F777-4D9B-B528-F0C1B4DA45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1689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5A7D09-18AE-43A1-98C0-BD4EC8EDBA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938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15A3A-B0BE-4CE8-9E2D-082DDE237C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2065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B891CE-BA1D-41B1-8EDA-82BF9E5CA71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9287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DEFE55-D00B-463B-B246-0C226DA8D0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384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F9184A-2DC3-42CE-992A-52532A2E8E9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s-bokovaja.caduk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mailto:vininpet@mail.r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44;&#1080;&#1092;&#1092;&#1077;&#1088;&#1077;&#1085;&#1094;&#1080;&#1072;&#1094;&#1080;&#1103;%20&#1089;-&#1079;%20&#1048;&#1043;&#1056;&#1040;.pp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rofilib.com/chtenie/93665/tamara-komarova-informatsionno-kommunikatsionnye-tekhnologii-v-doshkolnom-obrazovanii.php" TargetMode="External"/><Relationship Id="rId2" Type="http://schemas.openxmlformats.org/officeDocument/2006/relationships/hyperlink" Target="http://igrashkolaslnovoselovoy.narod.ru/olderfiles/1/1-1/Part3_c.86-127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sportal.ru/" TargetMode="External"/><Relationship Id="rId5" Type="http://schemas.openxmlformats.org/officeDocument/2006/relationships/hyperlink" Target="http://www.maam.ru/" TargetMode="External"/><Relationship Id="rId4" Type="http://schemas.openxmlformats.org/officeDocument/2006/relationships/hyperlink" Target="http://www.flywebtech.com/images/bg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95738" y="260350"/>
            <a:ext cx="4968875" cy="4659313"/>
          </a:xfrm>
        </p:spPr>
        <p:txBody>
          <a:bodyPr/>
          <a:lstStyle/>
          <a:p>
            <a:pPr eaLnBrk="1" hangingPunct="1"/>
            <a:r>
              <a:rPr lang="ru-RU" altLang="ru-RU" sz="2400" b="1" smtClean="0"/>
              <a:t>		</a:t>
            </a:r>
            <a:br>
              <a:rPr lang="ru-RU" altLang="ru-RU" sz="2400" b="1" smtClean="0"/>
            </a:br>
            <a:r>
              <a:rPr lang="ru-RU" altLang="ru-RU" sz="2000" smtClean="0"/>
              <a:t>МБДОУ Боковской детский сад </a:t>
            </a:r>
            <a:br>
              <a:rPr lang="ru-RU" altLang="ru-RU" sz="2000" smtClean="0"/>
            </a:br>
            <a:r>
              <a:rPr lang="ru-RU" altLang="ru-RU" sz="2000" smtClean="0"/>
              <a:t>«Колокольчик»</a:t>
            </a:r>
            <a:br>
              <a:rPr lang="ru-RU" altLang="ru-RU" sz="2000" smtClean="0"/>
            </a:br>
            <a:r>
              <a:rPr lang="ru-RU" altLang="ru-RU" sz="2000" smtClean="0"/>
              <a:t>д. 142, д. Боковая, г. Семенов,</a:t>
            </a:r>
            <a:br>
              <a:rPr lang="ru-RU" altLang="ru-RU" sz="2000" smtClean="0"/>
            </a:br>
            <a:r>
              <a:rPr lang="ru-RU" altLang="ru-RU" sz="2000" smtClean="0"/>
              <a:t>Нижегородская обл., 606609</a:t>
            </a:r>
            <a:br>
              <a:rPr lang="ru-RU" altLang="ru-RU" sz="2000" smtClean="0"/>
            </a:br>
            <a:r>
              <a:rPr lang="en-US" altLang="ru-RU" sz="2000" u="sng" smtClean="0">
                <a:hlinkClick r:id="rId3"/>
              </a:rPr>
              <a:t>http://ds-bokovaja.caduk.ru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800" smtClean="0"/>
              <a:t>  </a:t>
            </a:r>
            <a:r>
              <a:rPr lang="ru-RU" altLang="ru-RU" sz="2000" smtClean="0"/>
              <a:t> </a:t>
            </a:r>
            <a:r>
              <a:rPr lang="ru-RU" altLang="ru-RU" sz="800" smtClean="0"/>
              <a:t> 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400" b="1" smtClean="0"/>
              <a:t>Виноградова Инна Петровна</a:t>
            </a:r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2400" smtClean="0"/>
              <a:t>Должность – воспитатель </a:t>
            </a:r>
            <a:br>
              <a:rPr lang="ru-RU" altLang="ru-RU" sz="2400" smtClean="0"/>
            </a:br>
            <a:r>
              <a:rPr lang="ru-RU" altLang="ru-RU" sz="2400" smtClean="0"/>
              <a:t>Педагогический стаж – 6 лет</a:t>
            </a:r>
            <a:r>
              <a:rPr lang="en-US" altLang="ru-RU" sz="2400" smtClean="0"/>
              <a:t/>
            </a:r>
            <a:br>
              <a:rPr lang="en-US" altLang="ru-RU" sz="2400" smtClean="0"/>
            </a:br>
            <a:r>
              <a:rPr lang="en-US" altLang="ru-RU" sz="2400" smtClean="0"/>
              <a:t>e-mail</a:t>
            </a:r>
            <a:r>
              <a:rPr lang="ru-RU" altLang="ru-RU" sz="2400" smtClean="0"/>
              <a:t>:</a:t>
            </a:r>
            <a:r>
              <a:rPr lang="en-US" altLang="ru-RU" sz="2400" smtClean="0"/>
              <a:t> </a:t>
            </a:r>
            <a:r>
              <a:rPr lang="en-US" altLang="ru-RU" sz="2400" smtClean="0">
                <a:hlinkClick r:id="rId4"/>
              </a:rPr>
              <a:t>vininpet@mail.ru</a:t>
            </a:r>
            <a:r>
              <a:rPr lang="en-US" altLang="ru-RU" sz="2400" smtClean="0"/>
              <a:t> </a:t>
            </a:r>
            <a:r>
              <a:rPr lang="ru-RU" altLang="ru-RU" sz="2400" smtClean="0"/>
              <a:t/>
            </a:r>
            <a:br>
              <a:rPr lang="ru-RU" altLang="ru-RU" sz="2400" smtClean="0"/>
            </a:br>
            <a:r>
              <a:rPr lang="ru-RU" altLang="ru-RU" sz="800" smtClean="0"/>
              <a:t> 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800" smtClean="0"/>
              <a:t> </a:t>
            </a:r>
            <a:r>
              <a:rPr lang="ru-RU" altLang="ru-RU" sz="2000" smtClean="0"/>
              <a:t/>
            </a:r>
            <a:br>
              <a:rPr lang="ru-RU" altLang="ru-RU" sz="2000" smtClean="0"/>
            </a:br>
            <a:r>
              <a:rPr lang="ru-RU" altLang="ru-RU" sz="2000" smtClean="0">
                <a:solidFill>
                  <a:schemeClr val="tx1"/>
                </a:solidFill>
              </a:rPr>
              <a:t/>
            </a:r>
            <a:br>
              <a:rPr lang="ru-RU" altLang="ru-RU" sz="2000" smtClean="0">
                <a:solidFill>
                  <a:schemeClr val="tx1"/>
                </a:solidFill>
              </a:rPr>
            </a:br>
            <a:r>
              <a:rPr lang="ru-RU" altLang="ru-RU" sz="800" smtClean="0">
                <a:solidFill>
                  <a:schemeClr val="tx1"/>
                </a:solidFill>
              </a:rPr>
              <a:t> </a:t>
            </a:r>
            <a:r>
              <a:rPr lang="ru-RU" altLang="ru-RU" sz="2000" smtClean="0">
                <a:solidFill>
                  <a:schemeClr val="tx1"/>
                </a:solidFill>
              </a:rPr>
              <a:t/>
            </a:r>
            <a:br>
              <a:rPr lang="ru-RU" altLang="ru-RU" sz="2000" smtClean="0">
                <a:solidFill>
                  <a:schemeClr val="tx1"/>
                </a:solidFill>
              </a:rPr>
            </a:br>
            <a:endParaRPr lang="ru-RU" altLang="ru-RU" sz="2400" smtClean="0"/>
          </a:p>
        </p:txBody>
      </p:sp>
      <p:sp>
        <p:nvSpPr>
          <p:cNvPr id="2051" name="Прямоугольник 5"/>
          <p:cNvSpPr>
            <a:spLocks noChangeArrowheads="1"/>
          </p:cNvSpPr>
          <p:nvPr/>
        </p:nvSpPr>
        <p:spPr bwMode="auto">
          <a:xfrm>
            <a:off x="323850" y="5373688"/>
            <a:ext cx="71278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ru-RU" sz="2400" b="1" dirty="0"/>
              <a:t>Профессиональное кредо:</a:t>
            </a:r>
          </a:p>
          <a:p>
            <a:pPr algn="just" eaLnBrk="1" hangingPunct="1"/>
            <a:r>
              <a:rPr lang="ru-RU" altLang="ru-RU" sz="2400" dirty="0"/>
              <a:t>Пришла в детский сад, улыбнись на пороге. Все то, что ты детям отдаешь, к тебе возвратится в итоге!</a:t>
            </a:r>
            <a:br>
              <a:rPr lang="ru-RU" altLang="ru-RU" sz="2400" dirty="0"/>
            </a:br>
            <a:endParaRPr lang="ru-RU" altLang="ru-RU" sz="2400" dirty="0"/>
          </a:p>
        </p:txBody>
      </p:sp>
      <p:pic>
        <p:nvPicPr>
          <p:cNvPr id="2053" name="Picture 5" descr="C:\Users\Администратор\Pictures\imp3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3240087" cy="4514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5209" y="1680370"/>
            <a:ext cx="5953255" cy="2972766"/>
          </a:xfrm>
        </p:spPr>
        <p:txBody>
          <a:bodyPr/>
          <a:lstStyle/>
          <a:p>
            <a:pPr algn="just"/>
            <a:r>
              <a:rPr lang="ru-RU" sz="1800" dirty="0" smtClean="0"/>
              <a:t>	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ru-RU" sz="2400" dirty="0" smtClean="0">
                <a:latin typeface="+mn-lt"/>
              </a:rPr>
              <a:t>Игра </a:t>
            </a:r>
            <a:r>
              <a:rPr lang="ru-RU" sz="2400" dirty="0">
                <a:latin typeface="+mn-lt"/>
              </a:rPr>
              <a:t>- является ведущим видом деятельности детей. В своей работе я использую игровые технологии в организованной образовательной деятельности, в совместной деятельности, благодаря чему усвоение знаний происходит гораздо легче и продуктивнее.</a:t>
            </a:r>
            <a:br>
              <a:rPr lang="ru-RU" sz="2400" dirty="0">
                <a:latin typeface="+mn-lt"/>
              </a:rPr>
            </a:br>
            <a:r>
              <a:rPr lang="ru-RU" sz="2400" dirty="0" smtClean="0">
                <a:latin typeface="+mn-lt"/>
              </a:rPr>
              <a:t>	</a:t>
            </a:r>
            <a:r>
              <a:rPr lang="ru-RU" sz="2400" dirty="0">
                <a:latin typeface="+mn-lt"/>
              </a:rPr>
              <a:t>В нашем ДОО используются компьютерные игры, направленные на совершенствование фонематических процессов у детей дошкольного возраста.</a:t>
            </a:r>
            <a:br>
              <a:rPr lang="ru-RU" sz="2400" dirty="0">
                <a:latin typeface="+mn-lt"/>
              </a:rPr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ru-RU" dirty="0" smtClean="0"/>
              <a:t>                     </a:t>
            </a:r>
            <a:r>
              <a:rPr lang="ru-RU" sz="1600" dirty="0" smtClean="0"/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7883" y="5141168"/>
            <a:ext cx="73005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000" b="1" dirty="0">
                <a:hlinkClick r:id="rId2" action="ppaction://hlinkpres?slideindex=1&amp;slidetitle="/>
              </a:rPr>
              <a:t>Игра «Наведи порядок в комнате» </a:t>
            </a:r>
            <a:endParaRPr lang="ru-RU" altLang="ru-RU" sz="2000" b="1" dirty="0"/>
          </a:p>
          <a:p>
            <a:pPr eaLnBrk="1" hangingPunct="1"/>
            <a:r>
              <a:rPr lang="ru-RU" altLang="ru-RU" sz="2000" b="1" dirty="0" smtClean="0"/>
              <a:t>	Цель</a:t>
            </a:r>
            <a:r>
              <a:rPr lang="ru-RU" altLang="ru-RU" sz="2000" b="1" dirty="0"/>
              <a:t>: упражнять детей в отчетливом </a:t>
            </a:r>
            <a:r>
              <a:rPr lang="ru-RU" altLang="ru-RU" sz="2000" b="1"/>
              <a:t>произношении </a:t>
            </a:r>
            <a:r>
              <a:rPr lang="ru-RU" altLang="ru-RU" sz="2000" b="1" smtClean="0"/>
              <a:t>	звуков </a:t>
            </a:r>
            <a:r>
              <a:rPr lang="en-US" altLang="ru-RU" sz="2000" b="1" dirty="0" smtClean="0"/>
              <a:t>C-</a:t>
            </a:r>
            <a:r>
              <a:rPr lang="ru-RU" altLang="ru-RU" sz="2000" b="1" dirty="0" smtClean="0"/>
              <a:t>З </a:t>
            </a:r>
            <a:r>
              <a:rPr lang="ru-RU" altLang="ru-RU" sz="2000" b="1" dirty="0"/>
              <a:t>и их дифференциации.</a:t>
            </a:r>
          </a:p>
        </p:txBody>
      </p:sp>
      <p:pic>
        <p:nvPicPr>
          <p:cNvPr id="20513" name="Picture 33" descr="C:\Users\Администратор\Desktop\13939_22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7723"/>
            <a:ext cx="2392727" cy="160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2" name="Picture 32" descr="C:\Users\Администратор\Desktop\105284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0370"/>
            <a:ext cx="2392727" cy="174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4" y="3189950"/>
            <a:ext cx="2370973" cy="170939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94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42" y="2057845"/>
            <a:ext cx="3898105" cy="283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Прямоугольник 6"/>
          <p:cNvSpPr>
            <a:spLocks noChangeArrowheads="1"/>
          </p:cNvSpPr>
          <p:nvPr/>
        </p:nvSpPr>
        <p:spPr bwMode="auto">
          <a:xfrm>
            <a:off x="528020" y="692696"/>
            <a:ext cx="3910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</a:rPr>
              <a:t>Игра «Хлопни в ладоши, когда </a:t>
            </a:r>
          </a:p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</a:rPr>
              <a:t>услышишь заданный звук»</a:t>
            </a:r>
          </a:p>
        </p:txBody>
      </p:sp>
      <p:sp>
        <p:nvSpPr>
          <p:cNvPr id="13318" name="Прямоугольник 7"/>
          <p:cNvSpPr>
            <a:spLocks noChangeArrowheads="1"/>
          </p:cNvSpPr>
          <p:nvPr/>
        </p:nvSpPr>
        <p:spPr bwMode="auto">
          <a:xfrm>
            <a:off x="4483888" y="5229200"/>
            <a:ext cx="3910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rgbClr val="000000"/>
                </a:solidFill>
              </a:rPr>
              <a:t> «Произнеси скороговорку»</a:t>
            </a:r>
          </a:p>
        </p:txBody>
      </p:sp>
      <p:sp>
        <p:nvSpPr>
          <p:cNvPr id="13320" name="Прямоугольник 1"/>
          <p:cNvSpPr>
            <a:spLocks noChangeArrowheads="1"/>
          </p:cNvSpPr>
          <p:nvPr/>
        </p:nvSpPr>
        <p:spPr bwMode="auto">
          <a:xfrm>
            <a:off x="872352" y="2483940"/>
            <a:ext cx="33154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b="1" dirty="0"/>
              <a:t>Презентация </a:t>
            </a:r>
            <a:endParaRPr lang="en-US" altLang="ru-RU" b="1" dirty="0" smtClean="0"/>
          </a:p>
          <a:p>
            <a:pPr algn="ctr" eaLnBrk="1" hangingPunct="1"/>
            <a:r>
              <a:rPr lang="ru-RU" altLang="ru-RU" b="1" dirty="0" smtClean="0"/>
              <a:t>«</a:t>
            </a:r>
            <a:r>
              <a:rPr lang="ru-RU" altLang="ru-RU" b="1" dirty="0"/>
              <a:t>Учимся произносить звук р»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72352" y="1700808"/>
            <a:ext cx="3192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Презентация «Звуки-буквы»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Педагогическая  диагностика по выявлению</a:t>
            </a:r>
            <a:br>
              <a:rPr lang="ru-RU" sz="2400" b="1" dirty="0"/>
            </a:br>
            <a:r>
              <a:rPr lang="ru-RU" sz="2400" b="1" dirty="0" err="1"/>
              <a:t>сформированности</a:t>
            </a:r>
            <a:r>
              <a:rPr lang="ru-RU" sz="2400" b="1" dirty="0"/>
              <a:t> речи.</a:t>
            </a:r>
            <a:br>
              <a:rPr lang="ru-RU" sz="2400" b="1" dirty="0"/>
            </a:br>
            <a:r>
              <a:rPr lang="ru-RU" sz="2000" dirty="0" smtClean="0"/>
              <a:t>(заключительный </a:t>
            </a:r>
            <a:r>
              <a:rPr lang="ru-RU" sz="2000" dirty="0"/>
              <a:t>этап работы над проблемой)</a:t>
            </a:r>
            <a:br>
              <a:rPr lang="ru-RU" sz="2000" dirty="0"/>
            </a:b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199" y="1597659"/>
          <a:ext cx="8229603" cy="4531046"/>
        </p:xfrm>
        <a:graphic>
          <a:graphicData uri="http://schemas.openxmlformats.org/drawingml/2006/table">
            <a:tbl>
              <a:tblPr firstRow="1" firstCol="1" bandRow="1"/>
              <a:tblGrid>
                <a:gridCol w="717759"/>
                <a:gridCol w="868378"/>
                <a:gridCol w="891550"/>
                <a:gridCol w="903136"/>
                <a:gridCol w="981921"/>
                <a:gridCol w="903136"/>
                <a:gridCol w="1067659"/>
                <a:gridCol w="903136"/>
                <a:gridCol w="992928"/>
              </a:tblGrid>
              <a:tr h="152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Звуковая культура речи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Грамматический строй речи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Формирование словаря, связная речь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Различает на слух и отчетливо произносит сходные по артикуляции и звучанию согласные звуки.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3175"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Определяет место звука в слове (начало, середина, конец).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Согласовывает прилагательные с существительными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Подбирает к существительному несколько прилагательных.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Заменяет слово другим со сходным значением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Самостоятельно составляет по образцу рассказы из личного опыта, по сюжетной картине, по набору картинок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Сочиняет  концовки к сказкам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Последовательно, без существенных пропусков пересказывает небольшие литературные произведения.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Ваня С.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Саша К.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Егор Ц.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Семен Р.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Павлик А.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Дима Г.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Настя К.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Захар А.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4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88913"/>
            <a:ext cx="8642350" cy="7921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2400" b="1" dirty="0" smtClean="0"/>
              <a:t>Сравнительный анализ </a:t>
            </a:r>
            <a:r>
              <a:rPr lang="ru-RU" altLang="ru-RU" sz="2400" b="1" dirty="0" err="1" smtClean="0"/>
              <a:t>сформированности</a:t>
            </a:r>
            <a:r>
              <a:rPr lang="ru-RU" altLang="ru-RU" sz="2400" b="1" dirty="0" smtClean="0"/>
              <a:t> речи дошкольников.</a:t>
            </a:r>
            <a:endParaRPr lang="ru-RU" altLang="ru-RU" sz="2400" dirty="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060575"/>
            <a:ext cx="4105275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060575"/>
            <a:ext cx="4105275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87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87338" y="0"/>
            <a:ext cx="88566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lang="ru-RU" altLang="ru-RU" sz="2400" b="1" dirty="0" smtClean="0">
              <a:cs typeface="Tahoma" panose="020B0604030504040204" pitchFamily="34" charset="0"/>
            </a:endParaRPr>
          </a:p>
          <a:p>
            <a:pPr algn="ctr" eaLnBrk="1" hangingPunct="1"/>
            <a:r>
              <a:rPr lang="ru-RU" altLang="ru-RU" sz="2400" b="1" dirty="0" err="1" smtClean="0">
                <a:cs typeface="Tahoma" panose="020B0604030504040204" pitchFamily="34" charset="0"/>
              </a:rPr>
              <a:t>Транслируемость</a:t>
            </a:r>
            <a:r>
              <a:rPr lang="ru-RU" altLang="ru-RU" sz="2400" b="1" dirty="0" smtClean="0">
                <a:cs typeface="Tahoma" panose="020B0604030504040204" pitchFamily="34" charset="0"/>
              </a:rPr>
              <a:t> </a:t>
            </a:r>
            <a:r>
              <a:rPr lang="ru-RU" altLang="ru-RU" sz="2400" b="1" dirty="0">
                <a:cs typeface="Tahoma" panose="020B0604030504040204" pitchFamily="34" charset="0"/>
              </a:rPr>
              <a:t>практических достижений</a:t>
            </a:r>
          </a:p>
          <a:p>
            <a:pPr algn="ctr" eaLnBrk="1" fontAlgn="t" hangingPunct="1"/>
            <a:r>
              <a:rPr lang="ru-RU" altLang="ru-RU" sz="2400" b="1" dirty="0">
                <a:cs typeface="Tahoma" panose="020B0604030504040204" pitchFamily="34" charset="0"/>
              </a:rPr>
              <a:t> профессиональной  деятельности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434447"/>
              </p:ext>
            </p:extLst>
          </p:nvPr>
        </p:nvGraphicFramePr>
        <p:xfrm>
          <a:off x="395536" y="1200329"/>
          <a:ext cx="8317110" cy="5325016"/>
        </p:xfrm>
        <a:graphic>
          <a:graphicData uri="http://schemas.openxmlformats.org/drawingml/2006/table">
            <a:tbl>
              <a:tblPr/>
              <a:tblGrid>
                <a:gridCol w="3081513"/>
                <a:gridCol w="1744427"/>
                <a:gridCol w="965643"/>
                <a:gridCol w="2525527"/>
              </a:tblGrid>
              <a:tr h="395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Личный вклад педагога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Адресность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Область применения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Трудности и риски.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3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Педагогический проект «Ознакомление детей дошкольного возраста с защитниками Отечества»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Педагоги, родители.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Познавательное и речевое развитие.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Привлечение родителей к реализации проекта.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3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ООД по познавательному развитию «Наша армия» 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 ДОО с высоким уровнем профессиональной компетентности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Речевое развитие.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Необходимость владения технологией субъект – субъектного взаимодействия с детьми.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3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Медиатека, электронные образовательные ресурсы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 и родители.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Речевое развитие.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Определение места использования материала в воспитательно-образовательном процессе.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3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Проблемный подход к построению ООД со старшими дошкольниками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 ДОО с высоким уровнем профессиональной компетентности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Любые области развития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Осуществление разработки проблемных ситуаций для дошкольников.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3773"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РМО «Использование информационных компьютерных технологий (ИКТ) в речевом развитии детей 5-7 лет».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 ДОО с высоким уровнем профессиональной компетентности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Познавательное и речевое развитие.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Владение технологиями подачи материала, наличие ИКТ-компетенций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0857">
                <a:tc>
                  <a:txBody>
                    <a:bodyPr/>
                    <a:lstStyle/>
                    <a:p>
                      <a:pPr marL="381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Публикация методических разработок на своем мини-сайте - </a:t>
                      </a:r>
                      <a:r>
                        <a:rPr lang="ru-RU" sz="1100" u="sng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  <a:hlinkClick r:id="rId3"/>
                        </a:rPr>
                        <a:t>http://nsportal.ru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9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Педагоги ДОО с высоким уровнем профессиональной компетентности, начинающие педагоги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Любые области развития</a:t>
                      </a:r>
                      <a:endParaRPr lang="ru-RU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Наличие ИКТ-компетенций.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3844" marR="13844" marT="6293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569200" cy="4608512"/>
          </a:xfrm>
        </p:spPr>
        <p:txBody>
          <a:bodyPr/>
          <a:lstStyle/>
          <a:p>
            <a:pPr algn="l"/>
            <a:r>
              <a:rPr lang="en-US" altLang="ru-RU" sz="1800" b="1" dirty="0" smtClean="0"/>
              <a:t>				</a:t>
            </a:r>
            <a:r>
              <a:rPr lang="ru-RU" altLang="ru-RU" sz="1800" b="1" dirty="0" smtClean="0"/>
              <a:t>Литература.</a:t>
            </a:r>
            <a:r>
              <a:rPr lang="en-US" altLang="ru-RU" sz="1800" b="1" dirty="0" smtClean="0"/>
              <a:t/>
            </a:r>
            <a:br>
              <a:rPr lang="en-US" altLang="ru-RU" sz="1800" b="1" dirty="0" smtClean="0"/>
            </a:br>
            <a:r>
              <a:rPr lang="ru-RU" altLang="ru-RU" sz="800" b="1" dirty="0" smtClean="0"/>
              <a:t> </a:t>
            </a:r>
            <a:r>
              <a:rPr lang="en-US" altLang="ru-RU" sz="1800" b="1" dirty="0" smtClean="0"/>
              <a:t/>
            </a:r>
            <a:br>
              <a:rPr lang="en-US" altLang="ru-RU" sz="1800" b="1" dirty="0" smtClean="0"/>
            </a:br>
            <a:r>
              <a:rPr lang="ru-RU" altLang="ru-RU" sz="1800" dirty="0" smtClean="0"/>
              <a:t>Федеральный </a:t>
            </a:r>
            <a:r>
              <a:rPr lang="ru-RU" altLang="ru-RU" sz="1800" dirty="0"/>
              <a:t>государственный образовательный стандарт дошкольного образования (утв. приказом Министерства образования и науки Российской Федерации (</a:t>
            </a:r>
            <a:r>
              <a:rPr lang="ru-RU" altLang="ru-RU" sz="1800" dirty="0" err="1"/>
              <a:t>Минобрнауки</a:t>
            </a:r>
            <a:r>
              <a:rPr lang="ru-RU" altLang="ru-RU" sz="1800" dirty="0"/>
              <a:t> России) от 17 октября 2013 г. N 1155</a:t>
            </a:r>
            <a:r>
              <a:rPr lang="ru-RU" altLang="ru-RU" sz="1800" dirty="0" smtClean="0"/>
              <a:t>).</a:t>
            </a:r>
            <a:br>
              <a:rPr lang="ru-RU" altLang="ru-RU" sz="1800" dirty="0" smtClean="0"/>
            </a:br>
            <a:r>
              <a:rPr lang="ru-RU" altLang="ru-RU" sz="1800" dirty="0" smtClean="0"/>
              <a:t>Примерная общеобразовательная программа дошкольного образования «От рождения до школы» под редакцией Н.Е. </a:t>
            </a:r>
            <a:r>
              <a:rPr lang="ru-RU" altLang="ru-RU" sz="1800" dirty="0" err="1" smtClean="0"/>
              <a:t>Веракса</a:t>
            </a:r>
            <a:r>
              <a:rPr lang="ru-RU" altLang="ru-RU" sz="1800" dirty="0" smtClean="0"/>
              <a:t>, Т.С. Комаровой, М.А. Васильевой, М.: Мозаика – Синтез, 2014 г.</a:t>
            </a:r>
            <a:br>
              <a:rPr lang="ru-RU" altLang="ru-RU" sz="1800" dirty="0" smtClean="0"/>
            </a:br>
            <a:r>
              <a:rPr lang="ru-RU" altLang="ru-RU" sz="1800" dirty="0" err="1" smtClean="0"/>
              <a:t>Гербова</a:t>
            </a:r>
            <a:r>
              <a:rPr lang="ru-RU" altLang="ru-RU" sz="1800" dirty="0" smtClean="0"/>
              <a:t> В.В. «Развитие речи в детском саду. Старшая группа» - М.: Мозаика – Синтез, 2015 г.</a:t>
            </a:r>
            <a:br>
              <a:rPr lang="ru-RU" altLang="ru-RU" sz="1800" dirty="0" smtClean="0"/>
            </a:br>
            <a:r>
              <a:rPr lang="ru-RU" altLang="ru-RU" sz="1800" dirty="0" smtClean="0"/>
              <a:t>Диагностика речевого развития детей дошкольного возраста: методическое пособие /</a:t>
            </a:r>
            <a:r>
              <a:rPr lang="ru-RU" altLang="ru-RU" sz="1800" dirty="0" err="1" smtClean="0"/>
              <a:t>Л.А.Ухина</a:t>
            </a:r>
            <a:r>
              <a:rPr lang="ru-RU" altLang="ru-RU" sz="1800" dirty="0" smtClean="0"/>
              <a:t>.- Красное: МДОУ «Детский сад «Колосок» с. Красное»,2010.-76с.</a:t>
            </a:r>
            <a:br>
              <a:rPr lang="ru-RU" altLang="ru-RU" sz="1800" dirty="0" smtClean="0"/>
            </a:br>
            <a:r>
              <a:rPr lang="ru-RU" altLang="ru-RU" sz="1800" dirty="0" err="1" smtClean="0"/>
              <a:t>Новосёлова</a:t>
            </a:r>
            <a:r>
              <a:rPr lang="ru-RU" altLang="ru-RU" sz="1800" dirty="0" smtClean="0"/>
              <a:t> С.Л., Петку Г.П.</a:t>
            </a:r>
            <a:r>
              <a:rPr lang="ru-RU" altLang="ru-RU" sz="1800" b="1" i="1" dirty="0" smtClean="0"/>
              <a:t> </a:t>
            </a:r>
            <a:r>
              <a:rPr lang="ru-RU" altLang="ru-RU" sz="1800" dirty="0" smtClean="0"/>
              <a:t>Компьютерный мир дошкольника. — М.: Новая школа, 1997. - 128 с. </a:t>
            </a:r>
            <a:br>
              <a:rPr lang="ru-RU" altLang="ru-RU" sz="1800" dirty="0" smtClean="0"/>
            </a:br>
            <a:r>
              <a:rPr lang="ru-RU" altLang="ru-RU" sz="1800" u="sng" dirty="0" smtClean="0">
                <a:hlinkClick r:id="rId2"/>
              </a:rPr>
              <a:t>http://igrashkolaslnovoselovoy.narod.ru/olderfiles/1/1-1/Part3_c.86-127.pdf</a:t>
            </a:r>
            <a:r>
              <a:rPr lang="ru-RU" altLang="ru-RU" sz="1800" dirty="0" smtClean="0"/>
              <a:t> </a:t>
            </a:r>
            <a:br>
              <a:rPr lang="ru-RU" altLang="ru-RU" sz="1800" dirty="0" smtClean="0"/>
            </a:br>
            <a:r>
              <a:rPr lang="ru-RU" altLang="ru-RU" sz="1800" dirty="0" smtClean="0"/>
              <a:t>Комарова Т.С., Комарова И.И., </a:t>
            </a:r>
            <a:r>
              <a:rPr lang="ru-RU" altLang="ru-RU" sz="1800" dirty="0" err="1" smtClean="0"/>
              <a:t>Туликов</a:t>
            </a:r>
            <a:r>
              <a:rPr lang="ru-RU" altLang="ru-RU" sz="1800" dirty="0" smtClean="0"/>
              <a:t> А.В. Информационно-коммуникативные технологии в дошкольном образовании, Мозаика-Синтез, 2011.</a:t>
            </a:r>
            <a:br>
              <a:rPr lang="ru-RU" altLang="ru-RU" sz="1800" dirty="0" smtClean="0"/>
            </a:br>
            <a:r>
              <a:rPr lang="ru-RU" altLang="ru-RU" sz="1800" u="sng" dirty="0" smtClean="0">
                <a:hlinkClick r:id="rId3"/>
              </a:rPr>
              <a:t>http://profilib.com/chtenie/93665/tamara-komarova-informatsionno-kommunikatsionnye-tekhnologii-v-doshkolnom-obrazovanii.php</a:t>
            </a:r>
            <a:r>
              <a:rPr lang="ru-RU" altLang="ru-RU" sz="1800" dirty="0" smtClean="0"/>
              <a:t> </a:t>
            </a:r>
            <a:br>
              <a:rPr lang="ru-RU" altLang="ru-RU" sz="1800" dirty="0" smtClean="0"/>
            </a:br>
            <a:endParaRPr lang="ru-RU" altLang="ru-RU" sz="1800" dirty="0" smtClean="0">
              <a:solidFill>
                <a:srgbClr val="B00000"/>
              </a:solidFill>
            </a:endParaRPr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468313" y="5373688"/>
            <a:ext cx="828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indent="0">
              <a:buClr>
                <a:srgbClr val="800000"/>
              </a:buClr>
              <a:buSzPct val="70000"/>
              <a:defRPr/>
            </a:pPr>
            <a:r>
              <a:rPr lang="ru-RU" altLang="ru-RU" dirty="0">
                <a:solidFill>
                  <a:srgbClr val="B00000"/>
                </a:solidFill>
              </a:rPr>
              <a:t>Интернет-ресурсы</a:t>
            </a:r>
            <a:endParaRPr lang="en-US" dirty="0" smtClean="0"/>
          </a:p>
          <a:p>
            <a:pPr>
              <a:buClr>
                <a:srgbClr val="800000"/>
              </a:buClr>
              <a:buSzPct val="70000"/>
              <a:buFont typeface="Wingdings" pitchFamily="2" charset="2"/>
              <a:buChar char="Ø"/>
              <a:defRPr/>
            </a:pPr>
            <a:r>
              <a:rPr lang="ru-RU" dirty="0" smtClean="0"/>
              <a:t>Фон</a:t>
            </a:r>
            <a:r>
              <a:rPr lang="ru-RU" dirty="0"/>
              <a:t>: </a:t>
            </a:r>
            <a:r>
              <a:rPr lang="ru-RU" dirty="0" smtClean="0">
                <a:hlinkClick r:id="rId4"/>
              </a:rPr>
              <a:t>http</a:t>
            </a:r>
            <a:r>
              <a:rPr lang="ru-RU" dirty="0">
                <a:hlinkClick r:id="rId4"/>
              </a:rPr>
              <a:t>://www.flywebtech.com/images/bg.jpg</a:t>
            </a:r>
            <a:r>
              <a:rPr lang="ru-RU" dirty="0"/>
              <a:t> </a:t>
            </a:r>
            <a:endParaRPr lang="en-US" altLang="ru-RU" dirty="0" smtClean="0"/>
          </a:p>
          <a:p>
            <a:pPr eaLnBrk="1" hangingPunct="1">
              <a:buClr>
                <a:srgbClr val="800000"/>
              </a:buClr>
              <a:buSzPct val="70000"/>
              <a:buFont typeface="Wingdings" pitchFamily="2" charset="2"/>
              <a:buChar char="Ø"/>
              <a:defRPr/>
            </a:pPr>
            <a:r>
              <a:rPr lang="ru-RU" dirty="0">
                <a:hlinkClick r:id="rId5"/>
              </a:rPr>
              <a:t>http://</a:t>
            </a:r>
            <a:r>
              <a:rPr lang="ru-RU" dirty="0" smtClean="0">
                <a:hlinkClick r:id="rId5"/>
              </a:rPr>
              <a:t>www</a:t>
            </a:r>
            <a:r>
              <a:rPr lang="en-US" dirty="0" smtClean="0">
                <a:hlinkClick r:id="rId5"/>
              </a:rPr>
              <a:t>.</a:t>
            </a:r>
            <a:r>
              <a:rPr lang="en-US" altLang="ru-RU" dirty="0" smtClean="0">
                <a:hlinkClick r:id="rId5"/>
              </a:rPr>
              <a:t>maam.ru</a:t>
            </a:r>
            <a:r>
              <a:rPr lang="en-US" altLang="ru-RU" dirty="0" smtClean="0"/>
              <a:t> </a:t>
            </a:r>
          </a:p>
          <a:p>
            <a:pPr eaLnBrk="1" hangingPunct="1">
              <a:buClr>
                <a:srgbClr val="800000"/>
              </a:buClr>
              <a:buSzPct val="70000"/>
              <a:buFont typeface="Wingdings" pitchFamily="2" charset="2"/>
              <a:buChar char="Ø"/>
              <a:defRPr/>
            </a:pPr>
            <a:r>
              <a:rPr lang="ru-RU" dirty="0">
                <a:hlinkClick r:id="rId6"/>
              </a:rPr>
              <a:t>http://</a:t>
            </a:r>
            <a:r>
              <a:rPr lang="ru-RU" dirty="0" smtClean="0">
                <a:hlinkClick r:id="rId6"/>
              </a:rPr>
              <a:t>www</a:t>
            </a:r>
            <a:r>
              <a:rPr lang="en-US" dirty="0" smtClean="0">
                <a:hlinkClick r:id="rId6"/>
              </a:rPr>
              <a:t>.</a:t>
            </a:r>
            <a:r>
              <a:rPr lang="en-US" altLang="ru-RU" dirty="0" smtClean="0">
                <a:hlinkClick r:id="rId6"/>
              </a:rPr>
              <a:t>nsportal.ru</a:t>
            </a:r>
            <a:r>
              <a:rPr lang="en-US" altLang="ru-RU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620713"/>
            <a:ext cx="7848600" cy="554513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altLang="ru-RU" sz="2400" b="1" dirty="0" smtClean="0"/>
              <a:t>Практические достижения профессиональной деятельности по направлению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b="1" dirty="0" smtClean="0"/>
              <a:t>«Речевое развитие»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ru-RU" altLang="ru-RU" sz="2400" b="1" dirty="0" smtClean="0"/>
          </a:p>
          <a:p>
            <a:pPr eaLnBrk="1" hangingPunct="1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FF0000"/>
                </a:solidFill>
              </a:rPr>
              <a:t>Тема:  </a:t>
            </a:r>
            <a:endParaRPr lang="en-US" altLang="ru-RU" sz="28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800" b="1" dirty="0" smtClean="0">
                <a:solidFill>
                  <a:srgbClr val="FF0000"/>
                </a:solidFill>
              </a:rPr>
              <a:t>«Развитие речи дошкольников через применение  в </a:t>
            </a:r>
            <a:r>
              <a:rPr lang="ru-RU" altLang="ru-RU" sz="2800" b="1" dirty="0" err="1" smtClean="0">
                <a:solidFill>
                  <a:srgbClr val="FF0000"/>
                </a:solidFill>
              </a:rPr>
              <a:t>воспитательно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-образовательном процессе информационных компьютерных технологий (ИКТ)» 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ru-RU" altLang="ru-RU" sz="2400" b="1" dirty="0" smtClean="0"/>
          </a:p>
          <a:p>
            <a:pPr algn="just"/>
            <a:r>
              <a:rPr lang="ru-RU" altLang="ru-RU" sz="2400" dirty="0" smtClean="0"/>
              <a:t>	</a:t>
            </a:r>
            <a:endParaRPr lang="ru-RU" altLang="ru-RU" sz="2400" b="1" dirty="0" smtClean="0"/>
          </a:p>
          <a:p>
            <a:pPr eaLnBrk="1" hangingPunct="1">
              <a:spcBef>
                <a:spcPct val="0"/>
              </a:spcBef>
            </a:pPr>
            <a:endParaRPr lang="ru-RU" altLang="ru-RU" sz="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15888"/>
            <a:ext cx="8569325" cy="5616575"/>
          </a:xfrm>
        </p:spPr>
        <p:txBody>
          <a:bodyPr/>
          <a:lstStyle/>
          <a:p>
            <a:pPr eaLnBrk="1" hangingPunct="1">
              <a:spcBef>
                <a:spcPts val="0"/>
              </a:spcBef>
              <a:defRPr/>
            </a:pPr>
            <a:endParaRPr lang="en-US" sz="2400" b="1" dirty="0" smtClean="0"/>
          </a:p>
          <a:p>
            <a:pPr eaLnBrk="1" hangingPunct="1">
              <a:spcBef>
                <a:spcPts val="0"/>
              </a:spcBef>
              <a:defRPr/>
            </a:pPr>
            <a:r>
              <a:rPr lang="ru-RU" sz="2400" b="1" dirty="0" smtClean="0"/>
              <a:t>Условия </a:t>
            </a:r>
            <a:r>
              <a:rPr lang="ru-RU" sz="2400" b="1" dirty="0"/>
              <a:t>формирования педагогического опыта </a:t>
            </a:r>
            <a:r>
              <a:rPr lang="ru-RU" sz="2400" b="1" dirty="0" smtClean="0"/>
              <a:t>педагога.</a:t>
            </a:r>
            <a:endParaRPr lang="en-US" sz="2400" b="1" dirty="0" smtClean="0"/>
          </a:p>
          <a:p>
            <a:pPr eaLnBrk="1" hangingPunct="1">
              <a:spcBef>
                <a:spcPts val="0"/>
              </a:spcBef>
              <a:defRPr/>
            </a:pPr>
            <a:endParaRPr lang="ru-RU" sz="1400" b="1" dirty="0" smtClean="0"/>
          </a:p>
          <a:p>
            <a:pPr eaLnBrk="1" hangingPunct="1">
              <a:spcBef>
                <a:spcPts val="0"/>
              </a:spcBef>
              <a:defRPr/>
            </a:pPr>
            <a:endParaRPr lang="ru-RU" sz="800" b="1" dirty="0" smtClean="0"/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800" kern="1200" dirty="0" smtClean="0"/>
              <a:t>Участие </a:t>
            </a:r>
            <a:r>
              <a:rPr lang="ru-RU" sz="1800" kern="1200" dirty="0"/>
              <a:t>в работе </a:t>
            </a:r>
            <a:r>
              <a:rPr lang="ru-RU" sz="1800" kern="1200" dirty="0" smtClean="0"/>
              <a:t>педагогического совета ДОО по развитию речи дошкольников. </a:t>
            </a:r>
            <a:endParaRPr lang="en-US" sz="1800" kern="1200" dirty="0" smtClean="0"/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800" dirty="0" smtClean="0"/>
              <a:t>Создание </a:t>
            </a:r>
            <a:r>
              <a:rPr lang="ru-RU" sz="1800" dirty="0"/>
              <a:t>личной страницы на сайте </a:t>
            </a:r>
            <a:r>
              <a:rPr lang="ru-RU" sz="1800" dirty="0" smtClean="0"/>
              <a:t>ДОО, создание мини-сайта на </a:t>
            </a:r>
            <a:r>
              <a:rPr lang="en-US" sz="1800" dirty="0" smtClean="0"/>
              <a:t>nsportal.ru </a:t>
            </a:r>
            <a:endParaRPr lang="ru-RU" sz="1800" dirty="0" smtClean="0"/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800" dirty="0" smtClean="0"/>
              <a:t>Изучение научных исследований  связанных  с проблемой речевого развития детей</a:t>
            </a:r>
            <a:endParaRPr lang="ru-RU" sz="1800" dirty="0"/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800" dirty="0" smtClean="0"/>
              <a:t>Прохождение курсов</a:t>
            </a:r>
            <a:r>
              <a:rPr lang="ru-RU" sz="1800" dirty="0"/>
              <a:t> </a:t>
            </a:r>
            <a:r>
              <a:rPr lang="ru-RU" sz="1800" dirty="0" smtClean="0"/>
              <a:t>повышения </a:t>
            </a:r>
            <a:r>
              <a:rPr lang="ru-RU" sz="1800" dirty="0"/>
              <a:t>квалификации «Актуальные проблемы дошкольного образования в условиях введения ФГОС ДО» - </a:t>
            </a:r>
            <a:r>
              <a:rPr lang="ru-RU" sz="1800" dirty="0" smtClean="0"/>
              <a:t>2015 </a:t>
            </a:r>
            <a:r>
              <a:rPr lang="ru-RU" sz="1800" dirty="0"/>
              <a:t>год</a:t>
            </a:r>
            <a:r>
              <a:rPr lang="ru-RU" sz="1800" dirty="0" smtClean="0"/>
              <a:t>.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800" dirty="0" smtClean="0"/>
              <a:t>Прохождение курсов </a:t>
            </a:r>
            <a:r>
              <a:rPr lang="ru-RU" sz="1800" dirty="0"/>
              <a:t>профессиональной переподготовки      по дополнительной </a:t>
            </a:r>
            <a:r>
              <a:rPr lang="ru-RU" sz="1800" dirty="0" smtClean="0"/>
              <a:t>программе «Дошкольное </a:t>
            </a:r>
            <a:r>
              <a:rPr lang="ru-RU" sz="1800" dirty="0"/>
              <a:t>образование»  НИРО,  2015 </a:t>
            </a:r>
            <a:r>
              <a:rPr lang="ru-RU" sz="1800" dirty="0" smtClean="0"/>
              <a:t>г.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800" dirty="0" smtClean="0"/>
              <a:t>Общение </a:t>
            </a:r>
            <a:r>
              <a:rPr lang="ru-RU" sz="1800" dirty="0"/>
              <a:t>в педагогическом сетевом сообществе </a:t>
            </a:r>
            <a:r>
              <a:rPr lang="en-US" sz="1800" dirty="0" smtClean="0"/>
              <a:t>maam.ru </a:t>
            </a:r>
            <a:r>
              <a:rPr lang="ru-RU" sz="1800" dirty="0"/>
              <a:t>по актуальным вопросам тематики</a:t>
            </a:r>
            <a:r>
              <a:rPr lang="ru-RU" sz="1800" dirty="0" smtClean="0"/>
              <a:t>. 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800" dirty="0" smtClean="0"/>
              <a:t>Трансляция </a:t>
            </a:r>
            <a:r>
              <a:rPr lang="ru-RU" sz="1800" dirty="0"/>
              <a:t>авторских методических разработок</a:t>
            </a:r>
            <a:r>
              <a:rPr lang="ru-RU" sz="1800" dirty="0" smtClean="0"/>
              <a:t>. Публикации на сайтах </a:t>
            </a:r>
            <a:r>
              <a:rPr lang="en-US" sz="1800" dirty="0" smtClean="0"/>
              <a:t>maam.ru</a:t>
            </a:r>
            <a:r>
              <a:rPr lang="ru-RU" sz="1800" dirty="0" smtClean="0"/>
              <a:t>,</a:t>
            </a:r>
            <a:r>
              <a:rPr lang="en-US" sz="1800" dirty="0" smtClean="0"/>
              <a:t> nsportal.ru</a:t>
            </a:r>
            <a:r>
              <a:rPr lang="ru-RU" sz="1800" dirty="0" smtClean="0"/>
              <a:t> , </a:t>
            </a:r>
            <a:r>
              <a:rPr lang="en-US" sz="1800" dirty="0" smtClean="0"/>
              <a:t>dochkolnik.ru.</a:t>
            </a:r>
            <a:endParaRPr lang="en-US" altLang="ru-RU" sz="1800" dirty="0"/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800" kern="1200" dirty="0" smtClean="0"/>
              <a:t>ООД  по </a:t>
            </a:r>
            <a:r>
              <a:rPr lang="ru-RU" sz="1800" kern="1200" dirty="0"/>
              <a:t>речевому развитию «Космическое путешествие» </a:t>
            </a:r>
            <a:r>
              <a:rPr lang="ru-RU" sz="1800" kern="1200" dirty="0" smtClean="0"/>
              <a:t> для педагогов </a:t>
            </a:r>
            <a:r>
              <a:rPr lang="ru-RU" sz="1800" dirty="0" smtClean="0"/>
              <a:t>ДОО</a:t>
            </a:r>
            <a:r>
              <a:rPr lang="ru-RU" sz="1800" dirty="0"/>
              <a:t>;</a:t>
            </a: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1800" kern="1200" dirty="0" smtClean="0"/>
              <a:t>Сообщение </a:t>
            </a:r>
            <a:r>
              <a:rPr lang="ru-RU" sz="1800" kern="1200" dirty="0"/>
              <a:t>по теме «Использование информационных компьютерных технологий (ИКТ) в речевом развитии детей 5-7 лет</a:t>
            </a:r>
            <a:r>
              <a:rPr lang="ru-RU" sz="1800" kern="1200" dirty="0" smtClean="0"/>
              <a:t>» - </a:t>
            </a:r>
            <a:r>
              <a:rPr lang="ru-RU" sz="1800" dirty="0" smtClean="0"/>
              <a:t>для </a:t>
            </a:r>
            <a:r>
              <a:rPr lang="ru-RU" sz="1800" dirty="0"/>
              <a:t>педагогов  РМО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404813"/>
            <a:ext cx="8712968" cy="6048375"/>
          </a:xfrm>
        </p:spPr>
        <p:txBody>
          <a:bodyPr/>
          <a:lstStyle/>
          <a:p>
            <a:r>
              <a:rPr lang="ru-RU" altLang="ru-RU" sz="1800" dirty="0" smtClean="0"/>
              <a:t>	</a:t>
            </a:r>
            <a:r>
              <a:rPr lang="ru-RU" altLang="ru-RU" sz="2800" b="1" dirty="0" smtClean="0"/>
              <a:t>Актуальность. </a:t>
            </a:r>
            <a:endParaRPr lang="en-US" altLang="ru-RU" sz="2800" b="1" dirty="0" smtClean="0"/>
          </a:p>
          <a:p>
            <a:pPr algn="just"/>
            <a:r>
              <a:rPr lang="ru-RU" altLang="ru-RU" sz="2400" b="1" dirty="0" smtClean="0"/>
              <a:t>	«</a:t>
            </a:r>
            <a:r>
              <a:rPr lang="ru-RU" altLang="ru-RU" sz="2400" b="1" dirty="0"/>
              <a:t>Учите ребёнка каким-нибудь неизвестным ему пяти словам - он будет долго и напрасно мучиться, но свяжите двадцать таких слов с картинками, и он усвоит их на лету».</a:t>
            </a:r>
            <a:endParaRPr lang="en-US" altLang="ru-RU" sz="2400" b="1" dirty="0"/>
          </a:p>
          <a:p>
            <a:r>
              <a:rPr lang="ru-RU" altLang="ru-RU" sz="2400" b="1" dirty="0"/>
              <a:t>		</a:t>
            </a:r>
            <a:r>
              <a:rPr lang="ru-RU" altLang="ru-RU" sz="2400" b="1" dirty="0" smtClean="0"/>
              <a:t>			К</a:t>
            </a:r>
            <a:r>
              <a:rPr lang="ru-RU" altLang="ru-RU" sz="2400" b="1" dirty="0"/>
              <a:t>. Д. Ушинский</a:t>
            </a:r>
          </a:p>
          <a:p>
            <a:pPr algn="just">
              <a:spcBef>
                <a:spcPct val="0"/>
              </a:spcBef>
            </a:pPr>
            <a:r>
              <a:rPr lang="ru-RU" altLang="ru-RU" sz="1800" dirty="0" smtClean="0"/>
              <a:t> </a:t>
            </a:r>
            <a:r>
              <a:rPr lang="en-US" altLang="ru-RU" sz="2400" dirty="0" smtClean="0"/>
              <a:t>	</a:t>
            </a:r>
            <a:endParaRPr lang="ru-RU" altLang="ru-RU" sz="2400" dirty="0" smtClean="0"/>
          </a:p>
          <a:p>
            <a:pPr marL="342900" indent="-34290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 dirty="0" smtClean="0"/>
              <a:t>Создание </a:t>
            </a:r>
            <a:r>
              <a:rPr lang="ru-RU" altLang="ru-RU" sz="2400" dirty="0"/>
              <a:t>психолого-педагогических условий развития положительной мотивации у детей.</a:t>
            </a:r>
          </a:p>
          <a:p>
            <a:pPr marL="342900" indent="-34290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 dirty="0" smtClean="0"/>
              <a:t>Повышение </a:t>
            </a:r>
            <a:r>
              <a:rPr lang="ru-RU" altLang="ru-RU" sz="2400" dirty="0"/>
              <a:t>эффективности образовательного процесса за счёт наглядности, привлекательности, новизны, современности. </a:t>
            </a:r>
          </a:p>
          <a:p>
            <a:pPr marL="342900" indent="-34290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 dirty="0" smtClean="0"/>
              <a:t>Рациональный </a:t>
            </a:r>
            <a:r>
              <a:rPr lang="ru-RU" altLang="ru-RU" sz="2400" dirty="0"/>
              <a:t>и удобный источник подачи и хранения информации (копилка дидактических игр).</a:t>
            </a:r>
          </a:p>
          <a:p>
            <a:pPr marL="342900" indent="-342900" algn="just">
              <a:spcBef>
                <a:spcPct val="0"/>
              </a:spcBef>
              <a:buFont typeface="Wingdings" pitchFamily="2" charset="2"/>
              <a:buChar char="Ø"/>
            </a:pPr>
            <a:r>
              <a:rPr lang="ru-RU" altLang="ru-RU" sz="2400" dirty="0" smtClean="0"/>
              <a:t>Возможность </a:t>
            </a:r>
            <a:r>
              <a:rPr lang="ru-RU" altLang="ru-RU" sz="2400" dirty="0"/>
              <a:t>разработки  новых заданий в игровой форме </a:t>
            </a:r>
            <a:r>
              <a:rPr lang="ru-RU" altLang="ru-RU" sz="2400" dirty="0" smtClean="0"/>
              <a:t>для</a:t>
            </a:r>
            <a:r>
              <a:rPr lang="en-US" altLang="ru-RU" sz="2400" dirty="0" smtClean="0"/>
              <a:t> </a:t>
            </a:r>
            <a:r>
              <a:rPr lang="ru-RU" altLang="ru-RU" sz="2400" dirty="0" smtClean="0"/>
              <a:t>развития </a:t>
            </a:r>
            <a:r>
              <a:rPr lang="ru-RU" altLang="ru-RU" sz="2400" dirty="0"/>
              <a:t>речи дошкольников.</a:t>
            </a:r>
          </a:p>
          <a:p>
            <a:pPr algn="just"/>
            <a:r>
              <a:rPr lang="ru-RU" altLang="ru-RU" sz="1800" dirty="0" smtClean="0"/>
              <a:t>	</a:t>
            </a:r>
            <a:endParaRPr lang="ru-RU" alt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sz="2000" dirty="0" smtClean="0"/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ru-RU" sz="2000" dirty="0"/>
              <a:t>	</a:t>
            </a:r>
            <a:r>
              <a:rPr lang="ru-RU" sz="2400" dirty="0" smtClean="0"/>
              <a:t>Применение ИКТ в </a:t>
            </a:r>
            <a:r>
              <a:rPr lang="ru-RU" sz="2400" dirty="0" err="1" smtClean="0"/>
              <a:t>воспитательно</a:t>
            </a:r>
            <a:r>
              <a:rPr lang="ru-RU" sz="2400" dirty="0" smtClean="0"/>
              <a:t>-образовательном процессе по развитию речи дошкольников требует </a:t>
            </a:r>
            <a:r>
              <a:rPr lang="ru-RU" sz="2400" dirty="0"/>
              <a:t>соблюдения определенных дидактических </a:t>
            </a:r>
            <a:r>
              <a:rPr lang="ru-RU" sz="2400" dirty="0" smtClean="0"/>
              <a:t>принципов:</a:t>
            </a:r>
            <a:endParaRPr lang="en-US" sz="2400" dirty="0" smtClean="0"/>
          </a:p>
          <a:p>
            <a:pPr marL="0" indent="0" algn="just">
              <a:spcBef>
                <a:spcPts val="0"/>
              </a:spcBef>
              <a:buFontTx/>
              <a:buNone/>
              <a:defRPr/>
            </a:pPr>
            <a:endParaRPr lang="ru-RU" sz="2400" dirty="0"/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400" b="1" dirty="0"/>
              <a:t>п</a:t>
            </a:r>
            <a:r>
              <a:rPr lang="ru-RU" sz="2400" b="1" dirty="0" smtClean="0"/>
              <a:t>ринцип наглядности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400" b="1" dirty="0" smtClean="0"/>
              <a:t>принцип активности</a:t>
            </a:r>
            <a:r>
              <a:rPr lang="ru-RU" sz="2400" dirty="0" smtClean="0"/>
              <a:t>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400" b="1" dirty="0" smtClean="0"/>
              <a:t>принцип доступности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ru-RU" sz="2400" b="1" dirty="0" smtClean="0"/>
              <a:t>принцип непрерывности и целостности</a:t>
            </a:r>
          </a:p>
          <a:p>
            <a:pPr algn="just">
              <a:spcBef>
                <a:spcPts val="0"/>
              </a:spcBef>
              <a:defRPr/>
            </a:pPr>
            <a:endParaRPr lang="ru-RU" altLang="ru-RU" sz="2000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33375"/>
            <a:ext cx="8642350" cy="5903913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Цель</a:t>
            </a:r>
            <a:r>
              <a:rPr lang="ru-RU" sz="2400" b="1" dirty="0">
                <a:solidFill>
                  <a:srgbClr val="FF0000"/>
                </a:solidFill>
              </a:rPr>
              <a:t>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400" dirty="0" smtClean="0"/>
              <a:t>	Развитие речи дошкольников </a:t>
            </a:r>
            <a:r>
              <a:rPr lang="ru-RU" sz="2400" dirty="0"/>
              <a:t>через применение в </a:t>
            </a:r>
            <a:r>
              <a:rPr lang="ru-RU" sz="2400" dirty="0" err="1"/>
              <a:t>воспитательно</a:t>
            </a:r>
            <a:r>
              <a:rPr lang="ru-RU" sz="2400" dirty="0"/>
              <a:t>-образовательном процессе информационных компьютерных технологий. </a:t>
            </a:r>
            <a:endParaRPr lang="ru-RU" sz="2000" b="1" dirty="0"/>
          </a:p>
          <a:p>
            <a:pPr>
              <a:spcBef>
                <a:spcPct val="0"/>
              </a:spcBef>
              <a:defRPr/>
            </a:pPr>
            <a:r>
              <a:rPr lang="ru-RU" sz="2200" b="1" dirty="0">
                <a:solidFill>
                  <a:srgbClr val="FF0000"/>
                </a:solidFill>
              </a:rPr>
              <a:t>Задачи:</a:t>
            </a: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400" dirty="0" smtClean="0"/>
              <a:t>развивать умение </a:t>
            </a:r>
            <a:r>
              <a:rPr lang="ru-RU" sz="2400" dirty="0"/>
              <a:t>различать на слух и отчетливо произносить </a:t>
            </a:r>
            <a:r>
              <a:rPr lang="ru-RU" sz="2400" dirty="0" smtClean="0"/>
              <a:t>сходные </a:t>
            </a:r>
            <a:r>
              <a:rPr lang="ru-RU" sz="2400" dirty="0"/>
              <a:t>по артикуляции и звучанию согласные звуки</a:t>
            </a:r>
            <a:r>
              <a:rPr lang="ru-RU" sz="2200" dirty="0" smtClean="0"/>
              <a:t> </a:t>
            </a:r>
          </a:p>
          <a:p>
            <a:pPr marL="342900" indent="-3429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200" dirty="0"/>
              <a:t>п</a:t>
            </a:r>
            <a:r>
              <a:rPr lang="ru-RU" sz="2200" dirty="0" smtClean="0"/>
              <a:t>родолжать развивать фонематический слух</a:t>
            </a:r>
          </a:p>
          <a:p>
            <a:pPr marL="342900" indent="-342900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200" dirty="0" smtClean="0"/>
              <a:t>развивать умение согласовать слова </a:t>
            </a:r>
            <a:r>
              <a:rPr lang="ru-RU" sz="2200" dirty="0"/>
              <a:t>в </a:t>
            </a:r>
            <a:r>
              <a:rPr lang="ru-RU" sz="2200" dirty="0" smtClean="0"/>
              <a:t>предложениях, составлять простые и сложные предложения; </a:t>
            </a:r>
            <a:endParaRPr lang="ru-RU" sz="2200" dirty="0"/>
          </a:p>
          <a:p>
            <a:pPr marL="342900" indent="-342900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400" dirty="0"/>
              <a:t>з</a:t>
            </a:r>
            <a:r>
              <a:rPr lang="ru-RU" sz="2400" dirty="0" smtClean="0"/>
              <a:t>накомить </a:t>
            </a:r>
            <a:r>
              <a:rPr lang="ru-RU" sz="2400" dirty="0"/>
              <a:t>с разными способами образования слов</a:t>
            </a:r>
            <a:r>
              <a:rPr lang="ru-RU" sz="2200" dirty="0" smtClean="0"/>
              <a:t>;</a:t>
            </a:r>
            <a:endParaRPr lang="ru-RU" sz="2200" dirty="0"/>
          </a:p>
          <a:p>
            <a:pPr marL="342900" indent="-342900" algn="just"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ru-RU" sz="2200" dirty="0" smtClean="0"/>
              <a:t>в занимательной форме развивать психическую базу речи (восприятие, внимание, память, мыслительные процессы);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765175"/>
            <a:ext cx="7848600" cy="5184775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2400" b="1" dirty="0" smtClean="0"/>
              <a:t>Ведущая педагогическая идея: </a:t>
            </a:r>
          </a:p>
          <a:p>
            <a:pPr algn="just">
              <a:spcBef>
                <a:spcPct val="0"/>
              </a:spcBef>
            </a:pPr>
            <a:endParaRPr lang="ru-RU" altLang="ru-RU" sz="2400" dirty="0" smtClean="0"/>
          </a:p>
          <a:p>
            <a:pPr algn="just">
              <a:spcBef>
                <a:spcPct val="0"/>
              </a:spcBef>
            </a:pPr>
            <a:r>
              <a:rPr lang="ru-RU" altLang="ru-RU" sz="2400" dirty="0" smtClean="0"/>
              <a:t>	«Гармоничное соединение современных технологий с традиционными средствами развития ребенка создают необходимый уровень качества, вариативности, дифференциации и индивидуализации развития речи</a:t>
            </a:r>
            <a:r>
              <a:rPr lang="ru-RU" altLang="ru-RU" sz="2400" dirty="0"/>
              <a:t> </a:t>
            </a:r>
            <a:r>
              <a:rPr lang="ru-RU" altLang="ru-RU" sz="2400" dirty="0" smtClean="0"/>
              <a:t>дошкольников». </a:t>
            </a:r>
          </a:p>
          <a:p>
            <a:pPr algn="just">
              <a:spcBef>
                <a:spcPct val="0"/>
              </a:spcBef>
            </a:pP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88913"/>
            <a:ext cx="8642350" cy="7921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2400" b="1" dirty="0" smtClean="0"/>
              <a:t>Направления педагогической диагностики по выявлению</a:t>
            </a:r>
          </a:p>
          <a:p>
            <a:pPr>
              <a:spcBef>
                <a:spcPct val="0"/>
              </a:spcBef>
            </a:pPr>
            <a:r>
              <a:rPr lang="ru-RU" altLang="ru-RU" sz="2400" b="1" dirty="0" err="1" smtClean="0"/>
              <a:t>сформированности</a:t>
            </a:r>
            <a:r>
              <a:rPr lang="ru-RU" altLang="ru-RU" sz="2400" b="1" dirty="0" smtClean="0"/>
              <a:t> речи.</a:t>
            </a:r>
            <a:endParaRPr lang="ru-RU" altLang="ru-RU" sz="24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395288" y="1320800"/>
            <a:ext cx="8424862" cy="554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/>
              <a:t>Блок «Звуковая культура речи»: 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400" dirty="0"/>
              <a:t>Различает на слух и отчетливо произносит сходные по артикуляции и звучанию согласные звуки.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400" dirty="0"/>
              <a:t>Опреде­ляет  место звука в слове.</a:t>
            </a:r>
          </a:p>
          <a:p>
            <a:pPr algn="just">
              <a:defRPr/>
            </a:pPr>
            <a:r>
              <a:rPr lang="ru-RU" sz="2400" b="1" dirty="0"/>
              <a:t>Блок «Грамматический строй речи»: 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400" dirty="0"/>
              <a:t>Согласовывает прилагательные с существительными, 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400" dirty="0"/>
              <a:t>Подбирает к существительному несколько прилагательных.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400" dirty="0"/>
              <a:t>Заменяет слово другим со сходным значением. </a:t>
            </a:r>
          </a:p>
          <a:p>
            <a:pPr algn="just">
              <a:defRPr/>
            </a:pPr>
            <a:r>
              <a:rPr lang="ru-RU" sz="2400" b="1" dirty="0"/>
              <a:t>Блок «Формирование словаря, связная речь»: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400" dirty="0"/>
              <a:t>Самостоятельно составляет по образцу рассказы из личного опыта, по сюжетной картине, по набору картинок.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400" dirty="0"/>
              <a:t>Сочиняет концовки к сказкам. 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2400" dirty="0"/>
              <a:t>Последовательно, без существенных пропусков пересказывает небольшие литературные произведения. </a:t>
            </a:r>
          </a:p>
          <a:p>
            <a:pPr algn="just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88913"/>
            <a:ext cx="8642350" cy="7921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altLang="ru-RU" sz="2400" b="1" dirty="0" smtClean="0"/>
              <a:t>Педагогическая  диагностика по выявлению</a:t>
            </a:r>
          </a:p>
          <a:p>
            <a:pPr>
              <a:spcBef>
                <a:spcPct val="0"/>
              </a:spcBef>
            </a:pPr>
            <a:r>
              <a:rPr lang="ru-RU" altLang="ru-RU" sz="2400" b="1" dirty="0" err="1" smtClean="0"/>
              <a:t>сформированности</a:t>
            </a:r>
            <a:r>
              <a:rPr lang="ru-RU" altLang="ru-RU" sz="2400" b="1" dirty="0" smtClean="0"/>
              <a:t> речи.</a:t>
            </a:r>
          </a:p>
          <a:p>
            <a:pPr>
              <a:spcBef>
                <a:spcPct val="0"/>
              </a:spcBef>
            </a:pPr>
            <a:r>
              <a:rPr lang="ru-RU" altLang="ru-RU" sz="2000" dirty="0" smtClean="0"/>
              <a:t>(начальный этап работы над проблемой</a:t>
            </a:r>
            <a:r>
              <a:rPr lang="ru-RU" altLang="ru-RU" sz="2400" dirty="0" smtClean="0"/>
              <a:t>)</a:t>
            </a:r>
          </a:p>
          <a:p>
            <a:pPr>
              <a:spcBef>
                <a:spcPct val="0"/>
              </a:spcBef>
            </a:pPr>
            <a:endParaRPr lang="ru-RU" altLang="ru-RU" sz="24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199" y="1597659"/>
          <a:ext cx="8229603" cy="4531046"/>
        </p:xfrm>
        <a:graphic>
          <a:graphicData uri="http://schemas.openxmlformats.org/drawingml/2006/table">
            <a:tbl>
              <a:tblPr firstRow="1" firstCol="1" bandRow="1"/>
              <a:tblGrid>
                <a:gridCol w="717759"/>
                <a:gridCol w="868378"/>
                <a:gridCol w="891550"/>
                <a:gridCol w="903136"/>
                <a:gridCol w="981921"/>
                <a:gridCol w="903136"/>
                <a:gridCol w="1067659"/>
                <a:gridCol w="903136"/>
                <a:gridCol w="992928"/>
              </a:tblGrid>
              <a:tr h="152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Звуковая культура речи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Грамматический строй речи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Формирование словаря, связная речь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21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Различает на слух и отчетливо произносит сходные по артикуляции и звучанию согласные звуки.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R="3175" algn="just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Определяет место звука в слове (начало, середина, конец).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Согласовывает прилагательные с существительными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Подбирает к существительному несколько прилагательных.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Заменяет слово другим со сходным значением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Самостоятельно составляет по образцу рассказы из личного опыта, по сюжетной картине, по набору картинок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Сочиняет  концовки к сказкам 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Последовательно, без существенных пропусков пересказывает небольшие литературные произведения.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Ваня С.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Саша К.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Егор Ц.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Семен Р.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Павлик А.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Дима Г.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Настя К.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Захар А.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+-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569" marR="625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909</Words>
  <Application>Microsoft Office PowerPoint</Application>
  <PresentationFormat>Экран (4:3)</PresentationFormat>
  <Paragraphs>348</Paragraphs>
  <Slides>15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   МБДОУ Боковской детский сад  «Колокольчик» д. 142, д. Боковая, г. Семенов, Нижегородская обл., 606609 http://ds-bokovaja.caduk.ru      Виноградова Инна Петровна Должность – воспитатель  Педагогический стаж – 6 лет e-mail: vininpet@mail.ru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Игра - является ведущим видом деятельности детей. В своей работе я использую игровые технологии в организованной образовательной деятельности, в совместной деятельности, благодаря чему усвоение знаний происходит гораздо легче и продуктивнее.  В нашем ДОО используются компьютерные игры, направленные на совершенствование фонематических процессов у детей дошкольного возраста.                           </vt:lpstr>
      <vt:lpstr>Презентация PowerPoint</vt:lpstr>
      <vt:lpstr>Педагогическая  диагностика по выявлению сформированности речи. (заключительный этап работы над проблемой) </vt:lpstr>
      <vt:lpstr>Презентация PowerPoint</vt:lpstr>
      <vt:lpstr>Презентация PowerPoint</vt:lpstr>
      <vt:lpstr>    Литература.   Федеральный государственный образовательный стандарт дошкольного образования (утв. приказом Министерства образования и науки Российской Федерации (Минобрнауки России) от 17 октября 2013 г. N 1155). Примерная общеобразовательная программа дошкольного образования «От рождения до школы» под редакцией Н.Е. Веракса, Т.С. Комаровой, М.А. Васильевой, М.: Мозаика – Синтез, 2014 г. Гербова В.В. «Развитие речи в детском саду. Старшая группа» - М.: Мозаика – Синтез, 2015 г. Диагностика речевого развития детей дошкольного возраста: методическое пособие /Л.А.Ухина.- Красное: МДОУ «Детский сад «Колосок» с. Красное»,2010.-76с. Новосёлова С.Л., Петку Г.П. Компьютерный мир дошкольника. — М.: Новая школа, 1997. - 128 с.  http://igrashkolaslnovoselovoy.narod.ru/olderfiles/1/1-1/Part3_c.86-127.pdf  Комарова Т.С., Комарова И.И., Туликов А.В. Информационно-коммуникативные технологии в дошкольном образовании, Мозаика-Синтез, 2011. http://profilib.com/chtenie/93665/tamara-komarova-informatsionno-kommunikatsionnye-tekhnologii-v-doshkolnom-obrazovanii.php 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Дмитрий Каленюк</cp:lastModifiedBy>
  <cp:revision>259</cp:revision>
  <dcterms:created xsi:type="dcterms:W3CDTF">2012-09-18T19:05:21Z</dcterms:created>
  <dcterms:modified xsi:type="dcterms:W3CDTF">2015-12-18T17:18:49Z</dcterms:modified>
</cp:coreProperties>
</file>