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2" r:id="rId6"/>
    <p:sldId id="263" r:id="rId7"/>
    <p:sldId id="264" r:id="rId8"/>
    <p:sldId id="270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441" autoAdjust="0"/>
  </p:normalViewPr>
  <p:slideViewPr>
    <p:cSldViewPr>
      <p:cViewPr varScale="1">
        <p:scale>
          <a:sx n="86" d="100"/>
          <a:sy n="86" d="100"/>
        </p:scale>
        <p:origin x="-154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3652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600200"/>
          </a:xfrm>
          <a:gradFill>
            <a:gsLst>
              <a:gs pos="0">
                <a:schemeClr val="accent5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0" scaled="1"/>
          </a:gradFill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Воспитатель МБДОУ № 109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Энгельсского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муниципального района</a:t>
            </a: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Белолипцева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Н.В.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3733800"/>
          </a:xfrm>
          <a:gradFill flip="none" rotWithShape="1">
            <a:gsLst>
              <a:gs pos="0">
                <a:schemeClr val="accent5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0" scaled="1"/>
            <a:tileRect/>
          </a:gradFill>
          <a:effectLst>
            <a:outerShdw blurRad="40000" dist="23000" dir="5400000">
              <a:schemeClr val="accent1">
                <a:lumMod val="75000"/>
                <a:alpha val="35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Технология ТРИЗ в дидактических играх </a:t>
            </a:r>
            <a:b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во 2 младшей группе</a:t>
            </a:r>
            <a:endParaRPr lang="ru-RU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Цветная мозаика 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 smtClean="0"/>
              <a:t>Проводя время за этой интересной и полезной игрой, дети в игровой форме укрепляют своё мышление, разностороннее воображение, развивают фантазию, конструкторские умения. </a:t>
            </a:r>
            <a:endParaRPr lang="ru-RU" sz="2000" b="1" dirty="0"/>
          </a:p>
        </p:txBody>
      </p:sp>
      <p:pic>
        <p:nvPicPr>
          <p:cNvPr id="7171" name="Picture 3" descr="C:\Users\User\Desktop\фотки\P1200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962400"/>
            <a:ext cx="4038600" cy="2133600"/>
          </a:xfrm>
          <a:prstGeom prst="rect">
            <a:avLst/>
          </a:prstGeom>
          <a:noFill/>
        </p:spPr>
      </p:pic>
      <p:pic>
        <p:nvPicPr>
          <p:cNvPr id="2050" name="Picture 2" descr="C:\Users\User\Desktop\фотки\P12007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76401"/>
            <a:ext cx="4038600" cy="2133600"/>
          </a:xfrm>
          <a:prstGeom prst="rect">
            <a:avLst/>
          </a:prstGeom>
          <a:noFill/>
        </p:spPr>
      </p:pic>
      <p:pic>
        <p:nvPicPr>
          <p:cNvPr id="4" name="Picture 2" descr="C:\Users\User\Desktop\фотки\P12007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962400"/>
            <a:ext cx="3886200" cy="2133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Бусинки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Развитие </a:t>
            </a:r>
            <a:r>
              <a:rPr lang="ru-RU" sz="2000" b="1" dirty="0" smtClean="0"/>
              <a:t>у детей воображения, фантазии, образного мышления. </a:t>
            </a:r>
          </a:p>
          <a:p>
            <a:pPr algn="just"/>
            <a:r>
              <a:rPr lang="ru-RU" sz="2000" b="1" dirty="0" smtClean="0"/>
              <a:t>Развитие мелкой моторики. Закрепление знания цвета.</a:t>
            </a:r>
            <a:endParaRPr lang="ru-RU" sz="2000" b="1" dirty="0"/>
          </a:p>
        </p:txBody>
      </p:sp>
      <p:pic>
        <p:nvPicPr>
          <p:cNvPr id="8194" name="Picture 2" descr="C:\Users\User\Desktop\фотки\P12007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4038600" cy="2276141"/>
          </a:xfrm>
          <a:prstGeom prst="rect">
            <a:avLst/>
          </a:prstGeom>
          <a:noFill/>
        </p:spPr>
      </p:pic>
      <p:pic>
        <p:nvPicPr>
          <p:cNvPr id="8195" name="Picture 3" descr="C:\Users\User\Desktop\фотки\P1200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114801"/>
            <a:ext cx="4038600" cy="1981200"/>
          </a:xfrm>
          <a:prstGeom prst="rect">
            <a:avLst/>
          </a:prstGeom>
          <a:noFill/>
        </p:spPr>
      </p:pic>
      <p:pic>
        <p:nvPicPr>
          <p:cNvPr id="3074" name="Picture 2" descr="C:\Users\User\Desktop\фотки\P12007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14799"/>
            <a:ext cx="4038600" cy="19812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Хорошо-плохо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Игра </a:t>
            </a:r>
            <a:r>
              <a:rPr lang="ru-RU" sz="2000" b="1" dirty="0" smtClean="0"/>
              <a:t>позволяет в обыденных предметах или ситуациях увидеть противоречивые свойства.</a:t>
            </a:r>
            <a:endParaRPr lang="ru-RU" sz="2000" b="1" dirty="0"/>
          </a:p>
        </p:txBody>
      </p:sp>
      <p:pic>
        <p:nvPicPr>
          <p:cNvPr id="5122" name="Picture 2" descr="C:\Users\User\Desktop\фотки\P12007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1"/>
            <a:ext cx="4038600" cy="4571999"/>
          </a:xfrm>
          <a:prstGeom prst="rect">
            <a:avLst/>
          </a:prstGeom>
          <a:noFill/>
        </p:spPr>
      </p:pic>
      <p:pic>
        <p:nvPicPr>
          <p:cNvPr id="1026" name="Picture 2" descr="C:\Users\User\Desktop\фотки\P12007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733799"/>
            <a:ext cx="3657600" cy="24384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Огород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endParaRPr lang="ru-RU" dirty="0" smtClean="0"/>
          </a:p>
          <a:p>
            <a:pPr algn="just">
              <a:buNone/>
            </a:pPr>
            <a:r>
              <a:rPr lang="ru-RU" sz="2000" b="1" dirty="0" smtClean="0"/>
              <a:t>	</a:t>
            </a:r>
            <a:r>
              <a:rPr lang="ru-RU" sz="2000" b="1" dirty="0" smtClean="0"/>
              <a:t>Уточнить </a:t>
            </a:r>
            <a:r>
              <a:rPr lang="ru-RU" sz="2000" b="1" dirty="0" smtClean="0"/>
              <a:t>знания о названиях, форме, цвете, фруктов и овощей. Развивать сенсорные чувства, речь, мелкую моторику рук.</a:t>
            </a:r>
          </a:p>
          <a:p>
            <a:endParaRPr lang="ru-RU" dirty="0"/>
          </a:p>
        </p:txBody>
      </p:sp>
      <p:pic>
        <p:nvPicPr>
          <p:cNvPr id="6146" name="Picture 2" descr="C:\Users\User\Desktop\фотки\P12007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1"/>
            <a:ext cx="4038600" cy="2133600"/>
          </a:xfrm>
          <a:prstGeom prst="rect">
            <a:avLst/>
          </a:prstGeom>
          <a:noFill/>
        </p:spPr>
      </p:pic>
      <p:pic>
        <p:nvPicPr>
          <p:cNvPr id="6147" name="Picture 3" descr="C:\Users\User\Desktop\фотки\P1200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86200"/>
            <a:ext cx="4038600" cy="2195763"/>
          </a:xfrm>
          <a:prstGeom prst="rect">
            <a:avLst/>
          </a:prstGeom>
          <a:noFill/>
        </p:spPr>
      </p:pic>
      <p:pic>
        <p:nvPicPr>
          <p:cNvPr id="4098" name="Picture 2" descr="C:\Users\User\Desktop\фотки\P12007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86200"/>
            <a:ext cx="3505200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1534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284C"/>
                </a:solidFill>
                <a:cs typeface="Arial" charset="0"/>
              </a:rPr>
              <a:t/>
            </a:r>
            <a:br>
              <a:rPr lang="ru-RU" b="1" dirty="0" smtClean="0">
                <a:solidFill>
                  <a:srgbClr val="99284C"/>
                </a:solidFill>
                <a:cs typeface="Arial" charset="0"/>
              </a:rPr>
            </a:br>
            <a:r>
              <a:rPr lang="ru-RU" b="1" dirty="0" smtClean="0">
                <a:solidFill>
                  <a:srgbClr val="99284C"/>
                </a:solidFill>
                <a:latin typeface="+mn-lt"/>
                <a:cs typeface="Arial" charset="0"/>
              </a:rPr>
              <a:t>Актуальность использования технологии ТРИЗ.</a:t>
            </a:r>
            <a:br>
              <a:rPr lang="ru-RU" b="1" dirty="0" smtClean="0">
                <a:solidFill>
                  <a:srgbClr val="99284C"/>
                </a:solidFill>
                <a:latin typeface="+mn-lt"/>
                <a:cs typeface="Arial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-320675"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 Данная технология способствует :</a:t>
            </a:r>
          </a:p>
          <a:p>
            <a:pPr indent="-320675">
              <a:lnSpc>
                <a:spcPct val="150000"/>
              </a:lnSpc>
              <a:buSzPct val="71000"/>
              <a:buBlip>
                <a:blip r:embed="rId2"/>
              </a:buBlip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  развитию творческого воображения, </a:t>
            </a:r>
          </a:p>
          <a:p>
            <a:pPr indent="-320675">
              <a:lnSpc>
                <a:spcPct val="150000"/>
              </a:lnSpc>
              <a:buSzPct val="71000"/>
              <a:buBlip>
                <a:blip r:embed="rId2"/>
              </a:buBlip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  развитию нестандартного мышления, </a:t>
            </a:r>
          </a:p>
          <a:p>
            <a:pPr indent="-320675">
              <a:lnSpc>
                <a:spcPct val="150000"/>
              </a:lnSpc>
              <a:buSzPct val="71000"/>
              <a:buBlip>
                <a:blip r:embed="rId2"/>
              </a:buBlip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  высокому уровню познавательной активности </a:t>
            </a:r>
          </a:p>
          <a:p>
            <a:pPr indent="-320675">
              <a:lnSpc>
                <a:spcPct val="150000"/>
              </a:lnSpc>
              <a:buSzPct val="71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  и речи дошкольника, </a:t>
            </a:r>
          </a:p>
          <a:p>
            <a:pPr indent="-320675">
              <a:lnSpc>
                <a:spcPct val="150000"/>
              </a:lnSpc>
              <a:buSzPct val="71000"/>
              <a:buBlip>
                <a:blip r:embed="rId2"/>
              </a:buBlip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  овладению основными мыслительными операциями</a:t>
            </a:r>
          </a:p>
          <a:p>
            <a:pPr indent="-320675">
              <a:lnSpc>
                <a:spcPct val="150000"/>
              </a:lnSpc>
              <a:buSzPct val="71000"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  по созданию творческого продукта, </a:t>
            </a:r>
          </a:p>
          <a:p>
            <a:pPr indent="-320675">
              <a:lnSpc>
                <a:spcPct val="150000"/>
              </a:lnSpc>
              <a:buSzPct val="71000"/>
              <a:buBlip>
                <a:blip r:embed="rId2"/>
              </a:buBlip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  желанию и умению самостоятельно учиться.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ClrTx/>
              <a:buFontTx/>
              <a:buNone/>
              <a:defRPr/>
            </a:pPr>
            <a:r>
              <a:rPr lang="ru-RU" sz="3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smtClean="0">
                <a:solidFill>
                  <a:srgbClr val="7E0021"/>
                </a:solidFill>
                <a:latin typeface="Times New Roman" pitchFamily="18" charset="0"/>
                <a:cs typeface="Times New Roman" pitchFamily="18" charset="0"/>
              </a:rPr>
              <a:t>технологии ТРИЗ </a:t>
            </a:r>
          </a:p>
          <a:p>
            <a:pPr algn="ctr">
              <a:buClrTx/>
              <a:buFontTx/>
              <a:buNone/>
              <a:defRPr/>
            </a:pPr>
            <a:r>
              <a:rPr lang="ru-RU" sz="3400" b="1" dirty="0" smtClean="0">
                <a:solidFill>
                  <a:srgbClr val="7E0021"/>
                </a:solidFill>
                <a:latin typeface="Times New Roman" pitchFamily="18" charset="0"/>
                <a:cs typeface="Times New Roman" pitchFamily="18" charset="0"/>
              </a:rPr>
              <a:t>направлена на развитие</a:t>
            </a:r>
            <a:r>
              <a:rPr lang="ru-RU" b="1" dirty="0" smtClean="0">
                <a:solidFill>
                  <a:srgbClr val="7E002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15900" indent="-190500">
              <a:lnSpc>
                <a:spcPct val="150000"/>
              </a:lnSpc>
              <a:buSzPct val="78000"/>
              <a:buFont typeface="Times New Roman" pitchFamily="16" charset="0"/>
              <a:buBlip>
                <a:blip r:embed="rId2"/>
              </a:buBlip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речи дошкольников,</a:t>
            </a:r>
          </a:p>
          <a:p>
            <a:pPr marL="215900" indent="-190500">
              <a:lnSpc>
                <a:spcPct val="150000"/>
              </a:lnSpc>
              <a:buSzPct val="78000"/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стремления к новизне,</a:t>
            </a:r>
          </a:p>
          <a:p>
            <a:pPr marL="215900" indent="-190500">
              <a:lnSpc>
                <a:spcPct val="150000"/>
              </a:lnSpc>
              <a:buSzPct val="78000"/>
              <a:buFont typeface="Times New Roman" pitchFamily="16" charset="0"/>
              <a:buBlip>
                <a:blip r:embed="rId2"/>
              </a:buBlip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поисковой активности, </a:t>
            </a:r>
          </a:p>
          <a:p>
            <a:pPr marL="215900" indent="-190500">
              <a:lnSpc>
                <a:spcPct val="150000"/>
              </a:lnSpc>
              <a:buSzPct val="78000"/>
              <a:buFont typeface="Times New Roman" pitchFamily="16" charset="0"/>
              <a:buBlip>
                <a:blip r:embed="rId2"/>
              </a:buBlip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творческого воображения,</a:t>
            </a:r>
          </a:p>
          <a:p>
            <a:pPr marL="215900" indent="-190500">
              <a:lnSpc>
                <a:spcPct val="150000"/>
              </a:lnSpc>
              <a:buSzPct val="78000"/>
              <a:buFont typeface="Times New Roman" pitchFamily="16" charset="0"/>
              <a:buBlip>
                <a:blip r:embed="rId2"/>
              </a:buBlip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таких качеств мышления, </a:t>
            </a:r>
          </a:p>
          <a:p>
            <a:pPr marL="215900" indent="-190500">
              <a:lnSpc>
                <a:spcPct val="150000"/>
              </a:lnSpc>
              <a:buSzPct val="78000"/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 гибкость, подвижность, системность, диалектичность, </a:t>
            </a:r>
          </a:p>
          <a:p>
            <a:pPr marL="215900" indent="-190500">
              <a:lnSpc>
                <a:spcPct val="150000"/>
              </a:lnSpc>
              <a:buSzPct val="78000"/>
              <a:buFont typeface="Times New Roman" pitchFamily="16" charset="0"/>
              <a:buBlip>
                <a:blip r:embed="rId2"/>
              </a:buBlip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понимания происходящих процессов.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smtClean="0">
                <a:solidFill>
                  <a:srgbClr val="7E0021"/>
                </a:solidFill>
                <a:latin typeface="+mn-lt"/>
                <a:cs typeface="Arial" charset="0"/>
              </a:rPr>
              <a:t/>
            </a:r>
            <a:br>
              <a:rPr lang="ru-RU" sz="4000" b="1" dirty="0" smtClean="0">
                <a:solidFill>
                  <a:srgbClr val="7E0021"/>
                </a:solidFill>
                <a:latin typeface="+mn-lt"/>
                <a:cs typeface="Arial" charset="0"/>
              </a:rPr>
            </a:br>
            <a:r>
              <a:rPr lang="ru-RU" sz="4000" b="1" dirty="0" smtClean="0">
                <a:solidFill>
                  <a:srgbClr val="7E0021"/>
                </a:solidFill>
                <a:latin typeface="+mn-lt"/>
                <a:cs typeface="Arial" charset="0"/>
              </a:rPr>
              <a:t>Развитое воображение — необходимое качество </a:t>
            </a:r>
            <a:br>
              <a:rPr lang="ru-RU" sz="4000" b="1" dirty="0" smtClean="0">
                <a:solidFill>
                  <a:srgbClr val="7E0021"/>
                </a:solidFill>
                <a:latin typeface="+mn-lt"/>
                <a:cs typeface="Arial" charset="0"/>
              </a:rPr>
            </a:br>
            <a:r>
              <a:rPr lang="ru-RU" sz="4000" b="1" dirty="0" smtClean="0">
                <a:solidFill>
                  <a:srgbClr val="7E0021"/>
                </a:solidFill>
                <a:latin typeface="+mn-lt"/>
                <a:cs typeface="Arial" charset="0"/>
              </a:rPr>
              <a:t>любого мыслящего человека.</a:t>
            </a:r>
            <a:br>
              <a:rPr lang="ru-RU" sz="4000" b="1" dirty="0" smtClean="0">
                <a:solidFill>
                  <a:srgbClr val="7E0021"/>
                </a:solidFill>
                <a:latin typeface="+mn-lt"/>
                <a:cs typeface="Arial" charset="0"/>
              </a:rPr>
            </a:br>
            <a:endParaRPr lang="ru-RU" sz="4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 fontScale="32500" lnSpcReduction="20000"/>
          </a:bodyPr>
          <a:lstStyle/>
          <a:p>
            <a:pPr indent="-319088" algn="ctr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dirty="0" smtClean="0">
              <a:solidFill>
                <a:srgbClr val="000000"/>
              </a:solidFill>
              <a:cs typeface="Arial" charset="0"/>
            </a:endParaRPr>
          </a:p>
          <a:p>
            <a:pPr indent="-319088" algn="ctr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dirty="0" smtClean="0">
              <a:solidFill>
                <a:srgbClr val="000000"/>
              </a:solidFill>
              <a:cs typeface="Arial" charset="0"/>
            </a:endParaRPr>
          </a:p>
          <a:p>
            <a:pPr indent="-319088" algn="ctr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dirty="0" smtClean="0">
              <a:solidFill>
                <a:srgbClr val="000000"/>
              </a:solidFill>
              <a:cs typeface="Arial" charset="0"/>
            </a:endParaRPr>
          </a:p>
          <a:p>
            <a:pPr indent="-319088" algn="ctr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6200" b="1" dirty="0" smtClean="0">
                <a:solidFill>
                  <a:srgbClr val="000000"/>
                </a:solidFill>
                <a:cs typeface="Arial" charset="0"/>
              </a:rPr>
              <a:t>Дети любят мечтать, придумывать что-то новое, но мало сказать ребенку: «Придумай что-то</a:t>
            </a:r>
            <a:r>
              <a:rPr lang="ru-RU" sz="6200" b="1" dirty="0" smtClean="0">
                <a:solidFill>
                  <a:srgbClr val="000000"/>
                </a:solidFill>
                <a:cs typeface="Arial" charset="0"/>
              </a:rPr>
              <a:t>», надо научить его это делать. </a:t>
            </a:r>
          </a:p>
          <a:p>
            <a:pPr indent="-319088" algn="ctr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5000" b="1" dirty="0" smtClean="0">
              <a:solidFill>
                <a:srgbClr val="000000"/>
              </a:solidFill>
              <a:cs typeface="Arial" charset="0"/>
            </a:endParaRPr>
          </a:p>
          <a:p>
            <a:pPr indent="-319088" algn="ctr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6200" b="1" dirty="0" smtClean="0">
                <a:solidFill>
                  <a:srgbClr val="000000"/>
                </a:solidFill>
                <a:cs typeface="Arial" charset="0"/>
              </a:rPr>
              <a:t>Оптимальный вариант для решение этой задачи —использование «</a:t>
            </a:r>
            <a:r>
              <a:rPr lang="ru-RU" sz="6200" b="1" dirty="0" err="1" smtClean="0">
                <a:solidFill>
                  <a:srgbClr val="000000"/>
                </a:solidFill>
                <a:cs typeface="Arial" charset="0"/>
              </a:rPr>
              <a:t>тризовских</a:t>
            </a:r>
            <a:r>
              <a:rPr lang="ru-RU" sz="6200" b="1" dirty="0" smtClean="0">
                <a:solidFill>
                  <a:srgbClr val="000000"/>
                </a:solidFill>
                <a:cs typeface="Arial" charset="0"/>
              </a:rPr>
              <a:t>» методов и игр  на всех этапах </a:t>
            </a:r>
          </a:p>
          <a:p>
            <a:pPr indent="-319088" algn="ctr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6200" b="1" dirty="0" smtClean="0">
                <a:solidFill>
                  <a:srgbClr val="000000"/>
                </a:solidFill>
                <a:cs typeface="Arial" charset="0"/>
              </a:rPr>
              <a:t>образовательной деятельности и культурных практик </a:t>
            </a:r>
          </a:p>
          <a:p>
            <a:pPr indent="-319088" algn="ctr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6200" b="1" dirty="0" smtClean="0">
                <a:solidFill>
                  <a:srgbClr val="000000"/>
                </a:solidFill>
                <a:cs typeface="Arial" charset="0"/>
              </a:rPr>
              <a:t>в дошкольном учреждении.</a:t>
            </a:r>
          </a:p>
          <a:p>
            <a:pPr indent="-319088" algn="ctr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5000" b="1" dirty="0" smtClean="0">
              <a:solidFill>
                <a:srgbClr val="000000"/>
              </a:solidFill>
              <a:cs typeface="Arial" charset="0"/>
            </a:endParaRPr>
          </a:p>
          <a:p>
            <a:pPr indent="-319088" algn="ctr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5000" b="1" dirty="0" smtClean="0">
              <a:solidFill>
                <a:srgbClr val="000000"/>
              </a:solidFill>
              <a:cs typeface="Arial" charset="0"/>
            </a:endParaRPr>
          </a:p>
          <a:p>
            <a:pPr indent="-319088" algn="ctr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6200" b="1" dirty="0" smtClean="0">
                <a:solidFill>
                  <a:srgbClr val="000000"/>
                </a:solidFill>
                <a:cs typeface="Arial" charset="0"/>
              </a:rPr>
              <a:t>ТРИЗ дает возможность проявить свою </a:t>
            </a:r>
            <a:r>
              <a:rPr lang="ru-RU" sz="6200" b="1" dirty="0" smtClean="0">
                <a:solidFill>
                  <a:srgbClr val="000000"/>
                </a:solidFill>
                <a:cs typeface="Arial" charset="0"/>
              </a:rPr>
              <a:t>индивидуальность</a:t>
            </a:r>
            <a:r>
              <a:rPr lang="ru-RU" sz="6200" b="1" dirty="0" smtClean="0">
                <a:solidFill>
                  <a:srgbClr val="000000"/>
                </a:solidFill>
                <a:cs typeface="Arial" charset="0"/>
              </a:rPr>
              <a:t>, </a:t>
            </a:r>
          </a:p>
          <a:p>
            <a:pPr indent="-319088" algn="ctr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6200" b="1" dirty="0" smtClean="0">
                <a:solidFill>
                  <a:srgbClr val="000000"/>
                </a:solidFill>
                <a:cs typeface="Arial" charset="0"/>
              </a:rPr>
              <a:t>учит детей нестандартно мысль.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charset="0"/>
              </a:rPr>
              <a:t>В младших  группах детского сада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charset="0"/>
              </a:rPr>
              <a:t>игровая деятельность является основой решения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charset="0"/>
              </a:rPr>
              <a:t>всех образовательных задач. 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333333"/>
                </a:solidFill>
                <a:cs typeface="Arial" charset="0"/>
              </a:rPr>
              <a:t>В </a:t>
            </a:r>
            <a:r>
              <a:rPr lang="ru-RU" b="1" dirty="0" smtClean="0">
                <a:solidFill>
                  <a:srgbClr val="000000"/>
                </a:solidFill>
                <a:cs typeface="Arial" charset="0"/>
              </a:rPr>
              <a:t>арсенале технологии ТРИЗ используются игровые приемы и методы, позволяю</a:t>
            </a:r>
            <a:r>
              <a:rPr lang="ru-RU" b="1" dirty="0" smtClean="0">
                <a:solidFill>
                  <a:srgbClr val="000000"/>
                </a:solidFill>
              </a:rPr>
              <a:t>щие раскрыться творческому потенциалу каждого ребенка и приобрести не только знания,  но и умение пользоваться ими в жизни.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Организация образовательной деятельности может осуществляться в совместной деятельности взрослого и детей,  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в самостоятельной деятельности детей, 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при проведении режимных моментов.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ТРИЗ – это технология </a:t>
            </a:r>
            <a:r>
              <a:rPr lang="ru-RU" b="1" dirty="0" err="1" smtClean="0">
                <a:solidFill>
                  <a:srgbClr val="000000"/>
                </a:solidFill>
              </a:rPr>
              <a:t>деятельностного</a:t>
            </a:r>
            <a:r>
              <a:rPr lang="ru-RU" b="1" dirty="0" smtClean="0">
                <a:solidFill>
                  <a:srgbClr val="000000"/>
                </a:solidFill>
              </a:rPr>
              <a:t> типа, 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в которой педагог не дает готовые знания, 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а ставит ребенка в ситуацию познания, 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что соответствует принципам развивающего образования.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Цветные прищепки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ru-RU" sz="2000" b="1" dirty="0" smtClean="0"/>
              <a:t>Игра учит ориентироваться в цвете, стимулирует зрительные ощущения, а также развивать мелкую моторику у деток младшего дошкольного возраста.</a:t>
            </a:r>
          </a:p>
          <a:p>
            <a:endParaRPr lang="ru-RU" dirty="0"/>
          </a:p>
        </p:txBody>
      </p:sp>
      <p:pic>
        <p:nvPicPr>
          <p:cNvPr id="2051" name="Picture 3" descr="C:\Users\User\Desktop\фотки\P1200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886200"/>
            <a:ext cx="4038600" cy="2029326"/>
          </a:xfrm>
          <a:prstGeom prst="rect">
            <a:avLst/>
          </a:prstGeom>
          <a:noFill/>
        </p:spPr>
      </p:pic>
      <p:pic>
        <p:nvPicPr>
          <p:cNvPr id="8" name="Picture 2" descr="C:\Users\User\Desktop\фотки\P1200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733800"/>
            <a:ext cx="3733800" cy="2362200"/>
          </a:xfrm>
          <a:prstGeom prst="rect">
            <a:avLst/>
          </a:prstGeom>
          <a:noFill/>
        </p:spPr>
      </p:pic>
      <p:pic>
        <p:nvPicPr>
          <p:cNvPr id="1026" name="Picture 2" descr="C:\Users\User\Desktop\фотки\P12007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676400"/>
            <a:ext cx="4038600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Веселые прищепки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 smtClean="0"/>
              <a:t>Цель: развивать умение использовать цветовую гамму прищепок, по выбору развивать творческие способности, мелкую моторику рук.</a:t>
            </a:r>
          </a:p>
          <a:p>
            <a:pPr algn="just"/>
            <a:r>
              <a:rPr lang="ru-RU" sz="2000" b="1" dirty="0" smtClean="0"/>
              <a:t>Средства: прищепки разного цвета, заготовки силуэт (например в моем </a:t>
            </a:r>
            <a:r>
              <a:rPr lang="ru-RU" sz="2000" b="1" dirty="0" err="1" smtClean="0"/>
              <a:t>случае-это</a:t>
            </a:r>
            <a:r>
              <a:rPr lang="ru-RU" sz="2000" b="1" dirty="0" smtClean="0"/>
              <a:t> силуэт солнца, морковки, птички, рыбки, репки) </a:t>
            </a:r>
            <a:endParaRPr lang="ru-RU" sz="2000" b="1" dirty="0"/>
          </a:p>
        </p:txBody>
      </p:sp>
      <p:pic>
        <p:nvPicPr>
          <p:cNvPr id="3074" name="Picture 2" descr="C:\Users\User\Desktop\фотки\P12007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4038600" cy="2276141"/>
          </a:xfrm>
          <a:prstGeom prst="rect">
            <a:avLst/>
          </a:prstGeom>
          <a:noFill/>
        </p:spPr>
      </p:pic>
      <p:pic>
        <p:nvPicPr>
          <p:cNvPr id="3075" name="Picture 3" descr="C:\Users\User\Desktop\фотки\P12007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038600"/>
            <a:ext cx="4038600" cy="2133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Настроение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098" name="Picture 2" descr="C:\Users\User\Desktop\фотки\P12007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4038600" cy="4419599"/>
          </a:xfrm>
          <a:prstGeom prst="rect">
            <a:avLst/>
          </a:prstGeom>
          <a:noFill/>
        </p:spPr>
      </p:pic>
      <p:pic>
        <p:nvPicPr>
          <p:cNvPr id="4099" name="Picture 3" descr="C:\Users\User\Desktop\фотки\P12007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4038600" cy="441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Кто что ест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200" b="1" dirty="0" smtClean="0"/>
              <a:t>Кабы я была коровой,</a:t>
            </a:r>
          </a:p>
          <a:p>
            <a:pPr algn="just">
              <a:buNone/>
            </a:pPr>
            <a:r>
              <a:rPr lang="ru-RU" sz="2200" b="1" dirty="0" smtClean="0"/>
              <a:t>Вот бы я была здоровой!</a:t>
            </a:r>
          </a:p>
          <a:p>
            <a:pPr algn="just">
              <a:buNone/>
            </a:pPr>
            <a:r>
              <a:rPr lang="ru-RU" sz="2200" b="1" dirty="0" smtClean="0"/>
              <a:t>По лугам бы я гуляла,</a:t>
            </a:r>
          </a:p>
          <a:p>
            <a:pPr algn="just">
              <a:buNone/>
            </a:pPr>
            <a:r>
              <a:rPr lang="ru-RU" sz="2200" b="1" dirty="0" smtClean="0"/>
              <a:t>Травку свежую жевала</a:t>
            </a:r>
          </a:p>
          <a:p>
            <a:pPr algn="just"/>
            <a:r>
              <a:rPr lang="ru-RU" sz="2200" b="1" dirty="0" smtClean="0"/>
              <a:t>Если б я была собачкой,</a:t>
            </a:r>
          </a:p>
          <a:p>
            <a:pPr algn="just">
              <a:buNone/>
            </a:pPr>
            <a:r>
              <a:rPr lang="ru-RU" sz="2200" b="1" dirty="0" smtClean="0"/>
              <a:t>Кости б грызла вместо жвачки.</a:t>
            </a:r>
          </a:p>
          <a:p>
            <a:pPr algn="just"/>
            <a:r>
              <a:rPr lang="ru-RU" sz="2200" b="1" dirty="0" smtClean="0"/>
              <a:t>А была бы обезьяной -</a:t>
            </a:r>
          </a:p>
          <a:p>
            <a:pPr algn="just">
              <a:buNone/>
            </a:pPr>
            <a:r>
              <a:rPr lang="ru-RU" sz="2200" b="1" dirty="0" smtClean="0"/>
              <a:t>Я бы съела три банана! И т. д.</a:t>
            </a:r>
          </a:p>
          <a:p>
            <a:endParaRPr lang="ru-RU" dirty="0"/>
          </a:p>
        </p:txBody>
      </p:sp>
      <p:pic>
        <p:nvPicPr>
          <p:cNvPr id="1026" name="Picture 2" descr="C:\Users\User\Desktop\фотки\P12007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1"/>
            <a:ext cx="4038600" cy="2133599"/>
          </a:xfrm>
          <a:prstGeom prst="rect">
            <a:avLst/>
          </a:prstGeom>
          <a:noFill/>
        </p:spPr>
      </p:pic>
      <p:pic>
        <p:nvPicPr>
          <p:cNvPr id="1027" name="Picture 3" descr="C:\Users\User\Desktop\фотки\P1200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962400"/>
            <a:ext cx="4038600" cy="21957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426</Words>
  <PresentationFormat>Экран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Технология ТРИЗ в дидактических играх  во 2 младшей группе</vt:lpstr>
      <vt:lpstr> Актуальность использования технологии ТРИЗ. </vt:lpstr>
      <vt:lpstr>ЦЕЛЬ</vt:lpstr>
      <vt:lpstr> Развитое воображение — необходимое качество  любого мыслящего человека. </vt:lpstr>
      <vt:lpstr>В младших  группах детского сада  игровая деятельность является основой решения  всех образовательных задач. </vt:lpstr>
      <vt:lpstr>Цветные прищепки</vt:lpstr>
      <vt:lpstr>Веселые прищепки</vt:lpstr>
      <vt:lpstr>Настроение</vt:lpstr>
      <vt:lpstr>Кто что ест</vt:lpstr>
      <vt:lpstr>Цветная мозаика </vt:lpstr>
      <vt:lpstr>Бусинки</vt:lpstr>
      <vt:lpstr>Хорошо-плохо</vt:lpstr>
      <vt:lpstr>Огород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триз</dc:title>
  <dc:creator>User</dc:creator>
  <cp:lastModifiedBy>User</cp:lastModifiedBy>
  <cp:revision>47</cp:revision>
  <dcterms:created xsi:type="dcterms:W3CDTF">2015-11-18T06:49:33Z</dcterms:created>
  <dcterms:modified xsi:type="dcterms:W3CDTF">2015-11-19T06:10:48Z</dcterms:modified>
</cp:coreProperties>
</file>