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0" r:id="rId3"/>
    <p:sldId id="276" r:id="rId4"/>
    <p:sldId id="277" r:id="rId5"/>
    <p:sldId id="278" r:id="rId6"/>
    <p:sldId id="27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AC59-03EB-4DA9-B14A-C55F19ABCC7A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2B11-458F-47DA-B097-1C408C6B93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AC59-03EB-4DA9-B14A-C55F19ABCC7A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2B11-458F-47DA-B097-1C408C6B9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AC59-03EB-4DA9-B14A-C55F19ABCC7A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2B11-458F-47DA-B097-1C408C6B9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AC59-03EB-4DA9-B14A-C55F19ABCC7A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2B11-458F-47DA-B097-1C408C6B93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AC59-03EB-4DA9-B14A-C55F19ABCC7A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2B11-458F-47DA-B097-1C408C6B9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AC59-03EB-4DA9-B14A-C55F19ABCC7A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2B11-458F-47DA-B097-1C408C6B93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AC59-03EB-4DA9-B14A-C55F19ABCC7A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2B11-458F-47DA-B097-1C408C6B93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AC59-03EB-4DA9-B14A-C55F19ABCC7A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2B11-458F-47DA-B097-1C408C6B9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AC59-03EB-4DA9-B14A-C55F19ABCC7A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2B11-458F-47DA-B097-1C408C6B9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AC59-03EB-4DA9-B14A-C55F19ABCC7A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2B11-458F-47DA-B097-1C408C6B9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AC59-03EB-4DA9-B14A-C55F19ABCC7A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2B11-458F-47DA-B097-1C408C6B93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F5AC59-03EB-4DA9-B14A-C55F19ABCC7A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D62B11-458F-47DA-B097-1C408C6B9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0"/>
            <a:ext cx="7772400" cy="1988840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latin typeface="Bookman Old Style" pitchFamily="18" charset="0"/>
              </a:rPr>
              <a:t> Что такое </a:t>
            </a:r>
          </a:p>
          <a:p>
            <a:r>
              <a:rPr lang="ru-RU" sz="4400" b="1" i="1" dirty="0" smtClean="0">
                <a:latin typeface="Bookman Old Style" pitchFamily="18" charset="0"/>
              </a:rPr>
              <a:t>                Новый  Год?!</a:t>
            </a:r>
            <a:endParaRPr lang="ru-RU" sz="4400" b="1" i="1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924" y="3501008"/>
            <a:ext cx="8133532" cy="2818066"/>
          </a:xfrm>
        </p:spPr>
        <p:txBody>
          <a:bodyPr/>
          <a:lstStyle/>
          <a:p>
            <a:r>
              <a:rPr lang="ru-RU" sz="1400" b="0" i="1" dirty="0" smtClean="0">
                <a:latin typeface="Bookman Old Style" pitchFamily="18" charset="0"/>
              </a:rPr>
              <a:t/>
            </a:r>
            <a:br>
              <a:rPr lang="ru-RU" sz="1400" b="0" i="1" dirty="0" smtClean="0">
                <a:latin typeface="Bookman Old Style" pitchFamily="18" charset="0"/>
              </a:rPr>
            </a:br>
            <a:r>
              <a:rPr lang="ru-RU" sz="1400" b="0" i="1" dirty="0" smtClean="0">
                <a:latin typeface="Bookman Old Style" pitchFamily="18" charset="0"/>
              </a:rPr>
              <a:t/>
            </a:r>
            <a:br>
              <a:rPr lang="ru-RU" sz="1400" b="0" i="1" dirty="0" smtClean="0">
                <a:latin typeface="Bookman Old Style" pitchFamily="18" charset="0"/>
              </a:rPr>
            </a:br>
            <a:r>
              <a:rPr lang="ru-RU" sz="1400" b="0" i="1" dirty="0" smtClean="0">
                <a:latin typeface="Bookman Old Style" pitchFamily="18" charset="0"/>
              </a:rPr>
              <a:t/>
            </a:r>
            <a:br>
              <a:rPr lang="ru-RU" sz="1400" b="0" i="1" dirty="0" smtClean="0">
                <a:latin typeface="Bookman Old Style" pitchFamily="18" charset="0"/>
              </a:rPr>
            </a:br>
            <a:r>
              <a:rPr lang="ru-RU" sz="1400" b="0" i="1" dirty="0" smtClean="0">
                <a:latin typeface="Bookman Old Style" pitchFamily="18" charset="0"/>
              </a:rPr>
              <a:t/>
            </a:r>
            <a:br>
              <a:rPr lang="ru-RU" sz="1400" b="0" i="1" dirty="0" smtClean="0">
                <a:latin typeface="Bookman Old Style" pitchFamily="18" charset="0"/>
              </a:rPr>
            </a:br>
            <a:r>
              <a:rPr lang="ru-RU" sz="1400" b="0" i="1" dirty="0" smtClean="0">
                <a:latin typeface="Bookman Old Style" pitchFamily="18" charset="0"/>
              </a:rPr>
              <a:t/>
            </a:r>
            <a:br>
              <a:rPr lang="ru-RU" sz="1400" b="0" i="1" dirty="0" smtClean="0">
                <a:latin typeface="Bookman Old Style" pitchFamily="18" charset="0"/>
              </a:rPr>
            </a:br>
            <a:r>
              <a:rPr lang="ru-RU" sz="1400" b="0" i="1" dirty="0" smtClean="0">
                <a:latin typeface="Bookman Old Style" pitchFamily="18" charset="0"/>
              </a:rPr>
              <a:t/>
            </a:r>
            <a:br>
              <a:rPr lang="ru-RU" sz="1400" b="0" i="1" dirty="0" smtClean="0">
                <a:latin typeface="Bookman Old Style" pitchFamily="18" charset="0"/>
              </a:rPr>
            </a:br>
            <a:r>
              <a:rPr lang="ru-RU" sz="1400" b="0" i="1" dirty="0" smtClean="0">
                <a:latin typeface="Bookman Old Style" pitchFamily="18" charset="0"/>
              </a:rPr>
              <a:t/>
            </a:r>
            <a:br>
              <a:rPr lang="ru-RU" sz="1400" b="0" i="1" dirty="0" smtClean="0">
                <a:latin typeface="Bookman Old Style" pitchFamily="18" charset="0"/>
              </a:rPr>
            </a:br>
            <a:r>
              <a:rPr lang="ru-RU" sz="1400" b="0" i="1" dirty="0" smtClean="0">
                <a:latin typeface="Bookman Old Style" pitchFamily="18" charset="0"/>
              </a:rPr>
              <a:t/>
            </a:r>
            <a:br>
              <a:rPr lang="ru-RU" sz="1400" b="0" i="1" dirty="0" smtClean="0">
                <a:latin typeface="Bookman Old Style" pitchFamily="18" charset="0"/>
              </a:rPr>
            </a:br>
            <a:r>
              <a:rPr lang="ru-RU" sz="1400" b="0" i="1" dirty="0" smtClean="0">
                <a:latin typeface="Bookman Old Style" pitchFamily="18" charset="0"/>
              </a:rPr>
              <a:t/>
            </a:r>
            <a:br>
              <a:rPr lang="ru-RU" sz="1400" b="0" i="1" dirty="0" smtClean="0">
                <a:latin typeface="Bookman Old Style" pitchFamily="18" charset="0"/>
              </a:rPr>
            </a:br>
            <a:r>
              <a:rPr lang="ru-RU" sz="1400" b="0" i="1" dirty="0" smtClean="0">
                <a:latin typeface="Bookman Old Style" pitchFamily="18" charset="0"/>
              </a:rPr>
              <a:t/>
            </a:r>
            <a:br>
              <a:rPr lang="ru-RU" sz="1400" b="0" i="1" dirty="0" smtClean="0">
                <a:latin typeface="Bookman Old Style" pitchFamily="18" charset="0"/>
              </a:rPr>
            </a:br>
            <a:r>
              <a:rPr lang="ru-RU" sz="1400" b="0" i="1" dirty="0" smtClean="0">
                <a:latin typeface="Bookman Old Style" pitchFamily="18" charset="0"/>
              </a:rPr>
              <a:t/>
            </a:r>
            <a:br>
              <a:rPr lang="ru-RU" sz="1400" b="0" i="1" dirty="0" smtClean="0">
                <a:latin typeface="Bookman Old Style" pitchFamily="18" charset="0"/>
              </a:rPr>
            </a:br>
            <a:r>
              <a:rPr lang="ru-RU" sz="1400" b="0" i="1" dirty="0" smtClean="0">
                <a:latin typeface="Bookman Old Style" pitchFamily="18" charset="0"/>
              </a:rPr>
              <a:t/>
            </a:r>
            <a:br>
              <a:rPr lang="ru-RU" sz="1400" b="0" i="1" dirty="0" smtClean="0">
                <a:latin typeface="Bookman Old Style" pitchFamily="18" charset="0"/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Подготовила воспитатель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Г</a:t>
            </a:r>
            <a:r>
              <a:rPr lang="ru-RU" sz="1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рицовского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МДОУ д/с № </a:t>
            </a:r>
            <a:r>
              <a:rPr 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1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</a:t>
            </a:r>
            <a:r>
              <a:rPr lang="ru-RU" sz="1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ольникова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 В.В</a:t>
            </a:r>
            <a: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.</a:t>
            </a:r>
            <a:endParaRPr lang="ru-RU" sz="1400" b="0" i="1" dirty="0">
              <a:latin typeface="Bookman Old Style" pitchFamily="18" charset="0"/>
            </a:endParaRPr>
          </a:p>
        </p:txBody>
      </p:sp>
      <p:pic>
        <p:nvPicPr>
          <p:cNvPr id="27650" name="Picture 2" descr="&amp;Scy;&amp;bcy;&amp;ocy;&amp;rcy;&amp;ncy;&amp;icy;&amp;kcy; - &amp;Ncy;&amp;ocy;&amp;vcy;&amp;ocy;&amp;gcy;&amp;ocy;&amp;dcy;&amp;ncy;&amp;icy;&amp;iecy; &amp;pcy;&amp;iecy;&amp;scy;&amp;ncy;&amp;icy; (2008-2010) MP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82363"/>
            <a:ext cx="3735831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walls.com.ua/pic/201311/800x600/walls.com.ua-355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500306"/>
            <a:ext cx="450059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03674"/>
            <a:ext cx="7164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b="1" i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  XIV  веке  Московский  церковный  собор  постановил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считать  началом  Нового  года  1  сентября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согласно  греческому  календарю.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2692"/>
            <a:ext cx="74168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  глубокой  древности  Новый  год  чаще  всего  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связывали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  весной – началом  возрождения  природы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  ожиданием  нового  урожая.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Поэтому  на  Руси  Новый  год  отмечали  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1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марта.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102" y="2954628"/>
            <a:ext cx="3863849" cy="261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6948" y="1500020"/>
            <a:ext cx="4077460" cy="4073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4500570"/>
            <a:ext cx="30480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917" y="428246"/>
            <a:ext cx="2785717" cy="255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594" y="3836"/>
            <a:ext cx="6678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  только  в  1699  году  Пётр I, возвратившись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из  путешествия  по  Европе, специальным  указом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,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повелел «впредь  лета  исчислять»  с  1  января. Запрещено  было  отмечать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1 сентября,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а  15  декабря  1699  года  барабанный  бой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возвестил народу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на  Красной  площади  (из  уст  царского  дьяка)  о  том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,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что  в  знак  доброго  начинания  и  начала нового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столетия «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после  благодарения  Богу  и 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молебного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 пения  в  церкви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»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велено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было «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по  большим  проезжим  улицам  и  знатным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людям перед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воротами  учинить  некоторое  украшение от  древ  и  ветвей сосновых, еловых и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можжевеловых.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А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людям  скудным  (т.е. бедным)  хотя  по  древу  или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ветви над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воротами  поставить. И  чтоб  то  поспело  к 1-му числу  1700  сего  года;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а  стоять  тому  украшению 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инваря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 (т. е. января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)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по  7-е  число  того  же  года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1000"/>
            <a:ext cx="2555776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2149"/>
            <a:ext cx="6408712" cy="1775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35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0"/>
            <a:ext cx="47160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  1-й  день, в  знак  веселия, друг  друга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поздравлять с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Новым  годом, и  учинить  сие, когда  на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Красной площади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огненные  потехи  начнутся, и  стрельба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будет. В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указе  рекомендовалось  по  возможности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всем на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своих  дворах  из  небольших  пушечек  или  мелких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ружей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«учинить  трижды  стрельбу  и  выпустить  несколько  ракет».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  1-го  по  7 января  «по ночам  огни  зажигать из  дров, или  из  хвороста, или  из  соломы». 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Первым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пустил  ракету  царь  Петр I.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Извиваясь  в  воздухе  огненной  змейкой,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она  возвестила  народу  наступление  Нового  года,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а  вслед  за  тем  началось  празднование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«и  по  всей  Белокаменной».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16633"/>
            <a:ext cx="4283969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17" y="3370153"/>
            <a:ext cx="4437501" cy="3143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20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0"/>
            <a:ext cx="63001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Именно  с  1  января  1700 года  народные  новогодние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забавы и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веселья  получили  свое  признание, а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празднование Нового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года  стало  носить  светский  (нецерковный)  характер. Отныне  и  навсегда  этот  праздник  был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закреплён в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российском  календаре. </a:t>
            </a:r>
          </a:p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Вот  так  и  пришёл  к  нам  Новый  год,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  ёлочными  украшениями, огнями, кострами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(которые  Пётр приказал  устраивать  по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ночам с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1  по  7  января  с  помощью  зажигания  смоляных  бочек), поскрипыванием  снега  на  морозе, зимними  детскими  забавами — санками, лыжами, коньками, снежными бабами, Дедом Морозом,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подарками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6176" y="3861048"/>
            <a:ext cx="6657975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344"/>
            <a:ext cx="2937198" cy="3940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861048"/>
            <a:ext cx="3672408" cy="2904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66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0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Новые  новогодние  обычаи  прижились  у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славян довольно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быстро, потому  что  раньше  в  ту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пору был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другой  праздник - святки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  многие  старые  обряды: весёлые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карнавалы, проделки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ряженых, катание  на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санях, полночные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гадания  и  хороводы  вокруг  ёлки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— хорошо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вписались  в  ритуал  встречи  Нового  года.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3045" y="8175"/>
            <a:ext cx="2626246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995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Девушки, убираясь  31  декабря, мели  тщательно  под  столом, если  попадалось  хлебное  зерно – к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замужеству; а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чтобы  весь  год  были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обновы, 1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января  надевали  всё  самое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лучшее и в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продолжении  дня  несколько  раз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переодевались. 2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января  крестьяне  совершали  обряд – оберег  дома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Издревле  в  России  существует  несколько  новогодних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примет:- если  случилось  что-нибудь  с  человеком  на  Новый  год, то  же  будет  с  ним  все  двенадцать  месяцев;- не  делай  тяжёлую  и  грязную  работу –иначе  весь  год  будет  в  тяжком  труде  без  отдыха;- не  отдавай  долгов – весь  год  расплачиваться.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1892" y="2060848"/>
            <a:ext cx="6096000" cy="1934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52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143</TotalTime>
  <Words>284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            Подготовила воспитатель Грицовского  МДОУ д/с № 1 Польникова   В.В.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 Польникова</dc:creator>
  <cp:lastModifiedBy>User</cp:lastModifiedBy>
  <cp:revision>22</cp:revision>
  <dcterms:created xsi:type="dcterms:W3CDTF">2014-12-19T18:18:09Z</dcterms:created>
  <dcterms:modified xsi:type="dcterms:W3CDTF">2015-12-08T17:04:44Z</dcterms:modified>
</cp:coreProperties>
</file>