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59" r:id="rId7"/>
    <p:sldId id="266" r:id="rId8"/>
    <p:sldId id="274" r:id="rId9"/>
    <p:sldId id="263" r:id="rId10"/>
    <p:sldId id="264" r:id="rId11"/>
    <p:sldId id="267" r:id="rId12"/>
    <p:sldId id="265" r:id="rId13"/>
    <p:sldId id="273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началог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6.0000000000000039E-2</c:v>
                </c:pt>
                <c:pt idx="1">
                  <c:v>0.30000000000000021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началог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0.7000000000000004</c:v>
                </c:pt>
                <c:pt idx="1">
                  <c:v>0.60000000000000042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началог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0.2400000000000001</c:v>
                </c:pt>
                <c:pt idx="1">
                  <c:v>0.1</c:v>
                </c:pt>
              </c:numCache>
            </c:numRef>
          </c:val>
        </c:ser>
        <c:axId val="79094528"/>
        <c:axId val="79096064"/>
      </c:barChart>
      <c:catAx>
        <c:axId val="79094528"/>
        <c:scaling>
          <c:orientation val="minMax"/>
        </c:scaling>
        <c:axPos val="b"/>
        <c:tickLblPos val="nextTo"/>
        <c:crossAx val="79096064"/>
        <c:crosses val="autoZero"/>
        <c:auto val="1"/>
        <c:lblAlgn val="ctr"/>
        <c:lblOffset val="100"/>
      </c:catAx>
      <c:valAx>
        <c:axId val="79096064"/>
        <c:scaling>
          <c:orientation val="minMax"/>
        </c:scaling>
        <c:axPos val="l"/>
        <c:majorGridlines/>
        <c:numFmt formatCode="0%" sourceLinked="1"/>
        <c:tickLblPos val="nextTo"/>
        <c:crossAx val="79094528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7682-70E8-416C-AEC4-F87FA953B596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A82C-5560-4308-86F4-5DE1EF71F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7682-70E8-416C-AEC4-F87FA953B596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A82C-5560-4308-86F4-5DE1EF71F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7682-70E8-416C-AEC4-F87FA953B596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A82C-5560-4308-86F4-5DE1EF71F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7682-70E8-416C-AEC4-F87FA953B596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A82C-5560-4308-86F4-5DE1EF71F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7682-70E8-416C-AEC4-F87FA953B596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A82C-5560-4308-86F4-5DE1EF71F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7682-70E8-416C-AEC4-F87FA953B596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A82C-5560-4308-86F4-5DE1EF71F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7682-70E8-416C-AEC4-F87FA953B596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A82C-5560-4308-86F4-5DE1EF71F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7682-70E8-416C-AEC4-F87FA953B596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A82C-5560-4308-86F4-5DE1EF71F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7682-70E8-416C-AEC4-F87FA953B596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A82C-5560-4308-86F4-5DE1EF71F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7682-70E8-416C-AEC4-F87FA953B596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A82C-5560-4308-86F4-5DE1EF71F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7682-70E8-416C-AEC4-F87FA953B596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A82C-5560-4308-86F4-5DE1EF71F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87682-70E8-416C-AEC4-F87FA953B596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BA82C-5560-4308-86F4-5DE1EF71F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762000" y="685800"/>
            <a:ext cx="7772400" cy="3048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ПРЕЗЕНТАЦИЯ</a:t>
            </a:r>
            <a:endParaRPr lang="ru-RU" sz="4000" b="1" i="1" dirty="0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838200" y="3886200"/>
            <a:ext cx="7696200" cy="20238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Из опыта работы воспитателя  1 младшей группы «Непоседы» Протасовой Т.С. МБДОУ № 5 «Радуга»</a:t>
            </a:r>
            <a:endParaRPr lang="ru-RU" sz="28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4040188" cy="457200"/>
          </a:xfrm>
        </p:spPr>
        <p:txBody>
          <a:bodyPr/>
          <a:lstStyle/>
          <a:p>
            <a:r>
              <a:rPr lang="ru-RU" dirty="0" smtClean="0"/>
              <a:t>Д/игра «Подбери окошки»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914401"/>
            <a:ext cx="4041775" cy="685800"/>
          </a:xfrm>
        </p:spPr>
        <p:txBody>
          <a:bodyPr/>
          <a:lstStyle/>
          <a:p>
            <a:r>
              <a:rPr lang="ru-RU" dirty="0" smtClean="0"/>
              <a:t>Д/игра «Спрячь мышку»</a:t>
            </a:r>
            <a:endParaRPr lang="ru-RU" dirty="0"/>
          </a:p>
        </p:txBody>
      </p:sp>
      <p:pic>
        <p:nvPicPr>
          <p:cNvPr id="6146" name="Picture 2" descr="G:\фото сжатые\SDC1267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635448"/>
            <a:ext cx="4040188" cy="3030141"/>
          </a:xfrm>
          <a:prstGeom prst="rect">
            <a:avLst/>
          </a:prstGeom>
          <a:noFill/>
        </p:spPr>
      </p:pic>
      <p:pic>
        <p:nvPicPr>
          <p:cNvPr id="6147" name="Picture 3" descr="G:\фото сжатые\SDC1268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5025" y="2634853"/>
            <a:ext cx="4041775" cy="3031331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458200" cy="1022350"/>
          </a:xfrm>
        </p:spPr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685800" y="228600"/>
            <a:ext cx="8001000" cy="14904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Игры с прищепками</a:t>
            </a:r>
            <a:endParaRPr lang="ru-RU" sz="4000" dirty="0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0" y="1752600"/>
            <a:ext cx="4191000" cy="4419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Разноцветные прищепки формируют у ребенка </a:t>
            </a:r>
            <a:r>
              <a:rPr lang="ru-RU" dirty="0" err="1" smtClean="0"/>
              <a:t>перцептивные</a:t>
            </a:r>
            <a:r>
              <a:rPr lang="ru-RU" dirty="0" smtClean="0"/>
              <a:t> действия по обследованию окружающих объектов (рассматривание, ощупывание), учат захватывать предмет в руке, а также выполнять действия с предметами, развивают движения кистей и пальцев рук, развивают зрительно – двигательную координацию.</a:t>
            </a:r>
            <a:endParaRPr lang="ru-RU" dirty="0"/>
          </a:p>
        </p:txBody>
      </p:sp>
      <p:pic>
        <p:nvPicPr>
          <p:cNvPr id="7170" name="Picture 2" descr="G:\фото сжатые\SDC1273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97325" y="2362200"/>
            <a:ext cx="4267200" cy="35814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077200" cy="1676400"/>
          </a:xfrm>
        </p:spPr>
        <p:txBody>
          <a:bodyPr>
            <a:noAutofit/>
          </a:bodyPr>
          <a:lstStyle/>
          <a:p>
            <a:r>
              <a:rPr lang="ru-RU" sz="4000" b="1" i="1" dirty="0" smtClean="0"/>
              <a:t/>
            </a:r>
            <a:br>
              <a:rPr lang="ru-RU" sz="4000" b="1" i="1" dirty="0" smtClean="0"/>
            </a:br>
            <a:endParaRPr lang="ru-RU" sz="4000" b="1" i="1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3008313" cy="399256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04800" y="228600"/>
            <a:ext cx="84582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Игры-занятия со строительным материалом</a:t>
            </a:r>
            <a:endParaRPr lang="ru-RU" sz="4000" dirty="0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152400" y="1981200"/>
            <a:ext cx="3581400" cy="41910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Продолжают  знакомство детей с формами, со способами конструирования, побуждают к  совместной деятельности со  взрослым и желание обыгрывать постройки</a:t>
            </a:r>
            <a:endParaRPr lang="ru-RU" dirty="0"/>
          </a:p>
        </p:txBody>
      </p:sp>
      <p:pic>
        <p:nvPicPr>
          <p:cNvPr id="8194" name="Picture 2" descr="G:\фото сжатые\SDC1266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97325" y="2362200"/>
            <a:ext cx="4267200" cy="35052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609600" y="228600"/>
            <a:ext cx="8077200" cy="2209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Художественное творчество</a:t>
            </a:r>
          </a:p>
          <a:p>
            <a:pPr algn="ctr"/>
            <a:r>
              <a:rPr lang="ru-RU" dirty="0" smtClean="0"/>
              <a:t>Дети учатся в своей работать с разным материалом ,развивается  чувство цвета, восприятие предмета.</a:t>
            </a:r>
            <a:endParaRPr lang="ru-RU" dirty="0"/>
          </a:p>
        </p:txBody>
      </p:sp>
      <p:pic>
        <p:nvPicPr>
          <p:cNvPr id="9218" name="Picture 2" descr="G:\фото сжатые\SDC1277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635448"/>
            <a:ext cx="4040188" cy="3030141"/>
          </a:xfrm>
          <a:prstGeom prst="rect">
            <a:avLst/>
          </a:prstGeom>
          <a:noFill/>
        </p:spPr>
      </p:pic>
      <p:pic>
        <p:nvPicPr>
          <p:cNvPr id="9219" name="Picture 3" descr="G:\фото сжатые\SDC1277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5025" y="2634853"/>
            <a:ext cx="4041775" cy="30313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533400" y="228600"/>
            <a:ext cx="8077200" cy="2286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Игры с мозаикой, с крупами</a:t>
            </a:r>
          </a:p>
          <a:p>
            <a:pPr algn="ctr"/>
            <a:r>
              <a:rPr lang="ru-RU" sz="2000" dirty="0" smtClean="0"/>
              <a:t>Мозаика –фиксирует внимание детей на том, что цвет может быть использован для изображения разных предметов, учит чередовать объекты по цвету.</a:t>
            </a:r>
            <a:endParaRPr lang="ru-RU" sz="2000" dirty="0"/>
          </a:p>
        </p:txBody>
      </p:sp>
      <p:pic>
        <p:nvPicPr>
          <p:cNvPr id="10242" name="Picture 2" descr="G:\фото сжатые\SDC1274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667000"/>
            <a:ext cx="4038600" cy="3276600"/>
          </a:xfrm>
          <a:prstGeom prst="rect">
            <a:avLst/>
          </a:prstGeom>
          <a:noFill/>
        </p:spPr>
      </p:pic>
      <p:pic>
        <p:nvPicPr>
          <p:cNvPr id="10243" name="Picture 3" descr="G:\фото сжатые\SDC1275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667000"/>
            <a:ext cx="4038600" cy="32004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53400" cy="94615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Сотрудничество с родителями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533400" y="228600"/>
            <a:ext cx="8077200" cy="1219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Сотрудничество с родителями</a:t>
            </a:r>
            <a:endParaRPr lang="ru-RU" sz="4000" dirty="0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0" y="1447800"/>
            <a:ext cx="4191000" cy="48768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Главными воспитателями являются родители, поэтому мы стараемся сотрудничать с ними. В начале года проведено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Анкетирование родителей для выявления интересов и знаний родителей о сенсорном развитии.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Родительское собрание «Знаем ли мы своего ребенка?».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Консультация «Совместная деятельность родителей и детей» </a:t>
            </a:r>
            <a:endParaRPr lang="ru-RU" dirty="0"/>
          </a:p>
        </p:txBody>
      </p:sp>
      <p:pic>
        <p:nvPicPr>
          <p:cNvPr id="11266" name="Picture 2" descr="G:\фото сжатые\IMG_176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905000"/>
            <a:ext cx="4343400" cy="40386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691063"/>
          </a:xfrm>
        </p:spPr>
        <p:txBody>
          <a:bodyPr>
            <a:normAutofit/>
          </a:bodyPr>
          <a:lstStyle/>
          <a:p>
            <a:endParaRPr lang="ru-RU" sz="1800" dirty="0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228600" y="1524000"/>
            <a:ext cx="3657600" cy="4800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Наглядная информация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«Пальцы помогают говорить»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Мастер –класс «Сенсорное развитие в домашних условиях».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Родительское собрание «Путешествие в страну </a:t>
            </a:r>
            <a:r>
              <a:rPr lang="ru-RU" dirty="0" err="1" smtClean="0"/>
              <a:t>Сенсорику</a:t>
            </a:r>
            <a:r>
              <a:rPr lang="ru-RU" dirty="0" smtClean="0"/>
              <a:t>».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Был проведен конкурс «Сенсорная поделка своими руками», был пополнен сенсорный уголок.</a:t>
            </a:r>
            <a:endParaRPr lang="ru-RU" dirty="0"/>
          </a:p>
        </p:txBody>
      </p:sp>
      <p:pic>
        <p:nvPicPr>
          <p:cNvPr id="12290" name="Picture 2" descr="G:\фото сжатые\IMG_177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828800"/>
            <a:ext cx="4724400" cy="38862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533400" y="304800"/>
            <a:ext cx="8229600" cy="15666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Диагностика уровня развития детей </a:t>
            </a:r>
            <a:endParaRPr lang="ru-RU" sz="36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62000" y="1905000"/>
          <a:ext cx="7620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8680" name="Picture 8" descr="http://im2-tub-ru.yandex.net/i?id=578323209-3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10600" cy="6248400"/>
          </a:xfrm>
          <a:prstGeom prst="rect">
            <a:avLst/>
          </a:prstGeom>
          <a:noFill/>
        </p:spPr>
      </p:pic>
      <p:pic>
        <p:nvPicPr>
          <p:cNvPr id="5" name="Picture 8" descr="http://im2-tub-ru.yandex.net/i?id=578323209-3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985" y="304800"/>
            <a:ext cx="8820615" cy="6400800"/>
          </a:xfrm>
          <a:prstGeom prst="rect">
            <a:avLst/>
          </a:prstGeom>
          <a:noFill/>
        </p:spPr>
      </p:pic>
      <p:sp>
        <p:nvSpPr>
          <p:cNvPr id="8" name="Горизонтальный свиток 7"/>
          <p:cNvSpPr/>
          <p:nvPr/>
        </p:nvSpPr>
        <p:spPr>
          <a:xfrm>
            <a:off x="381000" y="228600"/>
            <a:ext cx="8458200" cy="16428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/>
              <a:t>СПАСИБО ЗА ВНИМАНИЕ</a:t>
            </a:r>
            <a:endParaRPr lang="ru-RU" sz="5400" b="1" i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544763"/>
          </a:xfrm>
        </p:spPr>
        <p:txBody>
          <a:bodyPr/>
          <a:lstStyle/>
          <a:p>
            <a:pPr algn="ctr">
              <a:buNone/>
            </a:pPr>
            <a:endParaRPr lang="ru-RU" b="1" i="1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533400" y="0"/>
            <a:ext cx="8382000" cy="2557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/>
              <a:t>«Расскажи – и я забуду, покажи –и я запомню, дай попробовать – и пойму»</a:t>
            </a:r>
            <a:br>
              <a:rPr lang="ru-RU" sz="2800" i="1" dirty="0" smtClean="0"/>
            </a:br>
            <a:r>
              <a:rPr lang="ru-RU" sz="2800" i="1" dirty="0" smtClean="0"/>
              <a:t>                                                    (Китайская пословица)</a:t>
            </a:r>
            <a:endParaRPr lang="ru-RU" sz="2800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533400" y="3505200"/>
            <a:ext cx="8077200" cy="2514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Развитие сенсорных способностей детей</a:t>
            </a:r>
            <a:endParaRPr lang="ru-RU" sz="40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24800" cy="116205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endParaRPr lang="ru-RU" sz="4000" b="1" i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733800" cy="4691063"/>
          </a:xfrm>
        </p:spPr>
        <p:txBody>
          <a:bodyPr>
            <a:noAutofit/>
          </a:bodyPr>
          <a:lstStyle/>
          <a:p>
            <a:endParaRPr lang="ru-RU" sz="2000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304800" y="1828800"/>
            <a:ext cx="4419600" cy="46482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Сенсорное развитие - это развитие у ребенка процессов восприятия и представлений о предметах и явлениях окружающего мира. Успешность сенсорного воспитания в значительной степени зависит от уровня сенсорного развития детей, т.е. насколько совершенно ребенок слышит, видит, осязает окружающее. </a:t>
            </a:r>
            <a:endParaRPr lang="ru-RU" dirty="0"/>
          </a:p>
        </p:txBody>
      </p:sp>
      <p:sp>
        <p:nvSpPr>
          <p:cNvPr id="23" name="Горизонтальный свиток 22"/>
          <p:cNvSpPr/>
          <p:nvPr/>
        </p:nvSpPr>
        <p:spPr>
          <a:xfrm>
            <a:off x="685800" y="381000"/>
            <a:ext cx="7467600" cy="12618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Актуальность</a:t>
            </a:r>
            <a:endParaRPr lang="ru-RU" sz="4000" dirty="0"/>
          </a:p>
        </p:txBody>
      </p:sp>
      <p:pic>
        <p:nvPicPr>
          <p:cNvPr id="1026" name="Picture 2" descr="G:\фото сжатые\SDC127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514600"/>
            <a:ext cx="3886199" cy="35052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4294967295"/>
          </p:nvPr>
        </p:nvSpPr>
        <p:spPr>
          <a:xfrm>
            <a:off x="990600" y="1535113"/>
            <a:ext cx="8153400" cy="639762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</a:t>
            </a:r>
            <a:endParaRPr lang="ru-RU" sz="2000" dirty="0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533400" y="152400"/>
            <a:ext cx="8229600" cy="2362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 smtClean="0"/>
          </a:p>
          <a:p>
            <a:pPr algn="ctr"/>
            <a:r>
              <a:rPr lang="ru-RU" sz="4000" dirty="0" smtClean="0"/>
              <a:t>Цель</a:t>
            </a:r>
          </a:p>
          <a:p>
            <a:pPr algn="ctr"/>
            <a:r>
              <a:rPr lang="ru-RU" sz="2000" dirty="0" smtClean="0"/>
              <a:t>Развитие чувственного опыта ребенка через ознакомление со свойствами предметов и обогащение знаний способами обследования предметов</a:t>
            </a:r>
          </a:p>
          <a:p>
            <a:pPr algn="ctr"/>
            <a:endParaRPr lang="ru-RU" sz="2000" dirty="0" smtClean="0"/>
          </a:p>
          <a:p>
            <a:pPr algn="ctr"/>
            <a:endParaRPr lang="ru-RU" sz="4000" dirty="0"/>
          </a:p>
        </p:txBody>
      </p:sp>
      <p:pic>
        <p:nvPicPr>
          <p:cNvPr id="2050" name="Picture 2" descr="G:\фото сжатые\SDC1274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819400"/>
            <a:ext cx="4038600" cy="2971800"/>
          </a:xfrm>
          <a:prstGeom prst="rect">
            <a:avLst/>
          </a:prstGeom>
          <a:noFill/>
        </p:spPr>
      </p:pic>
      <p:pic>
        <p:nvPicPr>
          <p:cNvPr id="2051" name="Picture 3" descr="G:\фото сжатые\SDC1269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743200"/>
            <a:ext cx="403860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000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685800" y="304800"/>
            <a:ext cx="8077200" cy="1295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Задачи</a:t>
            </a:r>
            <a:endParaRPr lang="ru-RU" sz="4000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381000" y="1600200"/>
            <a:ext cx="8458200" cy="46482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Создать оптимальные условия для сенсорного воспитания ребенка;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Содействовать развитию сенсорной среды детей путем познания ими формы, цвета, фактуры предметов, сделанных из различного материала (дерево, бумага, ткань);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Обогащать чувственный опыт детей посредством интеграции разнообразных видов деятельности и максимально использовать его для оптимизации познавательной активности;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Составить комплексно-перспективное планирование игр, игровых упражнений, игр –занятий по сенсорному воспитанию;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Повысить уровень знаний у родителей по сенсорному развитию и воспитанию дошкольников. 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/>
              <a:t/>
            </a:r>
            <a:br>
              <a:rPr lang="ru-RU" sz="4000" b="1" i="1" dirty="0" smtClean="0"/>
            </a:br>
            <a:endParaRPr lang="ru-RU" sz="4000" b="1" i="1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81000" y="0"/>
            <a:ext cx="8382000" cy="1828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Для успешной работы по сенсорному развитию в группе</a:t>
            </a:r>
          </a:p>
          <a:p>
            <a:pPr algn="ctr"/>
            <a:r>
              <a:rPr lang="ru-RU" sz="3200" dirty="0" smtClean="0"/>
              <a:t>создана предметно-развивающая среда</a:t>
            </a:r>
            <a:endParaRPr lang="ru-RU" sz="3200" dirty="0"/>
          </a:p>
        </p:txBody>
      </p:sp>
      <p:pic>
        <p:nvPicPr>
          <p:cNvPr id="3074" name="Picture 2" descr="G:\фото сжатые\SDC1276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348706"/>
            <a:ext cx="4038600" cy="3028950"/>
          </a:xfrm>
          <a:prstGeom prst="rect">
            <a:avLst/>
          </a:prstGeom>
          <a:noFill/>
        </p:spPr>
      </p:pic>
      <p:pic>
        <p:nvPicPr>
          <p:cNvPr id="3075" name="Picture 3" descr="D:\фотографии\SDC1276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228600" y="228600"/>
            <a:ext cx="8686800" cy="1524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Создание сенсорного  </a:t>
            </a:r>
            <a:r>
              <a:rPr lang="ru-RU" sz="4000" dirty="0" smtClean="0"/>
              <a:t>уголка</a:t>
            </a:r>
            <a:endParaRPr lang="ru-RU" sz="4000" dirty="0"/>
          </a:p>
        </p:txBody>
      </p:sp>
      <p:pic>
        <p:nvPicPr>
          <p:cNvPr id="4098" name="Picture 2" descr="G:\фото сжатые\SDC1266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348706"/>
            <a:ext cx="4038600" cy="3028950"/>
          </a:xfrm>
          <a:prstGeom prst="rect">
            <a:avLst/>
          </a:prstGeom>
          <a:noFill/>
        </p:spPr>
      </p:pic>
      <p:pic>
        <p:nvPicPr>
          <p:cNvPr id="4099" name="Picture 3" descr="G:\фото сжатые\SDC1266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57200" y="0"/>
            <a:ext cx="8229600" cy="17190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Сенсорное воспитание осуществляется через разные формы работы</a:t>
            </a:r>
            <a:endParaRPr lang="ru-RU" sz="3600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304800" y="1828800"/>
            <a:ext cx="8458200" cy="4419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Интегративная деятельность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Художественное творчество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Игры-экспериментирования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Дидактические игры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Совместная деятельность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Самостоятельная деятельность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Наблюдения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Проектная деятельность</a:t>
            </a:r>
          </a:p>
          <a:p>
            <a:pPr>
              <a:buFont typeface="Wingdings" pitchFamily="2" charset="2"/>
              <a:buChar char="Ø"/>
            </a:pPr>
            <a:endParaRPr lang="ru-RU" sz="28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82000" cy="946150"/>
          </a:xfrm>
        </p:spPr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81000" y="228600"/>
            <a:ext cx="8305800" cy="12618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Дидактические игры</a:t>
            </a:r>
            <a:endParaRPr lang="ru-RU" sz="4000" dirty="0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152400" y="1447800"/>
            <a:ext cx="3581400" cy="46482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В раннем возрасте дети приобретают умения различать предметы по внешним признакам (форма, величина, цвет и др.) и правильно с ними действовать. Обогащение чувственного опыта детей происходит в дидактических играх и упражнениях</a:t>
            </a:r>
            <a:endParaRPr lang="ru-RU" dirty="0"/>
          </a:p>
        </p:txBody>
      </p:sp>
      <p:pic>
        <p:nvPicPr>
          <p:cNvPr id="5122" name="Picture 2" descr="G:\фото сжатые\SDC1267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97325" y="1599406"/>
            <a:ext cx="4267200" cy="3963194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481</Words>
  <Application>Microsoft Office PowerPoint</Application>
  <PresentationFormat>Экран (4:3)</PresentationFormat>
  <Paragraphs>57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 </vt:lpstr>
      <vt:lpstr>Слайд 7</vt:lpstr>
      <vt:lpstr>Слайд 8</vt:lpstr>
      <vt:lpstr>Слайд 9</vt:lpstr>
      <vt:lpstr>Слайд 10</vt:lpstr>
      <vt:lpstr>Слайд 11</vt:lpstr>
      <vt:lpstr> </vt:lpstr>
      <vt:lpstr>Слайд 13</vt:lpstr>
      <vt:lpstr>Слайд 14</vt:lpstr>
      <vt:lpstr>Сотрудничество с родителями</vt:lpstr>
      <vt:lpstr>Слайд 16</vt:lpstr>
      <vt:lpstr>Слайд 17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Администратор</dc:creator>
  <cp:lastModifiedBy>Администратор</cp:lastModifiedBy>
  <cp:revision>73</cp:revision>
  <dcterms:created xsi:type="dcterms:W3CDTF">2014-03-06T11:37:27Z</dcterms:created>
  <dcterms:modified xsi:type="dcterms:W3CDTF">2014-11-22T11:43:01Z</dcterms:modified>
</cp:coreProperties>
</file>