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8" r:id="rId4"/>
    <p:sldId id="257" r:id="rId5"/>
    <p:sldId id="277" r:id="rId6"/>
    <p:sldId id="258" r:id="rId7"/>
    <p:sldId id="259" r:id="rId8"/>
    <p:sldId id="260" r:id="rId9"/>
    <p:sldId id="261" r:id="rId10"/>
    <p:sldId id="263" r:id="rId11"/>
    <p:sldId id="264" r:id="rId12"/>
    <p:sldId id="265" r:id="rId13"/>
    <p:sldId id="266" r:id="rId14"/>
    <p:sldId id="279" r:id="rId15"/>
    <p:sldId id="280" r:id="rId16"/>
    <p:sldId id="267" r:id="rId17"/>
    <p:sldId id="282" r:id="rId18"/>
    <p:sldId id="281"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51" d="100"/>
          <a:sy n="51" d="100"/>
        </p:scale>
        <p:origin x="-124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06FFAA-F0C2-439F-BD23-EF6B1202B804}" type="datetimeFigureOut">
              <a:rPr lang="ru-RU" smtClean="0"/>
              <a:pPr/>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094E9D-CE22-4A98-B2C0-0273F22E0C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5000"/>
            <a:lum/>
          </a:blip>
          <a:srcRect/>
          <a:stretch>
            <a:fillRect l="-21000" r="-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6FFAA-F0C2-439F-BD23-EF6B1202B804}" type="datetimeFigureOut">
              <a:rPr lang="ru-RU" smtClean="0"/>
              <a:pPr/>
              <a:t>08.12.2015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94E9D-CE22-4A98-B2C0-0273F22E0C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77;&#1085;&#1080;&#1077;%20&#1087;&#1090;&#1080;&#1094;%20&#8211;%20&#1055;&#1086;&#1087;&#1086;&#1083;&#1079;&#1077;&#1085;&#1100;%20(www.petamusic.ru).mp3"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77;&#1085;&#1080;&#1077;%20&#1087;&#1090;&#1080;&#1094;%20&#8211;%20&#1042;&#1086;&#1088;&#1086;&#1073;&#1077;&#1081;%20&#1076;&#1086;&#1084;&#1086;&#1074;&#1086;&#1081;%20(www.petamusic.ru).mp3"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77;&#1085;&#1080;&#1077;%20&#1087;&#1090;&#1080;&#1094;%20&#8211;%20&#1057;&#1085;&#1077;&#1075;&#1080;&#1088;&#1100;%20(www.petamusic.ru).mp3"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Golosa_ptic_-_Filin_(iPlayer.fm).mp3"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90;&#1080;&#1094;&#1099;%20&#1045;&#1074;&#1088;&#1086;&#1087;&#1099;%20&#8211;%20&#1057;&#1086;&#1074;&#1072;%20&#1087;&#1086;&#1083;&#1103;&#1088;&#1085;&#1072;&#1103;%20(www.petamusic.ru).mp3"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90;&#1080;&#1094;&#1099;%20&#8211;%20&#1043;&#1083;&#1091;&#1093;&#1072;&#1088;&#1100;%20(www.petamusic.ru).mp3"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90;&#1080;&#1094;&#1099;%20&#1045;&#1074;&#1088;&#1086;&#1087;&#1099;%20&#8211;%20&#1057;&#1086;&#1088;&#1086;&#1082;&#1072;%20(www.petamusic.ru).mp3"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90;&#1080;&#1094;&#1099;%20&#8211;%20&#1042;&#1086;&#1088;&#1086;&#1085;&#1072;%20(www.petamusic.ru).mp3"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90;&#1080;&#1094;&#1099;%20&#1045;&#1074;&#1088;&#1086;&#1087;&#1099;%20&#8211;%20&#1043;&#1088;&#1072;&#1095;%20(www.petamusic.ru).mp3"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77;&#1085;&#1080;&#1077;%20&#1087;&#1090;&#1080;&#1094;%20&#8211;%20&#1063;&#1080;&#1078;%20(www.petamusic.ru).mp3"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77;&#1085;&#1080;&#1077;%20&#1087;&#1090;&#1080;&#1094;%20&#8211;%20&#1050;&#1083;&#1077;&#1089;&#1090;-&#1089;&#1086;&#1089;&#1085;&#1086;&#1074;&#1080;&#1082;%20(www.petamusic.ru).mp3"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Golosa_ptic_-_Orel_(iPlayer.fm).mp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98f5a530fe5b.mp3"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55;&#1090;&#1080;&#1094;&#1072;%20&#8211;%20&#1044;&#1103;&#1090;&#1077;&#1083;%20(www.petamusic.ru).mp3"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Zvuki_18_-_Golubi_(iPlayer.fm).mp3"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audio" Target="file:///C:\Users\&#1041;&#1040;&#1056;&#1057;&#1045;&#1051;&#1054;&#1053;&#1040;\Desktop\&#1087;&#1090;&#1080;&#1094;&#1099;\&#1087;&#1077;&#1085;&#1080;&#1077;%20&#1087;&#1090;&#1080;&#1094;%20&#8211;%20&#1089;&#1080;&#1085;&#1080;&#1094;&#1072;%20(www.petamusic.ru).mp3"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846640" cy="1470025"/>
          </a:xfrm>
        </p:spPr>
        <p:txBody>
          <a:bodyPr>
            <a:prstTxWarp prst="textDoubleWave1">
              <a:avLst/>
            </a:prstTxWarp>
          </a:bodyPr>
          <a:lstStyle/>
          <a:p>
            <a:r>
              <a:rPr lang="ru-RU" b="1" dirty="0" smtClean="0"/>
              <a:t>Зимующие птицы</a:t>
            </a:r>
            <a:endParaRPr lang="ru-RU" b="1" dirty="0"/>
          </a:p>
        </p:txBody>
      </p:sp>
      <p:sp>
        <p:nvSpPr>
          <p:cNvPr id="3" name="Подзаголовок 2"/>
          <p:cNvSpPr>
            <a:spLocks noGrp="1"/>
          </p:cNvSpPr>
          <p:nvPr>
            <p:ph type="subTitle" idx="1"/>
          </p:nvPr>
        </p:nvSpPr>
        <p:spPr>
          <a:xfrm>
            <a:off x="323528" y="4572008"/>
            <a:ext cx="8463314" cy="1638296"/>
          </a:xfrm>
        </p:spPr>
        <p:txBody>
          <a:bodyPr>
            <a:normAutofit/>
          </a:bodyPr>
          <a:lstStyle/>
          <a:p>
            <a:pPr algn="l"/>
            <a:r>
              <a:rPr lang="en-US" sz="2800" b="1" dirty="0" smtClean="0">
                <a:solidFill>
                  <a:schemeClr val="accent5">
                    <a:lumMod val="50000"/>
                  </a:schemeClr>
                </a:solidFill>
              </a:rPr>
              <a:t> </a:t>
            </a:r>
            <a:r>
              <a:rPr lang="ru-RU" sz="2400" b="1" dirty="0" smtClean="0">
                <a:solidFill>
                  <a:srgbClr val="FF0000"/>
                </a:solidFill>
              </a:rPr>
              <a:t>Подготовили воспитатели ГБОУ школы №851 г. Москвы: </a:t>
            </a:r>
            <a:r>
              <a:rPr lang="ru-RU" sz="2400" b="1" dirty="0" err="1" smtClean="0">
                <a:solidFill>
                  <a:srgbClr val="FF0000"/>
                </a:solidFill>
              </a:rPr>
              <a:t>Шамина</a:t>
            </a:r>
            <a:r>
              <a:rPr lang="ru-RU" sz="2400" b="1" dirty="0" smtClean="0">
                <a:solidFill>
                  <a:srgbClr val="FF0000"/>
                </a:solidFill>
              </a:rPr>
              <a:t> Е.А , Чиркина Е. Н. и </a:t>
            </a:r>
            <a:r>
              <a:rPr lang="ru-RU" sz="2400" b="1" dirty="0" err="1" smtClean="0">
                <a:solidFill>
                  <a:srgbClr val="FF0000"/>
                </a:solidFill>
              </a:rPr>
              <a:t>Казанчева</a:t>
            </a:r>
            <a:r>
              <a:rPr lang="ru-RU" sz="2400" b="1" dirty="0" smtClean="0">
                <a:solidFill>
                  <a:srgbClr val="FF0000"/>
                </a:solidFill>
              </a:rPr>
              <a:t> Ф. Б</a:t>
            </a:r>
            <a:r>
              <a:rPr lang="ru-RU" sz="2400" b="1" dirty="0" smtClean="0">
                <a:solidFill>
                  <a:srgbClr val="FFC000"/>
                </a:solidFill>
              </a:rPr>
              <a:t>.</a:t>
            </a:r>
            <a:endParaRPr lang="ru-RU" sz="24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404664"/>
            <a:ext cx="3888432" cy="1006496"/>
          </a:xfrm>
        </p:spPr>
        <p:txBody>
          <a:bodyPr>
            <a:prstTxWarp prst="textChevron">
              <a:avLst/>
            </a:prstTxWarp>
          </a:bodyPr>
          <a:lstStyle/>
          <a:p>
            <a:r>
              <a:rPr lang="ru-RU" dirty="0" smtClean="0"/>
              <a:t>Поползень</a:t>
            </a:r>
            <a:endParaRPr lang="ru-RU" dirty="0"/>
          </a:p>
        </p:txBody>
      </p:sp>
      <p:pic>
        <p:nvPicPr>
          <p:cNvPr id="5" name="Содержимое 4" descr="Поползень.jpg"/>
          <p:cNvPicPr>
            <a:picLocks noGrp="1" noChangeAspect="1"/>
          </p:cNvPicPr>
          <p:nvPr>
            <p:ph idx="1"/>
          </p:nvPr>
        </p:nvPicPr>
        <p:blipFill>
          <a:blip r:embed="rId3" cstate="print"/>
          <a:stretch>
            <a:fillRect/>
          </a:stretch>
        </p:blipFill>
        <p:spPr>
          <a:xfrm>
            <a:off x="4860032" y="1700808"/>
            <a:ext cx="4031630" cy="4885427"/>
          </a:xfrm>
        </p:spPr>
      </p:pic>
      <p:sp>
        <p:nvSpPr>
          <p:cNvPr id="4" name="Текст 3"/>
          <p:cNvSpPr>
            <a:spLocks noGrp="1"/>
          </p:cNvSpPr>
          <p:nvPr>
            <p:ph type="body" sz="half" idx="2"/>
          </p:nvPr>
        </p:nvSpPr>
        <p:spPr>
          <a:xfrm>
            <a:off x="0" y="0"/>
            <a:ext cx="4716016" cy="6669360"/>
          </a:xfrm>
        </p:spPr>
        <p:txBody>
          <a:bodyPr>
            <a:normAutofit fontScale="92500" lnSpcReduction="10000"/>
          </a:bodyPr>
          <a:lstStyle/>
          <a:p>
            <a:r>
              <a:rPr lang="ru-RU" sz="2000" b="1" dirty="0" smtClean="0"/>
              <a:t>Поползень - птица оседлая, даже зимой она удаляется от мест гнездования лишь на небольшие расстояния. В холодный период поползни ночуют в дуплах, но, что интересно, у самца и самки - отдельные спальни</a:t>
            </a:r>
            <a:r>
              <a:rPr lang="ru-RU" sz="2000" b="1" dirty="0" smtClean="0">
                <a:solidFill>
                  <a:srgbClr val="FFFF00"/>
                </a:solidFill>
              </a:rPr>
              <a:t>. Кроме лазанья вниз головой, эта птичка отличается другой интересной особенностью. </a:t>
            </a:r>
            <a:r>
              <a:rPr lang="ru-RU" sz="2000" dirty="0" smtClean="0"/>
              <a:t> </a:t>
            </a:r>
            <a:r>
              <a:rPr lang="ru-RU" sz="2000" b="1" dirty="0" smtClean="0"/>
              <a:t>Поползень гнездится в дуплах деревьев, но выход из своего жилища подгоняет по своим размерам, замазывая его глиной, смешанной со смолой. Делает он это для того, чтобы никто другой не мог протиснуться сквозь отверстие. Обычно самка откладывает 6-8 белых с ржаво-красными пятнышками яиц. Насиживает она их около 20 дней, а после появления на свет птенцов самец помогает самке выкармливать потомство. Подрастает оно, по сравнению с птенцами других птиц из семейства воробьиных, очень медленно. Гнездо молодые птицы покидают приблизительно через четыре недели. Родители заботятся о них и тогда, когда они поднимутся на крыло.</a:t>
            </a:r>
          </a:p>
          <a:p>
            <a:endParaRPr lang="ru-RU" sz="2000" b="1" dirty="0" smtClean="0"/>
          </a:p>
          <a:p>
            <a:endParaRPr lang="ru-RU" sz="2000" dirty="0"/>
          </a:p>
        </p:txBody>
      </p:sp>
      <p:pic>
        <p:nvPicPr>
          <p:cNvPr id="6" name="Пение птиц – Поползень (www.petamusic.ru).mp3">
            <a:hlinkClick r:id="" action="ppaction://media"/>
          </p:cNvPr>
          <p:cNvPicPr>
            <a:picLocks noRot="1" noChangeAspect="1"/>
          </p:cNvPicPr>
          <p:nvPr>
            <a:audioFile r:link="rId1"/>
          </p:nvPr>
        </p:nvPicPr>
        <p:blipFill>
          <a:blip r:embed="rId4" cstate="print"/>
          <a:stretch>
            <a:fillRect/>
          </a:stretch>
        </p:blipFill>
        <p:spPr>
          <a:xfrm>
            <a:off x="5076056" y="1916832"/>
            <a:ext cx="504056" cy="5040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96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188640"/>
            <a:ext cx="4968552" cy="1077934"/>
          </a:xfrm>
        </p:spPr>
        <p:txBody>
          <a:bodyPr>
            <a:prstTxWarp prst="textChevron">
              <a:avLst/>
            </a:prstTxWarp>
          </a:bodyPr>
          <a:lstStyle/>
          <a:p>
            <a:r>
              <a:rPr lang="ru-RU" dirty="0" smtClean="0"/>
              <a:t>Воробей</a:t>
            </a:r>
            <a:endParaRPr lang="ru-RU" dirty="0"/>
          </a:p>
        </p:txBody>
      </p:sp>
      <p:pic>
        <p:nvPicPr>
          <p:cNvPr id="5" name="Содержимое 4" descr="vorobey_01.jpg"/>
          <p:cNvPicPr>
            <a:picLocks noGrp="1" noChangeAspect="1"/>
          </p:cNvPicPr>
          <p:nvPr>
            <p:ph idx="1"/>
          </p:nvPr>
        </p:nvPicPr>
        <p:blipFill>
          <a:blip r:embed="rId3" cstate="print"/>
          <a:stretch>
            <a:fillRect/>
          </a:stretch>
        </p:blipFill>
        <p:spPr>
          <a:xfrm>
            <a:off x="3851920" y="1412776"/>
            <a:ext cx="5111750" cy="5128373"/>
          </a:xfrm>
        </p:spPr>
      </p:pic>
      <p:sp>
        <p:nvSpPr>
          <p:cNvPr id="4" name="Текст 3"/>
          <p:cNvSpPr>
            <a:spLocks noGrp="1"/>
          </p:cNvSpPr>
          <p:nvPr>
            <p:ph type="body" sz="half" idx="2"/>
          </p:nvPr>
        </p:nvSpPr>
        <p:spPr>
          <a:xfrm>
            <a:off x="0" y="0"/>
            <a:ext cx="3995936" cy="6858000"/>
          </a:xfrm>
        </p:spPr>
        <p:txBody>
          <a:bodyPr>
            <a:normAutofit/>
          </a:bodyPr>
          <a:lstStyle/>
          <a:p>
            <a:endParaRPr lang="ru-RU" sz="2000" b="1" dirty="0" smtClean="0"/>
          </a:p>
          <a:p>
            <a:r>
              <a:rPr lang="ru-RU" sz="2000" b="1" dirty="0" smtClean="0"/>
              <a:t>Воробей-это одна из известных птиц, он живет в тесном соседстве с человеком. Воробей осёдлая птица, он почти не улетает за черту города. Воробьи очень общительные; даже птенцы едва вылетевшие из гнезда, собираются в стайки. Пока есть хлеб или зелень на полях , стаи вылетают в поле. Если нет поблизости полей , то кормятся на лугу или опушки леса.  Там собирает насекомых и семена. Часто воробьи помогают слабым, беспомощным товарищам. Зимой воробьи  устраивают теплые, легкие гнёзда. Яйца насиживают оба родителя и кормят своих птенцов общими усилиями.</a:t>
            </a:r>
            <a:endParaRPr lang="ru-RU" sz="2000" b="1" dirty="0"/>
          </a:p>
        </p:txBody>
      </p:sp>
      <p:pic>
        <p:nvPicPr>
          <p:cNvPr id="6" name="Пение птиц – Воробей домовой (www.petamusic.ru).mp3">
            <a:hlinkClick r:id="" action="ppaction://media"/>
          </p:cNvPr>
          <p:cNvPicPr>
            <a:picLocks noRot="1" noChangeAspect="1"/>
          </p:cNvPicPr>
          <p:nvPr>
            <a:audioFile r:link="rId1"/>
          </p:nvPr>
        </p:nvPicPr>
        <p:blipFill>
          <a:blip r:embed="rId4" cstate="print"/>
          <a:stretch>
            <a:fillRect/>
          </a:stretch>
        </p:blipFill>
        <p:spPr>
          <a:xfrm flipH="1">
            <a:off x="4283968" y="1772816"/>
            <a:ext cx="986334" cy="98633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1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88640"/>
            <a:ext cx="4176464" cy="1077934"/>
          </a:xfrm>
        </p:spPr>
        <p:txBody>
          <a:bodyPr>
            <a:prstTxWarp prst="textChevron">
              <a:avLst/>
            </a:prstTxWarp>
          </a:bodyPr>
          <a:lstStyle/>
          <a:p>
            <a:r>
              <a:rPr lang="ru-RU" dirty="0" smtClean="0"/>
              <a:t>Снегирь</a:t>
            </a:r>
            <a:endParaRPr lang="ru-RU" dirty="0"/>
          </a:p>
        </p:txBody>
      </p:sp>
      <p:pic>
        <p:nvPicPr>
          <p:cNvPr id="5" name="Содержимое 4" descr="снегирь.jpg"/>
          <p:cNvPicPr>
            <a:picLocks noGrp="1" noChangeAspect="1"/>
          </p:cNvPicPr>
          <p:nvPr>
            <p:ph idx="1"/>
          </p:nvPr>
        </p:nvPicPr>
        <p:blipFill>
          <a:blip r:embed="rId3" cstate="print"/>
          <a:stretch>
            <a:fillRect/>
          </a:stretch>
        </p:blipFill>
        <p:spPr>
          <a:xfrm>
            <a:off x="4860032" y="1412776"/>
            <a:ext cx="4103638" cy="5201964"/>
          </a:xfrm>
        </p:spPr>
      </p:pic>
      <p:sp>
        <p:nvSpPr>
          <p:cNvPr id="4" name="Текст 3"/>
          <p:cNvSpPr>
            <a:spLocks noGrp="1"/>
          </p:cNvSpPr>
          <p:nvPr>
            <p:ph type="body" sz="half" idx="2"/>
          </p:nvPr>
        </p:nvSpPr>
        <p:spPr>
          <a:xfrm>
            <a:off x="0" y="0"/>
            <a:ext cx="4788024" cy="6597352"/>
          </a:xfrm>
        </p:spPr>
        <p:txBody>
          <a:bodyPr>
            <a:normAutofit lnSpcReduction="10000"/>
          </a:bodyPr>
          <a:lstStyle/>
          <a:p>
            <a:r>
              <a:rPr lang="ru-RU" sz="2000" b="1" dirty="0" smtClean="0"/>
              <a:t>Снегирь - доверчивая и общительная птица</a:t>
            </a:r>
            <a:r>
              <a:rPr lang="ru-RU" sz="2000" b="1" dirty="0" smtClean="0">
                <a:solidFill>
                  <a:srgbClr val="FFFF00"/>
                </a:solidFill>
              </a:rPr>
              <a:t>. Если кто-нибудь из стаи попался в ловушку, остальные спешат на помощь</a:t>
            </a:r>
            <a:r>
              <a:rPr lang="ru-RU" sz="2000" b="1" dirty="0" smtClean="0">
                <a:solidFill>
                  <a:srgbClr val="FF0000"/>
                </a:solidFill>
              </a:rPr>
              <a:t>. </a:t>
            </a:r>
            <a:r>
              <a:rPr lang="ru-RU" sz="2000" b="1" dirty="0" smtClean="0"/>
              <a:t>В марте снегири прилетают к гнёздам парами, а в апреле самка начинает строить гнездо. </a:t>
            </a:r>
            <a:r>
              <a:rPr lang="ru-RU" sz="2000" b="1" dirty="0" err="1" smtClean="0"/>
              <a:t>Самочка</a:t>
            </a:r>
            <a:r>
              <a:rPr lang="ru-RU" sz="2000" b="1" dirty="0" smtClean="0"/>
              <a:t> откладывает чаще всего 4-5 яиц. Насиживает их самка одна: в это время самец её кормит и охраняет. Через месяц птенцы покидают гнездо.</a:t>
            </a:r>
          </a:p>
          <a:p>
            <a:r>
              <a:rPr lang="ru-RU" sz="2000" b="1" dirty="0" smtClean="0"/>
              <a:t>Чем питается снегирь? Толстым клювом он разгрызает семена ягод или небольшие орешки. Снегирь питается почками и семенами деревьев и кустарников, ягодами, из которых он выбирает семена, а мякоть выбрасывает. Отведав рябины, снегирь чистит клюв: к нему прилипают семена рябины. Во время чистки клюва они попадают на землю, а весной прорастают</a:t>
            </a:r>
          </a:p>
          <a:p>
            <a:r>
              <a:rPr lang="ru-RU" sz="1800" b="1" dirty="0" smtClean="0"/>
              <a:t>.</a:t>
            </a:r>
            <a:endParaRPr lang="ru-RU" sz="1800" b="1" dirty="0"/>
          </a:p>
        </p:txBody>
      </p:sp>
      <p:pic>
        <p:nvPicPr>
          <p:cNvPr id="6" name="Пение птиц – Снегирь (www.petamusic.ru).mp3">
            <a:hlinkClick r:id="" action="ppaction://media"/>
          </p:cNvPr>
          <p:cNvPicPr>
            <a:picLocks noRot="1" noChangeAspect="1"/>
          </p:cNvPicPr>
          <p:nvPr>
            <a:audioFile r:link="rId1"/>
          </p:nvPr>
        </p:nvPicPr>
        <p:blipFill>
          <a:blip r:embed="rId4" cstate="print"/>
          <a:stretch>
            <a:fillRect/>
          </a:stretch>
        </p:blipFill>
        <p:spPr>
          <a:xfrm>
            <a:off x="5148064" y="1585244"/>
            <a:ext cx="648072" cy="6480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14"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60648"/>
            <a:ext cx="4536504" cy="1077934"/>
          </a:xfrm>
        </p:spPr>
        <p:txBody>
          <a:bodyPr>
            <a:prstTxWarp prst="textChevron">
              <a:avLst/>
            </a:prstTxWarp>
          </a:bodyPr>
          <a:lstStyle/>
          <a:p>
            <a:r>
              <a:rPr lang="ru-RU" dirty="0" smtClean="0"/>
              <a:t>Филин</a:t>
            </a:r>
            <a:endParaRPr lang="ru-RU" dirty="0"/>
          </a:p>
        </p:txBody>
      </p:sp>
      <p:pic>
        <p:nvPicPr>
          <p:cNvPr id="5" name="Содержимое 4" descr="сова.jpg"/>
          <p:cNvPicPr>
            <a:picLocks noGrp="1" noChangeAspect="1"/>
          </p:cNvPicPr>
          <p:nvPr>
            <p:ph idx="1"/>
          </p:nvPr>
        </p:nvPicPr>
        <p:blipFill>
          <a:blip r:embed="rId3" cstate="print"/>
          <a:stretch>
            <a:fillRect/>
          </a:stretch>
        </p:blipFill>
        <p:spPr>
          <a:xfrm>
            <a:off x="4283968" y="1412776"/>
            <a:ext cx="4638852" cy="5205041"/>
          </a:xfrm>
        </p:spPr>
      </p:pic>
      <p:sp>
        <p:nvSpPr>
          <p:cNvPr id="4" name="Текст 3"/>
          <p:cNvSpPr>
            <a:spLocks noGrp="1"/>
          </p:cNvSpPr>
          <p:nvPr>
            <p:ph type="body" sz="half" idx="2"/>
          </p:nvPr>
        </p:nvSpPr>
        <p:spPr>
          <a:xfrm>
            <a:off x="0" y="0"/>
            <a:ext cx="4211960" cy="6858000"/>
          </a:xfrm>
        </p:spPr>
        <p:txBody>
          <a:bodyPr>
            <a:normAutofit lnSpcReduction="10000"/>
          </a:bodyPr>
          <a:lstStyle/>
          <a:p>
            <a:r>
              <a:rPr lang="ru-RU" sz="2000" b="1" dirty="0" smtClean="0"/>
              <a:t>Филин - хищная, оседлая птица которая не сторонится человека и селится в городской черте. Оседлая птица. Охотится на зайцев, грызунов, ежей, ворон, водоплавающих и куриных птиц. К гнездованию приступает один раз в год зимой или ранней весной, когда земля ещё покрыта снежным покровом. Яйца откладывает в небольшую ямку в грунте, в качестве укрытия часто используя низкие ветки ели, нагромождения из камней и поваленных стволов, расщелины и вымоины. Охотно занимает уступы на крутых склонах гор и речных долин.</a:t>
            </a:r>
          </a:p>
          <a:p>
            <a:r>
              <a:rPr lang="ru-RU" sz="2000" b="1" dirty="0" smtClean="0"/>
              <a:t>Глаза у филина красно-желтые, клюв черноватый</a:t>
            </a:r>
            <a:r>
              <a:rPr lang="ru-RU" sz="2000" b="1" dirty="0" smtClean="0">
                <a:solidFill>
                  <a:schemeClr val="bg1"/>
                </a:solidFill>
              </a:rPr>
              <a:t>. </a:t>
            </a:r>
            <a:r>
              <a:rPr lang="ru-RU" sz="2000" b="1" dirty="0" smtClean="0">
                <a:solidFill>
                  <a:srgbClr val="FFFF00"/>
                </a:solidFill>
              </a:rPr>
              <a:t>По сторонам головы пучки удлиненных перьев, образующие “уши” (не имеющие ничего общего с настоящими ушами). Окраска самцов и самок одинаковая.</a:t>
            </a:r>
            <a:endParaRPr lang="ru-RU" sz="2000" b="1" dirty="0">
              <a:solidFill>
                <a:srgbClr val="FFFF00"/>
              </a:solidFill>
            </a:endParaRPr>
          </a:p>
        </p:txBody>
      </p:sp>
      <p:pic>
        <p:nvPicPr>
          <p:cNvPr id="6" name="Golosa_ptic_-_Filin_(iPlayer.fm).mp3">
            <a:hlinkClick r:id="" action="ppaction://media"/>
          </p:cNvPr>
          <p:cNvPicPr>
            <a:picLocks noRot="1" noChangeAspect="1"/>
          </p:cNvPicPr>
          <p:nvPr>
            <a:audioFile r:link="rId1"/>
          </p:nvPr>
        </p:nvPicPr>
        <p:blipFill>
          <a:blip r:embed="rId4" cstate="print"/>
          <a:stretch>
            <a:fillRect/>
          </a:stretch>
        </p:blipFill>
        <p:spPr>
          <a:xfrm>
            <a:off x="4572000" y="1607022"/>
            <a:ext cx="576064" cy="5760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94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188640"/>
            <a:ext cx="4680520" cy="1077934"/>
          </a:xfrm>
        </p:spPr>
        <p:txBody>
          <a:bodyPr>
            <a:prstTxWarp prst="textChevron">
              <a:avLst/>
            </a:prstTxWarp>
          </a:bodyPr>
          <a:lstStyle/>
          <a:p>
            <a:r>
              <a:rPr lang="ru-RU" dirty="0" smtClean="0"/>
              <a:t>Сова</a:t>
            </a:r>
            <a:endParaRPr lang="ru-RU" dirty="0"/>
          </a:p>
        </p:txBody>
      </p:sp>
      <p:pic>
        <p:nvPicPr>
          <p:cNvPr id="5" name="Содержимое 4" descr="сова.jpg"/>
          <p:cNvPicPr>
            <a:picLocks noGrp="1" noChangeAspect="1"/>
          </p:cNvPicPr>
          <p:nvPr>
            <p:ph idx="1"/>
          </p:nvPr>
        </p:nvPicPr>
        <p:blipFill>
          <a:blip r:embed="rId3" cstate="print"/>
          <a:stretch>
            <a:fillRect/>
          </a:stretch>
        </p:blipFill>
        <p:spPr>
          <a:xfrm>
            <a:off x="4211960" y="1484784"/>
            <a:ext cx="4729788" cy="5205041"/>
          </a:xfrm>
        </p:spPr>
      </p:pic>
      <p:sp>
        <p:nvSpPr>
          <p:cNvPr id="4" name="Текст 3"/>
          <p:cNvSpPr>
            <a:spLocks noGrp="1"/>
          </p:cNvSpPr>
          <p:nvPr>
            <p:ph type="body" sz="half" idx="2"/>
          </p:nvPr>
        </p:nvSpPr>
        <p:spPr>
          <a:xfrm>
            <a:off x="0" y="0"/>
            <a:ext cx="4139952" cy="6858000"/>
          </a:xfrm>
        </p:spPr>
        <p:txBody>
          <a:bodyPr>
            <a:normAutofit/>
          </a:bodyPr>
          <a:lstStyle/>
          <a:p>
            <a:endParaRPr lang="ru-RU" sz="2000" b="1" dirty="0" smtClean="0"/>
          </a:p>
          <a:p>
            <a:r>
              <a:rPr lang="ru-RU" sz="2000" b="1" dirty="0" smtClean="0"/>
              <a:t>Совы бывают довольно крупными. Глаза большие, жёлтые; клюв и когти черные . Пальцы на столько укрыты длинными перьями, что когти погружаются в них почти полностью. Все это помогает переносить суровые морозы. Основной пищей для совы служат различные птицы (куропатки, утки, и др.), их птенцы и яйца. Совы нападают на добычу в ночное время. Зрение совы в десятки раз лучше, чем у человека. Количество яиц зависит от корма. </a:t>
            </a:r>
            <a:r>
              <a:rPr lang="ru-RU" sz="2000" b="1" dirty="0" smtClean="0">
                <a:solidFill>
                  <a:srgbClr val="FFFF00"/>
                </a:solidFill>
              </a:rPr>
              <a:t>Насиживание яиц начинается сразу с первого, а затем поочерёдно остальные</a:t>
            </a:r>
            <a:endParaRPr lang="ru-RU" sz="2000" b="1" dirty="0">
              <a:solidFill>
                <a:srgbClr val="FFFF00"/>
              </a:solidFill>
            </a:endParaRPr>
          </a:p>
        </p:txBody>
      </p:sp>
      <p:pic>
        <p:nvPicPr>
          <p:cNvPr id="6" name="Птицы Европы – Сова полярная (www.petamusic.ru).mp3">
            <a:hlinkClick r:id="" action="ppaction://media"/>
          </p:cNvPr>
          <p:cNvPicPr>
            <a:picLocks noRot="1" noChangeAspect="1"/>
          </p:cNvPicPr>
          <p:nvPr>
            <a:audioFile r:link="rId1"/>
          </p:nvPr>
        </p:nvPicPr>
        <p:blipFill>
          <a:blip r:embed="rId4" cstate="print"/>
          <a:stretch>
            <a:fillRect/>
          </a:stretch>
        </p:blipFill>
        <p:spPr>
          <a:xfrm>
            <a:off x="4355976" y="1823046"/>
            <a:ext cx="792088" cy="7920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5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332656"/>
            <a:ext cx="4536504" cy="1077934"/>
          </a:xfrm>
        </p:spPr>
        <p:txBody>
          <a:bodyPr>
            <a:prstTxWarp prst="textChevron">
              <a:avLst/>
            </a:prstTxWarp>
          </a:bodyPr>
          <a:lstStyle/>
          <a:p>
            <a:r>
              <a:rPr lang="ru-RU" dirty="0" smtClean="0"/>
              <a:t>Глухарь</a:t>
            </a:r>
            <a:endParaRPr lang="ru-RU" dirty="0"/>
          </a:p>
        </p:txBody>
      </p:sp>
      <p:pic>
        <p:nvPicPr>
          <p:cNvPr id="1026" name="Picture 2"/>
          <p:cNvPicPr>
            <a:picLocks noGrp="1" noChangeAspect="1" noChangeArrowheads="1"/>
          </p:cNvPicPr>
          <p:nvPr>
            <p:ph idx="1"/>
          </p:nvPr>
        </p:nvPicPr>
        <p:blipFill>
          <a:blip r:embed="rId3" cstate="print"/>
          <a:stretch>
            <a:fillRect/>
          </a:stretch>
        </p:blipFill>
        <p:spPr bwMode="auto">
          <a:xfrm>
            <a:off x="4139952" y="1484784"/>
            <a:ext cx="4824536" cy="5184576"/>
          </a:xfrm>
          <a:prstGeom prst="rect">
            <a:avLst/>
          </a:prstGeom>
          <a:noFill/>
          <a:ln w="9525">
            <a:noFill/>
            <a:miter lim="800000"/>
            <a:headEnd/>
            <a:tailEnd/>
          </a:ln>
          <a:effectLst/>
        </p:spPr>
      </p:pic>
      <p:sp>
        <p:nvSpPr>
          <p:cNvPr id="4" name="Текст 3"/>
          <p:cNvSpPr>
            <a:spLocks noGrp="1"/>
          </p:cNvSpPr>
          <p:nvPr>
            <p:ph type="body" sz="half" idx="2"/>
          </p:nvPr>
        </p:nvSpPr>
        <p:spPr>
          <a:xfrm>
            <a:off x="0" y="0"/>
            <a:ext cx="4211960" cy="6858000"/>
          </a:xfrm>
        </p:spPr>
        <p:txBody>
          <a:bodyPr>
            <a:normAutofit lnSpcReduction="10000"/>
          </a:bodyPr>
          <a:lstStyle/>
          <a:p>
            <a:r>
              <a:rPr lang="ru-RU" sz="1800" b="1" dirty="0" smtClean="0"/>
              <a:t/>
            </a:r>
            <a:br>
              <a:rPr lang="ru-RU" sz="1800" b="1" dirty="0" smtClean="0"/>
            </a:br>
            <a:r>
              <a:rPr lang="ru-RU" sz="1800" b="1" dirty="0" smtClean="0">
                <a:solidFill>
                  <a:srgbClr val="FFFF00"/>
                </a:solidFill>
              </a:rPr>
              <a:t>Глухарь или по-другому  глухой тетерев. </a:t>
            </a:r>
            <a:r>
              <a:rPr lang="ru-RU" sz="1800" b="1" dirty="0" smtClean="0"/>
              <a:t>Эта птица немного неуклюжа, тяжеловата и  пуглива. Редко бывает чтобы глухарь летал на большие  расстояния. Глухари предпочитают селиться в горных лесах. Пища глухаря меняется в зависимости от времени года. Летом он ест разные лесные ягоды. Осенью почки и  мелкие веточки деревьев. Зимой это грубый корм: пихта, сосна, ель, кедровые  орешки. Вместе с пищей глухарь заглатывает маленькие камушки. Камушки в желудке глухаря жизненно необходимы, Ведь без них желудок не справиться с таким грубым кормом. Свои гнёзда глухари вьют  прямо под деревьями. Самка  глухаря очень заботливая мама и никогда не покидает гнездо, даже если знает что погибнет. Птенцы растут очень быстро и ближе к осени семейство  разделяется</a:t>
            </a:r>
            <a:r>
              <a:rPr lang="ru-RU" sz="1800" b="1" dirty="0" smtClean="0">
                <a:solidFill>
                  <a:schemeClr val="bg1"/>
                </a:solidFill>
              </a:rPr>
              <a:t>. Молодые самки остаются при матери,  а самцы начинают  сообща кочевать</a:t>
            </a:r>
          </a:p>
        </p:txBody>
      </p:sp>
      <p:pic>
        <p:nvPicPr>
          <p:cNvPr id="5" name="Птицы – Глухарь (www.petamusic.ru).mp3">
            <a:hlinkClick r:id="" action="ppaction://media"/>
          </p:cNvPr>
          <p:cNvPicPr>
            <a:picLocks noRot="1" noChangeAspect="1"/>
          </p:cNvPicPr>
          <p:nvPr>
            <a:audioFile r:link="rId1"/>
          </p:nvPr>
        </p:nvPicPr>
        <p:blipFill>
          <a:blip r:embed="rId4" cstate="print"/>
          <a:stretch>
            <a:fillRect/>
          </a:stretch>
        </p:blipFill>
        <p:spPr>
          <a:xfrm>
            <a:off x="4427984" y="1657252"/>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0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260648"/>
            <a:ext cx="5040560" cy="1149372"/>
          </a:xfrm>
        </p:spPr>
        <p:txBody>
          <a:bodyPr>
            <a:prstTxWarp prst="textChevron">
              <a:avLst/>
            </a:prstTxWarp>
          </a:bodyPr>
          <a:lstStyle/>
          <a:p>
            <a:r>
              <a:rPr lang="ru-RU" dirty="0" smtClean="0"/>
              <a:t>Сорока</a:t>
            </a:r>
            <a:endParaRPr lang="ru-RU" dirty="0"/>
          </a:p>
        </p:txBody>
      </p:sp>
      <p:pic>
        <p:nvPicPr>
          <p:cNvPr id="5" name="Содержимое 4" descr="Сорока.jpg"/>
          <p:cNvPicPr>
            <a:picLocks noGrp="1" noChangeAspect="1"/>
          </p:cNvPicPr>
          <p:nvPr>
            <p:ph idx="1"/>
          </p:nvPr>
        </p:nvPicPr>
        <p:blipFill>
          <a:blip r:embed="rId3" cstate="print"/>
          <a:stretch>
            <a:fillRect/>
          </a:stretch>
        </p:blipFill>
        <p:spPr>
          <a:xfrm>
            <a:off x="3851920" y="1412776"/>
            <a:ext cx="5111750" cy="5265132"/>
          </a:xfrm>
        </p:spPr>
      </p:pic>
      <p:sp>
        <p:nvSpPr>
          <p:cNvPr id="4" name="Текст 3"/>
          <p:cNvSpPr>
            <a:spLocks noGrp="1"/>
          </p:cNvSpPr>
          <p:nvPr>
            <p:ph type="body" sz="half" idx="2"/>
          </p:nvPr>
        </p:nvSpPr>
        <p:spPr>
          <a:xfrm>
            <a:off x="0" y="0"/>
            <a:ext cx="3851920" cy="6858000"/>
          </a:xfrm>
        </p:spPr>
        <p:txBody>
          <a:bodyPr>
            <a:normAutofit lnSpcReduction="10000"/>
          </a:bodyPr>
          <a:lstStyle/>
          <a:p>
            <a:r>
              <a:rPr lang="ru-RU" sz="2000" b="1" dirty="0" smtClean="0"/>
              <a:t>Сорока по величине немного крупнее галки. Голова, крылья и хвост за руки чёрные зеленоватым отливом, а брюхо и плечи белые. Сороки предпочитают опушки леса. Сорока –оседлая птица и во многом напоминает ворону. В марте Сороки начинают строить гнёзда или  ремонтировать прежние. Кладут сороки 7-8 яиц. Птенцов родители очень заботливо выкармливают, насекомыми, улитками и червями . Сороки всеядны. В период вскармливания птенцов они истребляют многих вредителей леса и поля. В народе о сороке сложилось немало поговорок</a:t>
            </a:r>
            <a:r>
              <a:rPr lang="ru-RU" sz="2000" b="1" dirty="0" smtClean="0">
                <a:solidFill>
                  <a:schemeClr val="bg1"/>
                </a:solidFill>
              </a:rPr>
              <a:t>. </a:t>
            </a:r>
            <a:r>
              <a:rPr lang="ru-RU" sz="2000" b="1" dirty="0" smtClean="0">
                <a:solidFill>
                  <a:srgbClr val="FFFF00"/>
                </a:solidFill>
              </a:rPr>
              <a:t>Из них «сорока-воровка» - эпитет, который связан с тем, что сорока неравнодушна к блестящим предметам</a:t>
            </a:r>
          </a:p>
        </p:txBody>
      </p:sp>
      <p:pic>
        <p:nvPicPr>
          <p:cNvPr id="6" name="Птицы Европы – Сорока (www.petamusic.ru).mp3">
            <a:hlinkClick r:id="" action="ppaction://media"/>
          </p:cNvPr>
          <p:cNvPicPr>
            <a:picLocks noRot="1" noChangeAspect="1"/>
          </p:cNvPicPr>
          <p:nvPr>
            <a:audioFile r:link="rId1"/>
          </p:nvPr>
        </p:nvPicPr>
        <p:blipFill>
          <a:blip r:embed="rId4" cstate="print"/>
          <a:stretch>
            <a:fillRect/>
          </a:stretch>
        </p:blipFill>
        <p:spPr>
          <a:xfrm>
            <a:off x="4067944" y="1556792"/>
            <a:ext cx="698302" cy="6983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27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0"/>
            <a:ext cx="4536504" cy="908720"/>
          </a:xfrm>
        </p:spPr>
        <p:txBody>
          <a:bodyPr>
            <a:prstTxWarp prst="textChevron">
              <a:avLst/>
            </a:prstTxWarp>
          </a:bodyPr>
          <a:lstStyle/>
          <a:p>
            <a:pPr algn="ctr"/>
            <a:r>
              <a:rPr lang="ru-RU" dirty="0" smtClean="0"/>
              <a:t>Ворона</a:t>
            </a:r>
            <a:endParaRPr lang="ru-RU" dirty="0"/>
          </a:p>
        </p:txBody>
      </p:sp>
      <p:sp>
        <p:nvSpPr>
          <p:cNvPr id="4" name="Текст 3"/>
          <p:cNvSpPr>
            <a:spLocks noGrp="1"/>
          </p:cNvSpPr>
          <p:nvPr>
            <p:ph type="body" sz="half" idx="2"/>
          </p:nvPr>
        </p:nvSpPr>
        <p:spPr>
          <a:xfrm>
            <a:off x="0" y="0"/>
            <a:ext cx="4283968" cy="6858000"/>
          </a:xfrm>
        </p:spPr>
        <p:txBody>
          <a:bodyPr>
            <a:normAutofit/>
          </a:bodyPr>
          <a:lstStyle/>
          <a:p>
            <a:r>
              <a:rPr lang="ru-RU" sz="2000" b="1" dirty="0" smtClean="0"/>
              <a:t>Нет наверное такого уголка, где бы она не встречалась. Обитает она и в больших городах , потому что прекрасно уживается с людьми.</a:t>
            </a:r>
          </a:p>
          <a:p>
            <a:r>
              <a:rPr lang="ru-RU" sz="2000" b="1" dirty="0" smtClean="0"/>
              <a:t>Для гнездования вороны выбирают опушки лесов. В постройке гнезда участвуют и самец , и самка. Когда самка сидит на яйцах  , обязанность кормить её ложится на самца. Птенцов кормят оба родителя , принося им разнообразную пищу.</a:t>
            </a:r>
          </a:p>
          <a:p>
            <a:r>
              <a:rPr lang="ru-RU" sz="2000" b="1" dirty="0" smtClean="0"/>
              <a:t>Ворона - птица  осёдлая. Она всеядная птица, для неё хороша как растительная, так и животная пища, включая падаль и гнилую рыбу</a:t>
            </a:r>
            <a:r>
              <a:rPr lang="ru-RU" sz="2000" b="1" dirty="0" smtClean="0">
                <a:solidFill>
                  <a:srgbClr val="FFFF00"/>
                </a:solidFill>
              </a:rPr>
              <a:t>. Так же ворона разоряет гнезда и ворует яйца.</a:t>
            </a:r>
            <a:r>
              <a:rPr lang="ru-RU" sz="2000" b="1" dirty="0" smtClean="0">
                <a:solidFill>
                  <a:schemeClr val="bg1"/>
                </a:solidFill>
              </a:rPr>
              <a:t> </a:t>
            </a:r>
            <a:r>
              <a:rPr lang="ru-RU" sz="2000" b="1" dirty="0" smtClean="0"/>
              <a:t>Но они не выпивают яйца прямо в гнезде, а уносят их в клюве, чтобы затем вернуться еще за другими яйцами.</a:t>
            </a:r>
            <a:endParaRPr lang="ru-RU" sz="2000" b="1" dirty="0"/>
          </a:p>
        </p:txBody>
      </p:sp>
      <p:pic>
        <p:nvPicPr>
          <p:cNvPr id="6" name="Содержимое 4" descr="ворон.jpeg"/>
          <p:cNvPicPr>
            <a:picLocks noChangeAspect="1"/>
          </p:cNvPicPr>
          <p:nvPr/>
        </p:nvPicPr>
        <p:blipFill>
          <a:blip r:embed="rId3" cstate="print"/>
          <a:stretch>
            <a:fillRect/>
          </a:stretch>
        </p:blipFill>
        <p:spPr>
          <a:xfrm>
            <a:off x="4139952" y="692697"/>
            <a:ext cx="4823718" cy="3096343"/>
          </a:xfrm>
          <a:prstGeom prst="rect">
            <a:avLst/>
          </a:prstGeom>
        </p:spPr>
      </p:pic>
      <p:pic>
        <p:nvPicPr>
          <p:cNvPr id="5" name="Содержимое 4" descr="ворона.jpg"/>
          <p:cNvPicPr>
            <a:picLocks noGrp="1" noChangeAspect="1"/>
          </p:cNvPicPr>
          <p:nvPr>
            <p:ph idx="1"/>
          </p:nvPr>
        </p:nvPicPr>
        <p:blipFill>
          <a:blip r:embed="rId4" cstate="print"/>
          <a:stretch>
            <a:fillRect/>
          </a:stretch>
        </p:blipFill>
        <p:spPr>
          <a:xfrm>
            <a:off x="4139952" y="3573016"/>
            <a:ext cx="4824536" cy="3284984"/>
          </a:xfrm>
        </p:spPr>
      </p:pic>
      <p:pic>
        <p:nvPicPr>
          <p:cNvPr id="7" name="Птицы – Ворона (www.petamusic.ru).mp3">
            <a:hlinkClick r:id="" action="ppaction://media"/>
          </p:cNvPr>
          <p:cNvPicPr>
            <a:picLocks noRot="1" noChangeAspect="1"/>
          </p:cNvPicPr>
          <p:nvPr>
            <a:audioFile r:link="rId1"/>
          </p:nvPr>
        </p:nvPicPr>
        <p:blipFill>
          <a:blip r:embed="rId5" cstate="print"/>
          <a:stretch>
            <a:fillRect/>
          </a:stretch>
        </p:blipFill>
        <p:spPr>
          <a:xfrm flipV="1">
            <a:off x="4355976" y="1052736"/>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09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260648"/>
            <a:ext cx="4752528" cy="1006496"/>
          </a:xfrm>
        </p:spPr>
        <p:txBody>
          <a:bodyPr>
            <a:prstTxWarp prst="textChevron">
              <a:avLst/>
            </a:prstTxWarp>
          </a:bodyPr>
          <a:lstStyle/>
          <a:p>
            <a:r>
              <a:rPr lang="ru-RU" dirty="0" smtClean="0"/>
              <a:t>Грач</a:t>
            </a:r>
            <a:endParaRPr lang="ru-RU" dirty="0"/>
          </a:p>
        </p:txBody>
      </p:sp>
      <p:pic>
        <p:nvPicPr>
          <p:cNvPr id="5" name="Содержимое 4" descr="куропатка.jpg"/>
          <p:cNvPicPr>
            <a:picLocks noGrp="1" noChangeAspect="1"/>
          </p:cNvPicPr>
          <p:nvPr>
            <p:ph idx="1"/>
          </p:nvPr>
        </p:nvPicPr>
        <p:blipFill>
          <a:blip r:embed="rId3" cstate="print"/>
          <a:stretch>
            <a:fillRect/>
          </a:stretch>
        </p:blipFill>
        <p:spPr>
          <a:xfrm>
            <a:off x="4139952" y="1556792"/>
            <a:ext cx="4824536" cy="5112568"/>
          </a:xfrm>
        </p:spPr>
      </p:pic>
      <p:sp>
        <p:nvSpPr>
          <p:cNvPr id="4" name="Текст 3"/>
          <p:cNvSpPr>
            <a:spLocks noGrp="1"/>
          </p:cNvSpPr>
          <p:nvPr>
            <p:ph type="body" sz="half" idx="2"/>
          </p:nvPr>
        </p:nvSpPr>
        <p:spPr>
          <a:xfrm>
            <a:off x="179512" y="0"/>
            <a:ext cx="3672408" cy="6858000"/>
          </a:xfrm>
        </p:spPr>
        <p:txBody>
          <a:bodyPr>
            <a:normAutofit fontScale="92500" lnSpcReduction="10000"/>
          </a:bodyPr>
          <a:lstStyle/>
          <a:p>
            <a:endParaRPr lang="ru-RU" sz="2000" b="1" dirty="0" smtClean="0"/>
          </a:p>
          <a:p>
            <a:r>
              <a:rPr lang="ru-RU" sz="2000" b="1" dirty="0" smtClean="0"/>
              <a:t>Грачей и воронов часто путают из-за схожего внешнего вида. Только немногие взрослые способны сходу сказать, какую именно птицу они видят перед собой.</a:t>
            </a:r>
          </a:p>
          <a:p>
            <a:r>
              <a:rPr lang="ru-RU" sz="2000" b="1" dirty="0" smtClean="0"/>
              <a:t>Грачи распространены в пределах умеренного типа климата по всей Евразии. Вид Грач принадлежит к роду Ворон семейства </a:t>
            </a:r>
            <a:r>
              <a:rPr lang="ru-RU" sz="2000" b="1" dirty="0" err="1" smtClean="0"/>
              <a:t>Врановых</a:t>
            </a:r>
            <a:r>
              <a:rPr lang="ru-RU" sz="2000" b="1" dirty="0" smtClean="0"/>
              <a:t>.</a:t>
            </a:r>
          </a:p>
          <a:p>
            <a:r>
              <a:rPr lang="ru-RU" sz="2000" b="1" dirty="0" smtClean="0"/>
              <a:t>Окрас – черный, с характерным сине-фиолетовым отливом. </a:t>
            </a:r>
            <a:r>
              <a:rPr lang="ru-RU" sz="2000" b="1" dirty="0" smtClean="0">
                <a:solidFill>
                  <a:srgbClr val="FFFF00"/>
                </a:solidFill>
              </a:rPr>
              <a:t>Основание клюва у взрослой птицы оголено</a:t>
            </a:r>
            <a:r>
              <a:rPr lang="ru-RU" sz="2000" b="1" dirty="0" smtClean="0"/>
              <a:t>.  Цвет  – грязно серый или коричневый. Питаются всем, но отдают предпочтение личинкам насекомых и кольчатым червям. В холодный период времени грачам приходится питаться зерном и пищевыми отбросами, оставленными людьми.</a:t>
            </a:r>
            <a:endParaRPr lang="ru-RU" sz="2000" b="1" dirty="0"/>
          </a:p>
        </p:txBody>
      </p:sp>
      <p:pic>
        <p:nvPicPr>
          <p:cNvPr id="6" name="Птицы Европы – Грач (www.petamusic.ru).mp3">
            <a:hlinkClick r:id="" action="ppaction://media"/>
          </p:cNvPr>
          <p:cNvPicPr>
            <a:picLocks noRot="1" noChangeAspect="1"/>
          </p:cNvPicPr>
          <p:nvPr>
            <a:audioFile r:link="rId1"/>
          </p:nvPr>
        </p:nvPicPr>
        <p:blipFill>
          <a:blip r:embed="rId4" cstate="print"/>
          <a:stretch>
            <a:fillRect/>
          </a:stretch>
        </p:blipFill>
        <p:spPr>
          <a:xfrm>
            <a:off x="4355977" y="1823045"/>
            <a:ext cx="792088" cy="7920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50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96136" y="40182"/>
            <a:ext cx="3347864"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t>Сидят вороны по столбам,</a:t>
            </a:r>
            <a:br>
              <a:rPr lang="ru-RU" sz="1600" b="1" dirty="0" smtClean="0"/>
            </a:br>
            <a:r>
              <a:rPr lang="ru-RU" sz="1600" b="1" dirty="0" smtClean="0"/>
              <a:t>Галдят на ветках галки,</a:t>
            </a:r>
            <a:br>
              <a:rPr lang="ru-RU" sz="1600" b="1" dirty="0" smtClean="0"/>
            </a:br>
            <a:r>
              <a:rPr lang="ru-RU" sz="1600" b="1" dirty="0" smtClean="0"/>
              <a:t>Привольно прыгать воробьям,</a:t>
            </a:r>
            <a:br>
              <a:rPr lang="ru-RU" sz="1600" b="1" dirty="0" smtClean="0"/>
            </a:br>
            <a:r>
              <a:rPr lang="ru-RU" sz="1600" b="1" dirty="0" smtClean="0"/>
              <a:t>Как бы крутя скакалки.</a:t>
            </a:r>
          </a:p>
          <a:p>
            <a:r>
              <a:rPr lang="ru-RU" sz="1600" b="1" dirty="0" smtClean="0"/>
              <a:t>Но если долго снег идет</a:t>
            </a:r>
            <a:br>
              <a:rPr lang="ru-RU" sz="1600" b="1" dirty="0" smtClean="0"/>
            </a:br>
            <a:r>
              <a:rPr lang="ru-RU" sz="1600" b="1" dirty="0" smtClean="0"/>
              <a:t>И долго длится вьюга,</a:t>
            </a:r>
            <a:br>
              <a:rPr lang="ru-RU" sz="1600" b="1" dirty="0" smtClean="0"/>
            </a:br>
            <a:r>
              <a:rPr lang="ru-RU" sz="1600" b="1" dirty="0" smtClean="0"/>
              <a:t>Тогда, друзья, приходится</a:t>
            </a:r>
            <a:br>
              <a:rPr lang="ru-RU" sz="1600" b="1" dirty="0" smtClean="0"/>
            </a:br>
            <a:r>
              <a:rPr lang="ru-RU" sz="1600" b="1" dirty="0" smtClean="0"/>
              <a:t>Пичугам нашим туго.</a:t>
            </a:r>
          </a:p>
          <a:p>
            <a:r>
              <a:rPr lang="ru-RU" sz="1600" b="1" dirty="0" smtClean="0"/>
              <a:t>Сугробами засыпаны</a:t>
            </a:r>
            <a:br>
              <a:rPr lang="ru-RU" sz="1600" b="1" dirty="0" smtClean="0"/>
            </a:br>
            <a:r>
              <a:rPr lang="ru-RU" sz="1600" b="1" dirty="0" smtClean="0"/>
              <a:t>Бугры, дворы, дорожки,</a:t>
            </a:r>
            <a:br>
              <a:rPr lang="ru-RU" sz="1600" b="1" dirty="0" smtClean="0"/>
            </a:br>
            <a:r>
              <a:rPr lang="ru-RU" sz="1600" b="1" dirty="0" smtClean="0"/>
              <a:t>Не могут пташки отыскать</a:t>
            </a:r>
            <a:br>
              <a:rPr lang="ru-RU" sz="1600" b="1" dirty="0" smtClean="0"/>
            </a:br>
            <a:r>
              <a:rPr lang="ru-RU" sz="1600" b="1" dirty="0" smtClean="0"/>
              <a:t>Ни зернышка, ни крошки.</a:t>
            </a:r>
            <a:br>
              <a:rPr lang="ru-RU" sz="1600" b="1" dirty="0" smtClean="0"/>
            </a:br>
            <a:r>
              <a:rPr lang="ru-RU" sz="1600" b="1" dirty="0" smtClean="0"/>
              <a:t>И вот летают все слабей</a:t>
            </a:r>
            <a:br>
              <a:rPr lang="ru-RU" sz="1600" b="1" dirty="0" smtClean="0"/>
            </a:br>
            <a:r>
              <a:rPr lang="ru-RU" sz="1600" b="1" dirty="0" smtClean="0"/>
              <a:t>Ворона, галка, воробей…</a:t>
            </a:r>
          </a:p>
          <a:p>
            <a:r>
              <a:rPr lang="ru-RU" sz="1600" b="1" dirty="0" smtClean="0"/>
              <a:t>Скорей на помощь, дети!</a:t>
            </a:r>
            <a:br>
              <a:rPr lang="ru-RU" sz="1600" b="1" dirty="0" smtClean="0"/>
            </a:br>
            <a:r>
              <a:rPr lang="ru-RU" sz="1600" b="1" dirty="0" smtClean="0"/>
              <a:t>Вот в этот самый трудный час</a:t>
            </a:r>
            <a:br>
              <a:rPr lang="ru-RU" sz="1600" b="1" dirty="0" smtClean="0"/>
            </a:br>
            <a:r>
              <a:rPr lang="ru-RU" sz="1600" b="1" dirty="0" smtClean="0"/>
              <a:t>Спасенье птицы ждут от вас.</a:t>
            </a:r>
            <a:br>
              <a:rPr lang="ru-RU" sz="1600" b="1" dirty="0" smtClean="0"/>
            </a:br>
            <a:r>
              <a:rPr lang="ru-RU" sz="1600" b="1" dirty="0" smtClean="0"/>
              <a:t>Кормите их! Согрейте! </a:t>
            </a:r>
            <a:br>
              <a:rPr lang="ru-RU" sz="1600" b="1" dirty="0" smtClean="0"/>
            </a:br>
            <a:r>
              <a:rPr lang="ru-RU" sz="1600" b="1" dirty="0" smtClean="0"/>
              <a:t>Повесьте домик на суку!</a:t>
            </a:r>
            <a:br>
              <a:rPr lang="ru-RU" sz="1600" b="1" dirty="0" smtClean="0"/>
            </a:br>
            <a:r>
              <a:rPr lang="ru-RU" sz="1600" b="1" dirty="0" smtClean="0"/>
              <a:t>Рассыпьте крошки на снегу,</a:t>
            </a:r>
            <a:br>
              <a:rPr lang="ru-RU" sz="1600" b="1" dirty="0" smtClean="0"/>
            </a:br>
            <a:r>
              <a:rPr lang="ru-RU" sz="1600" b="1" dirty="0" smtClean="0"/>
              <a:t>А то и манной кашки…</a:t>
            </a:r>
            <a:br>
              <a:rPr lang="ru-RU" sz="1600" b="1" dirty="0" smtClean="0"/>
            </a:br>
            <a:r>
              <a:rPr lang="ru-RU" sz="1600" b="1" dirty="0" smtClean="0"/>
              <a:t>И оживут бедняжки!</a:t>
            </a:r>
          </a:p>
          <a:p>
            <a:r>
              <a:rPr lang="ru-RU" sz="1600" b="1" dirty="0" smtClean="0"/>
              <a:t>По небу весело скользя,</a:t>
            </a:r>
            <a:br>
              <a:rPr lang="ru-RU" sz="1600" b="1" dirty="0" smtClean="0"/>
            </a:br>
            <a:r>
              <a:rPr lang="ru-RU" sz="1600" b="1" dirty="0" smtClean="0"/>
              <a:t>Взлетят пернатые друзья</a:t>
            </a:r>
            <a:br>
              <a:rPr lang="ru-RU" sz="1600" b="1" dirty="0" smtClean="0"/>
            </a:br>
            <a:r>
              <a:rPr lang="ru-RU" sz="1600" b="1" dirty="0" smtClean="0"/>
              <a:t>И пропоют, чирикая:</a:t>
            </a:r>
            <a:br>
              <a:rPr lang="ru-RU" sz="1600" b="1" dirty="0" smtClean="0"/>
            </a:br>
            <a:r>
              <a:rPr lang="ru-RU" sz="1600" b="1" dirty="0" smtClean="0"/>
              <a:t>“Спасибо вам великое!”</a:t>
            </a:r>
          </a:p>
          <a:p>
            <a:r>
              <a:rPr lang="ru-RU" sz="1600" i="1" dirty="0" smtClean="0"/>
              <a:t>К. </a:t>
            </a:r>
            <a:r>
              <a:rPr lang="ru-RU" sz="1600" i="1" dirty="0" err="1" smtClean="0"/>
              <a:t>Мухаммади</a:t>
            </a:r>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lstStyle/>
          <a:p>
            <a:pPr algn="l"/>
            <a:r>
              <a:rPr lang="ru-RU" sz="3200" b="1" dirty="0" smtClean="0">
                <a:solidFill>
                  <a:srgbClr val="FFFF00"/>
                </a:solidFill>
              </a:rPr>
              <a:t>                     Цель презентации</a:t>
            </a:r>
            <a:br>
              <a:rPr lang="ru-RU" sz="3200" b="1" dirty="0" smtClean="0">
                <a:solidFill>
                  <a:srgbClr val="FFFF00"/>
                </a:solidFill>
              </a:rPr>
            </a:br>
            <a:r>
              <a:rPr lang="ru-RU" sz="3200" b="1" dirty="0" smtClean="0">
                <a:solidFill>
                  <a:srgbClr val="FFFF00"/>
                </a:solidFill>
              </a:rPr>
              <a:t/>
            </a:r>
            <a:br>
              <a:rPr lang="ru-RU" sz="3200" b="1" dirty="0" smtClean="0">
                <a:solidFill>
                  <a:srgbClr val="FFFF00"/>
                </a:solidFill>
              </a:rPr>
            </a:br>
            <a:r>
              <a:rPr lang="ru-RU" sz="3200" b="1" dirty="0" smtClean="0">
                <a:solidFill>
                  <a:srgbClr val="FFFF00"/>
                </a:solidFill>
              </a:rPr>
              <a:t>1. Уточнить знание детей о многообразии зимующих птиц .</a:t>
            </a:r>
            <a:br>
              <a:rPr lang="ru-RU" sz="3200" b="1" dirty="0" smtClean="0">
                <a:solidFill>
                  <a:srgbClr val="FFFF00"/>
                </a:solidFill>
              </a:rPr>
            </a:br>
            <a:r>
              <a:rPr lang="ru-RU" sz="3200" b="1" dirty="0" smtClean="0">
                <a:solidFill>
                  <a:srgbClr val="FFFF00"/>
                </a:solidFill>
              </a:rPr>
              <a:t>2. Расширить представление о внешним , виде, повадках и месте обитания.</a:t>
            </a:r>
            <a:br>
              <a:rPr lang="ru-RU" sz="3200" b="1" dirty="0" smtClean="0">
                <a:solidFill>
                  <a:srgbClr val="FFFF00"/>
                </a:solidFill>
              </a:rPr>
            </a:br>
            <a:r>
              <a:rPr lang="ru-RU" sz="3200" b="1" dirty="0" smtClean="0">
                <a:solidFill>
                  <a:srgbClr val="FFFF00"/>
                </a:solidFill>
              </a:rPr>
              <a:t>3. Развивать познавательный интерес детей.</a:t>
            </a:r>
            <a:r>
              <a:rPr lang="ru-RU" sz="2000" dirty="0" smtClean="0">
                <a:solidFill>
                  <a:srgbClr val="FFFF00"/>
                </a:solidFill>
              </a:rPr>
              <a:t/>
            </a:r>
            <a:br>
              <a:rPr lang="ru-RU" sz="2000" dirty="0" smtClean="0">
                <a:solidFill>
                  <a:srgbClr val="FFFF00"/>
                </a:solidFill>
              </a:rPr>
            </a:br>
            <a:endParaRPr lang="ru-RU" sz="20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260648"/>
            <a:ext cx="4824536" cy="1296144"/>
          </a:xfrm>
        </p:spPr>
        <p:txBody>
          <a:bodyPr>
            <a:prstTxWarp prst="textChevron">
              <a:avLst/>
            </a:prstTxWarp>
          </a:bodyPr>
          <a:lstStyle/>
          <a:p>
            <a:r>
              <a:rPr lang="ru-RU" cap="all" normalizeH="1" dirty="0" smtClean="0">
                <a:ln w="0">
                  <a:solidFill>
                    <a:sysClr val="windowText" lastClr="000000"/>
                  </a:solidFill>
                </a:ln>
                <a:solidFill>
                  <a:schemeClr val="tx1">
                    <a:lumMod val="95000"/>
                    <a:lumOff val="5000"/>
                  </a:schemeClr>
                </a:solidFill>
                <a:effectLst>
                  <a:reflection blurRad="12700" stA="50000" endPos="50000" dist="5000" dir="5400000" sy="-100000" rotWithShape="0"/>
                </a:effectLst>
              </a:rPr>
              <a:t>чиж</a:t>
            </a:r>
            <a:endParaRPr lang="ru-RU" normalizeH="1" dirty="0">
              <a:ln w="0">
                <a:solidFill>
                  <a:sysClr val="windowText" lastClr="000000"/>
                </a:solidFill>
              </a:ln>
              <a:solidFill>
                <a:schemeClr val="tx1">
                  <a:lumMod val="95000"/>
                  <a:lumOff val="5000"/>
                </a:schemeClr>
              </a:solidFill>
            </a:endParaRPr>
          </a:p>
        </p:txBody>
      </p:sp>
      <p:pic>
        <p:nvPicPr>
          <p:cNvPr id="5" name="Содержимое 4" descr="клест.jpeg"/>
          <p:cNvPicPr>
            <a:picLocks noGrp="1" noChangeAspect="1"/>
          </p:cNvPicPr>
          <p:nvPr>
            <p:ph idx="1"/>
          </p:nvPr>
        </p:nvPicPr>
        <p:blipFill>
          <a:blip r:embed="rId3" cstate="print"/>
          <a:stretch>
            <a:fillRect/>
          </a:stretch>
        </p:blipFill>
        <p:spPr>
          <a:xfrm>
            <a:off x="3707904" y="1916832"/>
            <a:ext cx="5040560" cy="4205679"/>
          </a:xfrm>
        </p:spPr>
      </p:pic>
      <p:sp>
        <p:nvSpPr>
          <p:cNvPr id="4" name="Текст 3"/>
          <p:cNvSpPr>
            <a:spLocks noGrp="1"/>
          </p:cNvSpPr>
          <p:nvPr>
            <p:ph type="body" sz="half" idx="2"/>
          </p:nvPr>
        </p:nvSpPr>
        <p:spPr>
          <a:xfrm>
            <a:off x="0" y="0"/>
            <a:ext cx="3779912" cy="7173416"/>
          </a:xfrm>
        </p:spPr>
        <p:txBody>
          <a:bodyPr>
            <a:normAutofit fontScale="70000" lnSpcReduction="20000"/>
          </a:bodyPr>
          <a:lstStyle/>
          <a:p>
            <a:r>
              <a:rPr lang="ru-RU" sz="3000" b="1" dirty="0" smtClean="0"/>
              <a:t>Чиж - один из видов певчих птиц. Распространён чиж в хвойных лесах</a:t>
            </a:r>
            <a:r>
              <a:rPr lang="ru-RU" sz="3000" b="1" dirty="0" smtClean="0">
                <a:solidFill>
                  <a:srgbClr val="FF0000"/>
                </a:solidFill>
              </a:rPr>
              <a:t>. </a:t>
            </a:r>
            <a:r>
              <a:rPr lang="ru-RU" sz="3000" b="1" dirty="0" smtClean="0">
                <a:solidFill>
                  <a:srgbClr val="FFFF00"/>
                </a:solidFill>
              </a:rPr>
              <a:t>Чижей часто держат в домашних условиях, в клетках, ради их пения.</a:t>
            </a:r>
          </a:p>
          <a:p>
            <a:r>
              <a:rPr lang="ru-RU" sz="3000" b="1" dirty="0" smtClean="0"/>
              <a:t>Общая окраска зеленовато-жёлтого или оливково-зелёного цвета, с неясными тёмными пятнами, снизу. Клюв серый. Самец отличается от самки шапочкой из чёрных перьев на голове.</a:t>
            </a:r>
          </a:p>
          <a:p>
            <a:r>
              <a:rPr lang="ru-RU" sz="3000" b="1" dirty="0" smtClean="0"/>
              <a:t>Летом живёт парами; к осени собирается в более или менее значительные стаи. Зимой стайками откочёвывает на небольшие расстояния</a:t>
            </a:r>
          </a:p>
          <a:p>
            <a:r>
              <a:rPr lang="ru-RU" sz="3000" b="1" dirty="0" smtClean="0"/>
              <a:t>Питается насекомыми и семенами хвойных и лиственных деревьев; осенью любимую пищу чижа составляют семена берёзы и ольхи.</a:t>
            </a:r>
          </a:p>
          <a:p>
            <a:endParaRPr lang="ru-RU" sz="1900" b="1" dirty="0"/>
          </a:p>
        </p:txBody>
      </p:sp>
      <p:pic>
        <p:nvPicPr>
          <p:cNvPr id="7" name="Пение птиц – Чиж (www.petamusic.ru).mp3">
            <a:hlinkClick r:id="" action="ppaction://media"/>
          </p:cNvPr>
          <p:cNvPicPr>
            <a:picLocks noRot="1" noChangeAspect="1"/>
          </p:cNvPicPr>
          <p:nvPr>
            <a:audioFile r:link="rId1"/>
          </p:nvPr>
        </p:nvPicPr>
        <p:blipFill>
          <a:blip r:embed="rId4" cstate="print"/>
          <a:stretch>
            <a:fillRect/>
          </a:stretch>
        </p:blipFill>
        <p:spPr>
          <a:xfrm>
            <a:off x="3995936" y="2132856"/>
            <a:ext cx="698302" cy="6983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4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404664"/>
            <a:ext cx="4608512" cy="1077934"/>
          </a:xfrm>
        </p:spPr>
        <p:txBody>
          <a:bodyPr>
            <a:prstTxWarp prst="textChevron">
              <a:avLst/>
            </a:prstTxWarp>
          </a:bodyPr>
          <a:lstStyle/>
          <a:p>
            <a:r>
              <a:rPr lang="ru-RU" cap="all" dirty="0" smtClean="0">
                <a:ln w="0">
                  <a:solidFill>
                    <a:sysClr val="windowText" lastClr="000000"/>
                  </a:solidFill>
                </a:ln>
                <a:solidFill>
                  <a:schemeClr val="tx1">
                    <a:lumMod val="95000"/>
                    <a:lumOff val="5000"/>
                  </a:schemeClr>
                </a:solidFill>
                <a:effectLst>
                  <a:reflection blurRad="12700" stA="50000" endPos="50000" dist="5000" dir="5400000" sy="-100000" rotWithShape="0"/>
                </a:effectLst>
              </a:rPr>
              <a:t>Клёст</a:t>
            </a:r>
            <a:endParaRPr lang="ru-RU" dirty="0">
              <a:ln w="0">
                <a:solidFill>
                  <a:sysClr val="windowText" lastClr="000000"/>
                </a:solidFill>
              </a:ln>
              <a:solidFill>
                <a:schemeClr val="tx1">
                  <a:lumMod val="95000"/>
                  <a:lumOff val="5000"/>
                </a:schemeClr>
              </a:solidFill>
            </a:endParaRPr>
          </a:p>
        </p:txBody>
      </p:sp>
      <p:pic>
        <p:nvPicPr>
          <p:cNvPr id="5" name="Содержимое 4" descr="клест.jpeg"/>
          <p:cNvPicPr>
            <a:picLocks noGrp="1" noChangeAspect="1"/>
          </p:cNvPicPr>
          <p:nvPr>
            <p:ph idx="1"/>
          </p:nvPr>
        </p:nvPicPr>
        <p:blipFill>
          <a:blip r:embed="rId3" cstate="print"/>
          <a:stretch>
            <a:fillRect/>
          </a:stretch>
        </p:blipFill>
        <p:spPr>
          <a:xfrm>
            <a:off x="3851920" y="1916832"/>
            <a:ext cx="5111750" cy="4697909"/>
          </a:xfrm>
        </p:spPr>
      </p:pic>
      <p:sp>
        <p:nvSpPr>
          <p:cNvPr id="4" name="Текст 3"/>
          <p:cNvSpPr>
            <a:spLocks noGrp="1"/>
          </p:cNvSpPr>
          <p:nvPr>
            <p:ph type="body" sz="half" idx="2"/>
          </p:nvPr>
        </p:nvSpPr>
        <p:spPr>
          <a:xfrm>
            <a:off x="0" y="0"/>
            <a:ext cx="3851920" cy="6858000"/>
          </a:xfrm>
        </p:spPr>
        <p:txBody>
          <a:bodyPr>
            <a:normAutofit fontScale="92500"/>
          </a:bodyPr>
          <a:lstStyle/>
          <a:p>
            <a:r>
              <a:rPr lang="ru-RU" sz="2000" b="1" dirty="0" smtClean="0"/>
              <a:t>Клёст – лесная певчая птица. Птица немного крупнее воробья, но мельче скворца. Клёст замечателен своеобразным строением клюва. Надклювье и подклювье скрещиваются между собой, и их острые концы выдаются по бокам клюва. Подобно попугаям, использует клюв для лазания. </a:t>
            </a:r>
            <a:r>
              <a:rPr lang="ru-RU" sz="2000" b="1" dirty="0" smtClean="0">
                <a:solidFill>
                  <a:srgbClr val="FFFF00"/>
                </a:solidFill>
              </a:rPr>
              <a:t>Клёсты могут гнездоваться летом и зимой в зависимости от урожая семян хвойных</a:t>
            </a:r>
            <a:r>
              <a:rPr lang="ru-RU" sz="2000" b="1" dirty="0" smtClean="0">
                <a:solidFill>
                  <a:schemeClr val="bg1"/>
                </a:solidFill>
              </a:rPr>
              <a:t>. </a:t>
            </a:r>
            <a:r>
              <a:rPr lang="ru-RU" sz="2000" b="1" dirty="0" smtClean="0"/>
              <a:t>Гнездо строит самка в густых еловых ветвях, используя снаружи тонкие веточки и выстилая внутри мхом, шерстью и перьями. Самка насиживает яйца в течение двух недель. После вылупления птенцы остаются в гнезде ещё две недели. Птенцы не умеющие летать долго докармливаются родителями.</a:t>
            </a:r>
            <a:endParaRPr lang="ru-RU" sz="2000" dirty="0" smtClean="0"/>
          </a:p>
          <a:p>
            <a:endParaRPr lang="ru-RU" sz="1900" b="1" dirty="0"/>
          </a:p>
        </p:txBody>
      </p:sp>
      <p:pic>
        <p:nvPicPr>
          <p:cNvPr id="6" name="Пение птиц – Клест-сосновик (www.petamusic.ru).mp3">
            <a:hlinkClick r:id="" action="ppaction://media"/>
          </p:cNvPr>
          <p:cNvPicPr>
            <a:picLocks noRot="1" noChangeAspect="1"/>
          </p:cNvPicPr>
          <p:nvPr>
            <a:audioFile r:link="rId1"/>
          </p:nvPr>
        </p:nvPicPr>
        <p:blipFill>
          <a:blip r:embed="rId4" cstate="print"/>
          <a:stretch>
            <a:fillRect/>
          </a:stretch>
        </p:blipFill>
        <p:spPr>
          <a:xfrm>
            <a:off x="4139952" y="2132856"/>
            <a:ext cx="698302" cy="6983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7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188640"/>
            <a:ext cx="4680520" cy="1077934"/>
          </a:xfrm>
        </p:spPr>
        <p:txBody>
          <a:bodyPr>
            <a:prstTxWarp prst="textChevron">
              <a:avLst/>
            </a:prstTxWarp>
          </a:bodyPr>
          <a:lstStyle/>
          <a:p>
            <a:r>
              <a:rPr lang="ru-RU" cap="all" dirty="0" smtClean="0">
                <a:ln w="0">
                  <a:solidFill>
                    <a:sysClr val="windowText" lastClr="000000"/>
                  </a:solidFill>
                </a:ln>
                <a:solidFill>
                  <a:schemeClr val="tx1">
                    <a:lumMod val="95000"/>
                    <a:lumOff val="5000"/>
                  </a:schemeClr>
                </a:solidFill>
                <a:effectLst>
                  <a:reflection blurRad="12700" stA="50000" endPos="50000" dist="5000" dir="5400000" sy="-100000" rotWithShape="0"/>
                </a:effectLst>
              </a:rPr>
              <a:t>Орёл</a:t>
            </a:r>
            <a:endParaRPr lang="ru-RU" dirty="0">
              <a:ln w="0">
                <a:solidFill>
                  <a:sysClr val="windowText" lastClr="000000"/>
                </a:solidFill>
              </a:ln>
              <a:solidFill>
                <a:schemeClr val="tx1">
                  <a:lumMod val="95000"/>
                  <a:lumOff val="5000"/>
                </a:schemeClr>
              </a:solidFill>
            </a:endParaRPr>
          </a:p>
        </p:txBody>
      </p:sp>
      <p:pic>
        <p:nvPicPr>
          <p:cNvPr id="5" name="Содержимое 4" descr="клест.jpeg"/>
          <p:cNvPicPr>
            <a:picLocks noGrp="1" noChangeAspect="1"/>
          </p:cNvPicPr>
          <p:nvPr>
            <p:ph idx="1"/>
          </p:nvPr>
        </p:nvPicPr>
        <p:blipFill>
          <a:blip r:embed="rId3" cstate="print"/>
          <a:stretch>
            <a:fillRect/>
          </a:stretch>
        </p:blipFill>
        <p:spPr>
          <a:xfrm>
            <a:off x="3851920" y="1484784"/>
            <a:ext cx="5111750" cy="5184576"/>
          </a:xfrm>
        </p:spPr>
      </p:pic>
      <p:sp>
        <p:nvSpPr>
          <p:cNvPr id="4" name="Текст 3"/>
          <p:cNvSpPr>
            <a:spLocks noGrp="1"/>
          </p:cNvSpPr>
          <p:nvPr>
            <p:ph type="body" sz="half" idx="2"/>
          </p:nvPr>
        </p:nvSpPr>
        <p:spPr>
          <a:xfrm>
            <a:off x="251520" y="260648"/>
            <a:ext cx="3384376" cy="6408712"/>
          </a:xfrm>
        </p:spPr>
        <p:txBody>
          <a:bodyPr>
            <a:normAutofit fontScale="92500" lnSpcReduction="20000"/>
          </a:bodyPr>
          <a:lstStyle/>
          <a:p>
            <a:r>
              <a:rPr lang="ru-RU" sz="2200" b="1" dirty="0" smtClean="0"/>
              <a:t>Птица орел - очень известный крылатый хищник. Род орлов распространён по всему земному шару. Они являются хищными птицами, отличаются очень хорошим зрением. </a:t>
            </a:r>
            <a:r>
              <a:rPr lang="ru-RU" sz="2200" b="1" dirty="0" smtClean="0">
                <a:solidFill>
                  <a:srgbClr val="FFFF00"/>
                </a:solidFill>
              </a:rPr>
              <a:t>Длина тела взрослого орла достигает 88 см, размах крыльев до 2,4 м.</a:t>
            </a:r>
            <a:r>
              <a:rPr lang="ru-RU" sz="2200" b="1" dirty="0" smtClean="0"/>
              <a:t> При охоте, как правило, парят высоко над поверхностью земли, в поиске добычи полагаясь на зрение. Объектом их охоты могут быть грызуны, змеи, ящерицы и небольшие млекопитающие. Гнездятся в основном на скалах или на деревьях. Ведут орлы оседлый образ жизни, в зависимости от смены времени года никуда не перелетают.</a:t>
            </a:r>
          </a:p>
          <a:p>
            <a:endParaRPr lang="ru-RU" sz="2000" b="1" dirty="0"/>
          </a:p>
        </p:txBody>
      </p:sp>
      <p:pic>
        <p:nvPicPr>
          <p:cNvPr id="6" name="Golosa_ptic_-_Orel_(iPlayer.fm).mp3">
            <a:hlinkClick r:id="" action="ppaction://media"/>
          </p:cNvPr>
          <p:cNvPicPr>
            <a:picLocks noRot="1" noChangeAspect="1"/>
          </p:cNvPicPr>
          <p:nvPr>
            <a:audioFile r:link="rId1"/>
          </p:nvPr>
        </p:nvPicPr>
        <p:blipFill>
          <a:blip r:embed="rId4" cstate="print"/>
          <a:stretch>
            <a:fillRect/>
          </a:stretch>
        </p:blipFill>
        <p:spPr>
          <a:xfrm>
            <a:off x="4139953" y="1751037"/>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0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851920" y="188640"/>
            <a:ext cx="5112568" cy="1162050"/>
          </a:xfrm>
        </p:spPr>
        <p:txBody>
          <a:bodyPr>
            <a:prstTxWarp prst="textChevron">
              <a:avLst/>
            </a:prstTxWarp>
          </a:bodyPr>
          <a:lstStyle/>
          <a:p>
            <a:r>
              <a:rPr lang="ru-RU" dirty="0" smtClean="0"/>
              <a:t>Галка</a:t>
            </a:r>
            <a:endParaRPr lang="ru-RU" dirty="0"/>
          </a:p>
        </p:txBody>
      </p:sp>
      <p:pic>
        <p:nvPicPr>
          <p:cNvPr id="5" name="Содержимое 4" descr="rnj.jpg"/>
          <p:cNvPicPr>
            <a:picLocks noGrp="1" noChangeAspect="1"/>
          </p:cNvPicPr>
          <p:nvPr>
            <p:ph idx="1"/>
          </p:nvPr>
        </p:nvPicPr>
        <p:blipFill>
          <a:blip r:embed="rId3" cstate="print"/>
          <a:stretch>
            <a:fillRect/>
          </a:stretch>
        </p:blipFill>
        <p:spPr>
          <a:xfrm>
            <a:off x="3851920" y="1484784"/>
            <a:ext cx="5111750" cy="5129561"/>
          </a:xfrm>
        </p:spPr>
      </p:pic>
      <p:sp>
        <p:nvSpPr>
          <p:cNvPr id="4" name="Текст 3"/>
          <p:cNvSpPr>
            <a:spLocks noGrp="1"/>
          </p:cNvSpPr>
          <p:nvPr>
            <p:ph type="body" sz="half" idx="2"/>
          </p:nvPr>
        </p:nvSpPr>
        <p:spPr>
          <a:xfrm>
            <a:off x="0" y="0"/>
            <a:ext cx="3779912" cy="6858000"/>
          </a:xfrm>
        </p:spPr>
        <p:txBody>
          <a:bodyPr>
            <a:normAutofit/>
          </a:bodyPr>
          <a:lstStyle/>
          <a:p>
            <a:r>
              <a:rPr lang="ru-RU" sz="2100" b="1" dirty="0" smtClean="0"/>
              <a:t>Галка - широко распространённая птица рода воронов. </a:t>
            </a:r>
            <a:r>
              <a:rPr lang="ru-RU" sz="2100" b="1" dirty="0" smtClean="0">
                <a:solidFill>
                  <a:srgbClr val="FFFF00"/>
                </a:solidFill>
              </a:rPr>
              <a:t>Оперение от чёрного до серебристо-серого (голова и грудь) цвета. </a:t>
            </a:r>
          </a:p>
          <a:p>
            <a:r>
              <a:rPr lang="ru-RU" sz="2100" b="1" dirty="0" smtClean="0"/>
              <a:t>Гнездится в укромных местах зданий, на столбах, мостах, в гнездах крупных птиц. В апреле самка откладывает 4—6 яиц и насиживает их 17—18 дней. Птенцы вылетают из гнезда через 30—35 дней.</a:t>
            </a:r>
            <a:br>
              <a:rPr lang="ru-RU" sz="2100" b="1" dirty="0" smtClean="0"/>
            </a:br>
            <a:r>
              <a:rPr lang="ru-RU" sz="2100" b="1" dirty="0" smtClean="0"/>
              <a:t>Галка ведёт стайный образ жизни, в поисках корма стаи часто объединяются с грачами. Питается червями, фруктами и ягодами, отбросами, яйцами мелких птиц.</a:t>
            </a:r>
          </a:p>
          <a:p>
            <a:endParaRPr lang="ru-RU" sz="2000" b="1" dirty="0" smtClean="0"/>
          </a:p>
          <a:p>
            <a:endParaRPr lang="ru-RU" sz="2000" b="1" dirty="0" smtClean="0"/>
          </a:p>
        </p:txBody>
      </p:sp>
      <p:pic>
        <p:nvPicPr>
          <p:cNvPr id="6" name="98f5a530fe5b.mp3">
            <a:hlinkClick r:id="" action="ppaction://media"/>
          </p:cNvPr>
          <p:cNvPicPr>
            <a:picLocks noRot="1" noChangeAspect="1"/>
          </p:cNvPicPr>
          <p:nvPr>
            <a:audioFile r:link="rId1"/>
          </p:nvPr>
        </p:nvPicPr>
        <p:blipFill>
          <a:blip r:embed="rId4" cstate="print"/>
          <a:stretch>
            <a:fillRect/>
          </a:stretch>
        </p:blipFill>
        <p:spPr>
          <a:xfrm>
            <a:off x="8172400" y="1844824"/>
            <a:ext cx="504056" cy="5040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9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60648"/>
            <a:ext cx="4176464" cy="1006496"/>
          </a:xfrm>
        </p:spPr>
        <p:txBody>
          <a:bodyPr>
            <a:prstTxWarp prst="textChevron">
              <a:avLst/>
            </a:prstTxWarp>
          </a:bodyPr>
          <a:lstStyle/>
          <a:p>
            <a:r>
              <a:rPr lang="ru-RU" dirty="0" smtClean="0"/>
              <a:t>Дятел</a:t>
            </a:r>
            <a:endParaRPr lang="ru-RU" dirty="0"/>
          </a:p>
        </p:txBody>
      </p:sp>
      <p:pic>
        <p:nvPicPr>
          <p:cNvPr id="5" name="Содержимое 4" descr="дятел ч..jpg"/>
          <p:cNvPicPr>
            <a:picLocks noGrp="1" noChangeAspect="1"/>
          </p:cNvPicPr>
          <p:nvPr>
            <p:ph idx="1"/>
          </p:nvPr>
        </p:nvPicPr>
        <p:blipFill>
          <a:blip r:embed="rId3" cstate="print"/>
          <a:stretch>
            <a:fillRect/>
          </a:stretch>
        </p:blipFill>
        <p:spPr>
          <a:xfrm>
            <a:off x="4427984" y="1484784"/>
            <a:ext cx="4481491" cy="5205041"/>
          </a:xfrm>
        </p:spPr>
      </p:pic>
      <p:sp>
        <p:nvSpPr>
          <p:cNvPr id="4" name="Текст 3"/>
          <p:cNvSpPr>
            <a:spLocks noGrp="1"/>
          </p:cNvSpPr>
          <p:nvPr>
            <p:ph type="body" sz="half" idx="2"/>
          </p:nvPr>
        </p:nvSpPr>
        <p:spPr>
          <a:xfrm>
            <a:off x="0" y="0"/>
            <a:ext cx="4427984" cy="6858000"/>
          </a:xfrm>
        </p:spPr>
        <p:txBody>
          <a:bodyPr>
            <a:normAutofit fontScale="92500" lnSpcReduction="20000"/>
          </a:bodyPr>
          <a:lstStyle/>
          <a:p>
            <a:endParaRPr lang="ru-RU" sz="2000" b="1" dirty="0" smtClean="0"/>
          </a:p>
          <a:p>
            <a:r>
              <a:rPr lang="ru-RU" sz="2000" b="1" dirty="0" smtClean="0"/>
              <a:t>Дятел играет важную роль в экологии леса, оставляя выдолбленные им дупла для других птиц, а еще он в большом количестве поедает лесных вредителей - тлю, гусениц , короедов и многих других. Если весной и летом основу рациона составляют насекомые, то осенью и зимой птица переключается на растительную пищу.</a:t>
            </a:r>
          </a:p>
          <a:p>
            <a:r>
              <a:rPr lang="ru-RU" sz="2100" b="1" dirty="0" smtClean="0"/>
              <a:t>Дятлы обитают главным образом, в лесах, на деревьях, поэтому ноги дятлов — короткие, с длинными пальцами и цепкими когтями</a:t>
            </a:r>
            <a:r>
              <a:rPr lang="ru-RU" sz="2100" b="1" dirty="0" smtClean="0">
                <a:solidFill>
                  <a:srgbClr val="FFFF00"/>
                </a:solidFill>
              </a:rPr>
              <a:t>. Два пальца ноги направлены вперед, а два назад. Опорой при лазании по деревьям служат хорошо развитые рулевые перья хвоста.</a:t>
            </a:r>
          </a:p>
          <a:p>
            <a:r>
              <a:rPr lang="ru-RU" sz="2100" b="1" dirty="0" smtClean="0"/>
              <a:t> Дятлы обладают тонким, крепким клювом, при помощи которого они долбят кору и древесину.</a:t>
            </a:r>
          </a:p>
          <a:p>
            <a:r>
              <a:rPr lang="ru-RU" sz="2100" b="1" dirty="0" smtClean="0"/>
              <a:t>Доставать из ходов древесины насекомых дятлам помогают чрезвычайно длинный язык, далеко высовывающийся из клюва, которые позволяют приклеивать добычу к языку.</a:t>
            </a:r>
          </a:p>
          <a:p>
            <a:endParaRPr lang="ru-RU" dirty="0"/>
          </a:p>
        </p:txBody>
      </p:sp>
      <p:pic>
        <p:nvPicPr>
          <p:cNvPr id="6" name="Птица – Дятел (www.petamusic.ru).mp3">
            <a:hlinkClick r:id="" action="ppaction://media"/>
          </p:cNvPr>
          <p:cNvPicPr>
            <a:picLocks noRot="1" noChangeAspect="1"/>
          </p:cNvPicPr>
          <p:nvPr>
            <a:audioFile r:link="rId1"/>
          </p:nvPr>
        </p:nvPicPr>
        <p:blipFill>
          <a:blip r:embed="rId4" cstate="print"/>
          <a:stretch>
            <a:fillRect/>
          </a:stretch>
        </p:blipFill>
        <p:spPr>
          <a:xfrm>
            <a:off x="4716016" y="1772816"/>
            <a:ext cx="576064" cy="5760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64"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188640"/>
            <a:ext cx="3816424" cy="1162050"/>
          </a:xfrm>
        </p:spPr>
        <p:txBody>
          <a:bodyPr>
            <a:prstTxWarp prst="textChevron">
              <a:avLst/>
            </a:prstTxWarp>
          </a:bodyPr>
          <a:lstStyle/>
          <a:p>
            <a:r>
              <a:rPr lang="ru-RU" dirty="0" smtClean="0"/>
              <a:t>Голубь</a:t>
            </a:r>
            <a:endParaRPr lang="ru-RU" dirty="0"/>
          </a:p>
        </p:txBody>
      </p:sp>
      <p:pic>
        <p:nvPicPr>
          <p:cNvPr id="5" name="Содержимое 4" descr="голубь 2.jpg"/>
          <p:cNvPicPr>
            <a:picLocks noGrp="1" noChangeAspect="1"/>
          </p:cNvPicPr>
          <p:nvPr>
            <p:ph idx="1"/>
          </p:nvPr>
        </p:nvPicPr>
        <p:blipFill>
          <a:blip r:embed="rId3" cstate="print"/>
          <a:stretch>
            <a:fillRect/>
          </a:stretch>
        </p:blipFill>
        <p:spPr>
          <a:xfrm>
            <a:off x="4644008" y="1556792"/>
            <a:ext cx="4319662" cy="5056365"/>
          </a:xfrm>
        </p:spPr>
      </p:pic>
      <p:sp>
        <p:nvSpPr>
          <p:cNvPr id="4" name="Текст 3"/>
          <p:cNvSpPr>
            <a:spLocks noGrp="1"/>
          </p:cNvSpPr>
          <p:nvPr>
            <p:ph type="body" sz="half" idx="2"/>
          </p:nvPr>
        </p:nvSpPr>
        <p:spPr>
          <a:xfrm>
            <a:off x="0" y="0"/>
            <a:ext cx="4644008" cy="6858000"/>
          </a:xfrm>
        </p:spPr>
        <p:txBody>
          <a:bodyPr>
            <a:normAutofit fontScale="32500" lnSpcReduction="20000"/>
          </a:bodyPr>
          <a:lstStyle/>
          <a:p>
            <a:r>
              <a:rPr lang="ru-RU" sz="5500" b="1" dirty="0" smtClean="0"/>
              <a:t>Человек приручил дикого сизого голубя более 5000 лет тому назад, а, возможно, и 10 000 лет назад. Голубь обладает прекрасным зрением, он способен различать все цвета радуги. По земле передвигается шагом, постоянно покачивая головой взад и вперёд («кивает») из-за особенностей своего зрения. Это позволяет птице стабилизировать изображение.  Местом для постройки гнезда выбирают карнизы, пустоты под крышами, непосещаемые чердаки, балки под мостами и другие похожие строения</a:t>
            </a:r>
            <a:r>
              <a:rPr lang="ru-RU" sz="5500" b="1" dirty="0" smtClean="0">
                <a:solidFill>
                  <a:srgbClr val="FFFF00"/>
                </a:solidFill>
              </a:rPr>
              <a:t>. Яйца насиживают оба родителя по очереди, однако большую часть времени проводит в гнезде самка. Самец, как правило, сидит в середине дня, ожидая возвращения самки с водопоя. </a:t>
            </a:r>
            <a:r>
              <a:rPr lang="ru-RU" sz="5500" b="1" dirty="0" smtClean="0"/>
              <a:t>Сизый голубь питается преимущественно растительными кормами: семенами, ягодами, плодами фруктовых деревьев. В местах проживания человека легко приспосабливается к употреблению в пищу пищевых отбросов и бросового зерна (пшеницы, ячменя, кукурузы и др.). Изредка употребляет в пищу насекомых. </a:t>
            </a:r>
          </a:p>
          <a:p>
            <a:r>
              <a:rPr lang="ru-RU" sz="2000" dirty="0" smtClean="0"/>
              <a:t> </a:t>
            </a:r>
            <a:endParaRPr lang="ru-RU" sz="2000" dirty="0"/>
          </a:p>
        </p:txBody>
      </p:sp>
      <p:pic>
        <p:nvPicPr>
          <p:cNvPr id="7" name="Zvuki_18_-_Golubi_(iPlayer.fm).mp3">
            <a:hlinkClick r:id="" action="ppaction://media"/>
          </p:cNvPr>
          <p:cNvPicPr>
            <a:picLocks noRot="1" noChangeAspect="1"/>
          </p:cNvPicPr>
          <p:nvPr>
            <a:audioFile r:link="rId1"/>
          </p:nvPr>
        </p:nvPicPr>
        <p:blipFill>
          <a:blip r:embed="rId4" cstate="print"/>
          <a:stretch>
            <a:fillRect/>
          </a:stretch>
        </p:blipFill>
        <p:spPr>
          <a:xfrm>
            <a:off x="4860032" y="1844824"/>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4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88640"/>
            <a:ext cx="4248472" cy="1162050"/>
          </a:xfrm>
        </p:spPr>
        <p:txBody>
          <a:bodyPr>
            <a:prstTxWarp prst="textChevron">
              <a:avLst/>
            </a:prstTxWarp>
          </a:bodyPr>
          <a:lstStyle/>
          <a:p>
            <a:r>
              <a:rPr lang="ru-RU" dirty="0" smtClean="0"/>
              <a:t>Синица</a:t>
            </a:r>
            <a:endParaRPr lang="ru-RU" dirty="0"/>
          </a:p>
        </p:txBody>
      </p:sp>
      <p:pic>
        <p:nvPicPr>
          <p:cNvPr id="5" name="Содержимое 4" descr="синица.jpg"/>
          <p:cNvPicPr>
            <a:picLocks noGrp="1" noChangeAspect="1"/>
          </p:cNvPicPr>
          <p:nvPr>
            <p:ph idx="1"/>
          </p:nvPr>
        </p:nvPicPr>
        <p:blipFill>
          <a:blip r:embed="rId3" cstate="print"/>
          <a:stretch>
            <a:fillRect/>
          </a:stretch>
        </p:blipFill>
        <p:spPr>
          <a:xfrm>
            <a:off x="4427984" y="1412776"/>
            <a:ext cx="4535686" cy="5201965"/>
          </a:xfrm>
        </p:spPr>
      </p:pic>
      <p:sp>
        <p:nvSpPr>
          <p:cNvPr id="4" name="Текст 3"/>
          <p:cNvSpPr>
            <a:spLocks noGrp="1"/>
          </p:cNvSpPr>
          <p:nvPr>
            <p:ph type="body" sz="half" idx="2"/>
          </p:nvPr>
        </p:nvSpPr>
        <p:spPr>
          <a:xfrm>
            <a:off x="0" y="0"/>
            <a:ext cx="4427984" cy="6858000"/>
          </a:xfrm>
        </p:spPr>
        <p:txBody>
          <a:bodyPr>
            <a:normAutofit fontScale="92500" lnSpcReduction="20000"/>
          </a:bodyPr>
          <a:lstStyle/>
          <a:p>
            <a:r>
              <a:rPr lang="ru-RU" sz="2000" b="1" dirty="0" smtClean="0"/>
              <a:t>Большая синица</a:t>
            </a:r>
            <a:r>
              <a:rPr lang="ru-RU" sz="2000" dirty="0" smtClean="0"/>
              <a:t> </a:t>
            </a:r>
            <a:r>
              <a:rPr lang="ru-RU" sz="2000" b="1" dirty="0" smtClean="0"/>
              <a:t>- одна из самых известных и популярных птиц. Живёт она в парках и садах. Самки начинают строить гнёзда. Они не утруждают себя долгим выбором места</a:t>
            </a:r>
            <a:r>
              <a:rPr lang="ru-RU" sz="2000" b="1" dirty="0" smtClean="0">
                <a:solidFill>
                  <a:srgbClr val="FFFF00"/>
                </a:solidFill>
              </a:rPr>
              <a:t>. Кроме дупла, они могут построить гнездо в отверстии стены, в железной трубе, почтовом ящике, в выброшенной консервной банке или башмаке</a:t>
            </a:r>
            <a:r>
              <a:rPr lang="ru-RU" sz="2000" b="1" dirty="0" smtClean="0">
                <a:solidFill>
                  <a:schemeClr val="bg1"/>
                </a:solidFill>
              </a:rPr>
              <a:t>. </a:t>
            </a:r>
            <a:r>
              <a:rPr lang="ru-RU" sz="2000" b="1" dirty="0" smtClean="0"/>
              <a:t>С удовольствием занимают и скворечники. Вскоре в гнезде появляется 8-10 птенцов. Молодые синички покидают родной дом, спустя 15-20 дней после рождения, и сразу пробуют летать. Некоторое время родители их опекают, а потом отделяются. Синицы - очень подвижные и ловкие птицы. Лазая по веткам, они обшаривают все трещинки в поисках насекомых и их личинок.</a:t>
            </a:r>
          </a:p>
          <a:p>
            <a:r>
              <a:rPr lang="ru-RU" sz="2000" b="1" dirty="0" smtClean="0"/>
              <a:t>На зиму эти птички не улетают в тёплые страны, но в поисках корма стайки перелетают с места на место. Там, где корма много, синицы задерживаются. Синицы приносят очень большую пользу лесам, паркам и садам</a:t>
            </a:r>
            <a:r>
              <a:rPr lang="ru-RU" sz="2000" b="1" dirty="0" smtClean="0">
                <a:solidFill>
                  <a:schemeClr val="bg1"/>
                </a:solidFill>
              </a:rPr>
              <a:t>. </a:t>
            </a:r>
            <a:r>
              <a:rPr lang="ru-RU" sz="2000" b="1" i="1" dirty="0" smtClean="0">
                <a:solidFill>
                  <a:schemeClr val="bg1"/>
                </a:solidFill>
              </a:rPr>
              <a:t>Зимой синицы разыскивают в щелях и скважинах насекомых, яйца, личинки и поедают их</a:t>
            </a:r>
            <a:r>
              <a:rPr lang="ru-RU" sz="2000" b="1" dirty="0" smtClean="0">
                <a:solidFill>
                  <a:schemeClr val="bg1"/>
                </a:solidFill>
              </a:rPr>
              <a:t>.</a:t>
            </a:r>
          </a:p>
          <a:p>
            <a:endParaRPr lang="ru-RU" sz="2000" b="1" dirty="0"/>
          </a:p>
        </p:txBody>
      </p:sp>
      <p:pic>
        <p:nvPicPr>
          <p:cNvPr id="6" name="пение птиц – синица (www.petamusic.ru).mp3">
            <a:hlinkClick r:id="" action="ppaction://media"/>
          </p:cNvPr>
          <p:cNvPicPr>
            <a:picLocks noRot="1" noChangeAspect="1"/>
          </p:cNvPicPr>
          <p:nvPr>
            <a:audioFile r:link="rId1"/>
          </p:nvPr>
        </p:nvPicPr>
        <p:blipFill>
          <a:blip r:embed="rId4" cstate="print"/>
          <a:stretch>
            <a:fillRect/>
          </a:stretch>
        </p:blipFill>
        <p:spPr>
          <a:xfrm>
            <a:off x="4716016" y="1700808"/>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6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1139</TotalTime>
  <Words>930</Words>
  <Application>Microsoft Office PowerPoint</Application>
  <PresentationFormat>Экран (4:3)</PresentationFormat>
  <Paragraphs>61</Paragraphs>
  <Slides>19</Slides>
  <Notes>0</Notes>
  <HiddenSlides>0</HiddenSlides>
  <MMClips>16</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Зимующие птицы</vt:lpstr>
      <vt:lpstr>                     Цель презентации  1. Уточнить знание детей о многообразии зимующих птиц . 2. Расширить представление о внешним , виде, повадках и месте обитания. 3. Развивать познавательный интерес детей. </vt:lpstr>
      <vt:lpstr>чиж</vt:lpstr>
      <vt:lpstr>Клёст</vt:lpstr>
      <vt:lpstr>Орёл</vt:lpstr>
      <vt:lpstr>Галка</vt:lpstr>
      <vt:lpstr>Дятел</vt:lpstr>
      <vt:lpstr>Голубь</vt:lpstr>
      <vt:lpstr>Синица</vt:lpstr>
      <vt:lpstr>Поползень</vt:lpstr>
      <vt:lpstr>Воробей</vt:lpstr>
      <vt:lpstr>Снегирь</vt:lpstr>
      <vt:lpstr>Филин</vt:lpstr>
      <vt:lpstr>Сова</vt:lpstr>
      <vt:lpstr>Глухарь</vt:lpstr>
      <vt:lpstr>Сорока</vt:lpstr>
      <vt:lpstr>Ворона</vt:lpstr>
      <vt:lpstr>Грач</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БАРСЕЛОНА</cp:lastModifiedBy>
  <cp:revision>118</cp:revision>
  <dcterms:created xsi:type="dcterms:W3CDTF">2013-02-25T18:52:25Z</dcterms:created>
  <dcterms:modified xsi:type="dcterms:W3CDTF">2015-12-07T22:36:34Z</dcterms:modified>
</cp:coreProperties>
</file>