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70" r:id="rId3"/>
    <p:sldId id="285" r:id="rId4"/>
    <p:sldId id="276" r:id="rId5"/>
    <p:sldId id="277" r:id="rId6"/>
    <p:sldId id="278" r:id="rId7"/>
    <p:sldId id="283" r:id="rId8"/>
    <p:sldId id="284" r:id="rId9"/>
    <p:sldId id="287" r:id="rId10"/>
    <p:sldId id="281" r:id="rId11"/>
    <p:sldId id="279" r:id="rId12"/>
    <p:sldId id="25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1B3"/>
    <a:srgbClr val="25E72E"/>
    <a:srgbClr val="0A5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143139"/>
          </a:xfrm>
        </p:spPr>
        <p:txBody>
          <a:bodyPr>
            <a:prstTxWarp prst="textPlain">
              <a:avLst>
                <a:gd name="adj" fmla="val 50341"/>
              </a:avLst>
            </a:prstTxWarp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1196752"/>
            <a:ext cx="6000792" cy="44420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чтения в 1  Б классе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МОУ СОШ № 43 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Савватеева Лия Александровна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00438"/>
            <a:ext cx="2214578" cy="2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423C4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68515" r="26106"/>
          <a:stretch>
            <a:fillRect/>
          </a:stretch>
        </p:blipFill>
        <p:spPr bwMode="auto">
          <a:xfrm>
            <a:off x="3024188" y="3884613"/>
            <a:ext cx="31686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87534" y="37893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68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95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995738" y="37893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635375" y="49418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797" name="Picture 5" descr="karanda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5126" flipV="1">
            <a:off x="6516688" y="4437063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6372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5278 C -0.26788 -0.14074 -0.27188 -0.12847 -0.27778 -0.11019 C -0.28368 -0.0919 -0.29167 -0.06829 -0.29948 -0.04352 C -0.30729 -0.01875 -0.31528 0.0081 -0.32517 0.03866 C -0.33507 0.06921 -0.34844 0.1081 -0.35851 0.13935 C -0.36858 0.1706 -0.38177 0.21412 -0.38542 0.22662 C -0.38906 0.23912 -0.38524 0.22917 -0.38038 0.21458 C -0.37552 0.2 -0.36406 0.16296 -0.3559 0.13935 C -0.34774 0.11574 -0.34063 0.09375 -0.3316 0.07268 C -0.32257 0.05162 -0.31337 0.03194 -0.30208 0.01296 C -0.2908 -0.00602 -0.275 -0.02662 -0.26372 -0.04167 C -0.25243 -0.05671 -0.24271 -0.06806 -0.2342 -0.07755 C -0.2257 -0.08704 -0.21979 -0.09074 -0.21233 -0.09815 C -0.20486 -0.10556 -0.1967 -0.11458 -0.18924 -0.12199 C -0.18177 -0.1294 -0.17431 -0.13796 -0.16754 -0.14259 C -0.16076 -0.14722 -0.15556 -0.14792 -0.14826 -0.14954 C -0.14097 -0.15116 -0.13038 -0.15301 -0.12396 -0.15278 C -0.11754 -0.15255 -0.11441 -0.15139 -0.1099 -0.14769 C -0.10538 -0.14398 -0.1007 -0.13819 -0.09705 -0.13056 C -0.0934 -0.12292 -0.0908 -0.11227 -0.08802 -0.10162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10162 C -0.08802 -0.10139 -0.19601 -0.04422 -0.30313 0.0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01528 C -0.29931 0.01181 -0.29549 0.00834 -0.28889 0.00348 C -0.28229 -0.00139 -0.2724 -0.00902 -0.26337 -0.01365 C -0.25434 -0.01828 -0.2441 -0.02129 -0.23507 -0.02384 C -0.22604 -0.02639 -0.21858 -0.02939 -0.20955 -0.02916 C -0.20052 -0.02893 -0.18802 -0.02824 -0.18125 -0.02222 C -0.17448 -0.0162 -0.16875 -0.00648 -0.16841 0.00695 C -0.16806 0.02037 -0.17413 0.04074 -0.17865 0.05811 C -0.18316 0.07547 -0.19132 0.09885 -0.19531 0.11111 C -0.19931 0.12338 -0.20052 0.12292 -0.20313 0.13172 C -0.20573 0.14051 -0.20938 0.15417 -0.21077 0.16412 C -0.21216 0.17408 -0.21372 0.18542 -0.21198 0.19144 C -0.21025 0.19746 -0.20538 0.19908 -0.20052 0.2 C -0.19566 0.20093 -0.18889 0.19931 -0.18247 0.19653 C -0.17604 0.19375 -0.16962 0.18889 -0.16198 0.18287 C -0.15434 0.17686 -0.14323 0.16713 -0.13646 0.16065 C -0.12969 0.15417 -0.12535 0.14885 -0.12101 0.14352 " pathEditMode="relative" rAng="0" ptsTypes="aaaaaaaaaaaaaaaaA">
                                      <p:cBhvr>
                                        <p:cTn id="1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Крошка кошка на окошке </a:t>
            </a:r>
            <a:b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Кашку кушала по крошке.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92618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я узнал…</a:t>
            </a:r>
            <a:b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понял, что…</a:t>
            </a:r>
            <a:b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уроке я научился…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Мне понравилось…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image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2143108" cy="2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>
            <a:noAutofit/>
          </a:bodyPr>
          <a:lstStyle/>
          <a:p>
            <a:r>
              <a:rPr lang="ru-RU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Благодарю за работу!</a:t>
            </a:r>
            <a:r>
              <a:rPr lang="ru-RU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6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sz="6600" dirty="0"/>
          </a:p>
        </p:txBody>
      </p:sp>
      <p:pic>
        <p:nvPicPr>
          <p:cNvPr id="3" name="Содержимое 5" descr="сова с указ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00438"/>
            <a:ext cx="2304256" cy="262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st-70101-1236449698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3214710" cy="29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3429000"/>
            <a:ext cx="7043758" cy="24288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умные!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внимательные!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первом классе учимся!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у нас получится!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00B0F0"/>
                </a:solidFill>
              </a:rPr>
              <a:t>Л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И У Э О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/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00B0F0"/>
                </a:solidFill>
              </a:rPr>
              <a:t>Д</a:t>
            </a:r>
            <a:r>
              <a:rPr lang="ru-RU" sz="7200" dirty="0" smtClean="0">
                <a:solidFill>
                  <a:srgbClr val="FF0000"/>
                </a:solidFill>
              </a:rPr>
              <a:t> И </a:t>
            </a:r>
            <a:r>
              <a:rPr lang="ru-RU" sz="7200" dirty="0" smtClean="0">
                <a:solidFill>
                  <a:srgbClr val="00B0F0"/>
                </a:solidFill>
              </a:rPr>
              <a:t>К В Ф Р М 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А т у з о и б ж м э ы ф р н</a:t>
            </a:r>
            <a:endParaRPr lang="ru-RU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204864"/>
            <a:ext cx="7400948" cy="3867342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 у о  и э ы </a:t>
            </a:r>
            <a:b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 з б ж м ф р н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89" y="0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0672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Оно – о</a:t>
            </a:r>
            <a:r>
              <a:rPr lang="ru-RU" sz="7200" dirty="0">
                <a:solidFill>
                  <a:srgbClr val="00B0F0"/>
                </a:solidFill>
                <a:ea typeface="+mj-ea"/>
                <a:cs typeface="+mj-cs"/>
              </a:rPr>
              <a:t>к</a:t>
            </a: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но</a:t>
            </a:r>
            <a:b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лён – </a:t>
            </a:r>
            <a:r>
              <a:rPr lang="ru-RU" sz="7200" dirty="0">
                <a:solidFill>
                  <a:srgbClr val="00B0F0"/>
                </a:solidFill>
                <a:ea typeface="+mj-ea"/>
                <a:cs typeface="+mj-cs"/>
              </a:rPr>
              <a:t>к</a:t>
            </a: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лён</a:t>
            </a:r>
            <a:b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рот </a:t>
            </a:r>
            <a:r>
              <a:rPr lang="ru-RU" sz="7200" dirty="0" smtClean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ru-RU" sz="7200" dirty="0" smtClean="0">
                <a:solidFill>
                  <a:srgbClr val="00B0F0"/>
                </a:solidFill>
                <a:ea typeface="+mj-ea"/>
                <a:cs typeface="+mj-cs"/>
              </a:rPr>
              <a:t>к</a:t>
            </a:r>
            <a:r>
              <a:rPr lang="ru-RU" sz="7200" dirty="0" smtClean="0">
                <a:solidFill>
                  <a:srgbClr val="002060"/>
                </a:solidFill>
                <a:ea typeface="+mj-ea"/>
                <a:cs typeface="+mj-cs"/>
              </a:rPr>
              <a:t>рот </a:t>
            </a: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зарыта - за</a:t>
            </a:r>
            <a:r>
              <a:rPr lang="ru-RU" sz="7200" dirty="0">
                <a:solidFill>
                  <a:srgbClr val="00B0F0"/>
                </a:solidFill>
                <a:ea typeface="+mj-ea"/>
                <a:cs typeface="+mj-cs"/>
              </a:rPr>
              <a:t>к</a:t>
            </a:r>
            <a:r>
              <a:rPr lang="ru-RU" sz="7200" dirty="0">
                <a:solidFill>
                  <a:srgbClr val="002060"/>
                </a:solidFill>
                <a:ea typeface="+mj-ea"/>
                <a:cs typeface="+mj-cs"/>
              </a:rPr>
              <a:t>рыта</a:t>
            </a:r>
          </a:p>
        </p:txBody>
      </p:sp>
    </p:spTree>
    <p:extLst>
      <p:ext uri="{BB962C8B-B14F-4D97-AF65-F5344CB8AC3E}">
        <p14:creationId xmlns:p14="http://schemas.microsoft.com/office/powerpoint/2010/main" val="21733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5.postimg.org/4dc5jxc4n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6572296" cy="657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 flipV="1">
            <a:off x="971550" y="3284538"/>
            <a:ext cx="1943100" cy="719137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 flipV="1">
            <a:off x="4572000" y="1125538"/>
            <a:ext cx="1943100" cy="719137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V="1">
            <a:off x="3419475" y="1844675"/>
            <a:ext cx="1943100" cy="71913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 flipV="1">
            <a:off x="2268538" y="2565400"/>
            <a:ext cx="1943100" cy="71913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5580063" y="188913"/>
            <a:ext cx="863600" cy="81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ка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4572000" y="765175"/>
            <a:ext cx="792163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ко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3419475" y="1341438"/>
            <a:ext cx="792163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ку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124075" y="2276475"/>
            <a:ext cx="936625" cy="81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кы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971550" y="2997200"/>
            <a:ext cx="719138" cy="81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ки</a:t>
            </a:r>
          </a:p>
        </p:txBody>
      </p:sp>
      <p:cxnSp>
        <p:nvCxnSpPr>
          <p:cNvPr id="7182" name="AutoShape 14"/>
          <p:cNvCxnSpPr>
            <a:cxnSpLocks noChangeShapeType="1"/>
          </p:cNvCxnSpPr>
          <p:nvPr/>
        </p:nvCxnSpPr>
        <p:spPr bwMode="auto">
          <a:xfrm>
            <a:off x="3924300" y="3860800"/>
            <a:ext cx="2160588" cy="720725"/>
          </a:xfrm>
          <a:prstGeom prst="bentConnector3">
            <a:avLst>
              <a:gd name="adj1" fmla="val 49963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AutoShape 15"/>
          <p:cNvCxnSpPr>
            <a:cxnSpLocks noChangeShapeType="1"/>
          </p:cNvCxnSpPr>
          <p:nvPr/>
        </p:nvCxnSpPr>
        <p:spPr bwMode="auto">
          <a:xfrm>
            <a:off x="5292725" y="4581525"/>
            <a:ext cx="2160588" cy="720725"/>
          </a:xfrm>
          <a:prstGeom prst="bentConnector3">
            <a:avLst>
              <a:gd name="adj1" fmla="val 49963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AutoShape 16"/>
          <p:cNvCxnSpPr>
            <a:cxnSpLocks noChangeShapeType="1"/>
          </p:cNvCxnSpPr>
          <p:nvPr/>
        </p:nvCxnSpPr>
        <p:spPr bwMode="auto">
          <a:xfrm>
            <a:off x="6732588" y="5300663"/>
            <a:ext cx="2160587" cy="720725"/>
          </a:xfrm>
          <a:prstGeom prst="bentConnector3">
            <a:avLst>
              <a:gd name="adj1" fmla="val 49963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3924300" y="2924175"/>
            <a:ext cx="1116013" cy="76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кры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5219700" y="3644900"/>
            <a:ext cx="1008063" cy="739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кут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6659563" y="4365625"/>
            <a:ext cx="1008062" cy="739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кос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8027988" y="5084763"/>
            <a:ext cx="936625" cy="739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кап</a:t>
            </a:r>
          </a:p>
        </p:txBody>
      </p:sp>
      <p:pic>
        <p:nvPicPr>
          <p:cNvPr id="7189" name="Picture 21" descr="cat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38688"/>
            <a:ext cx="2808288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662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0" grpId="0" animBg="1"/>
      <p:bldP spid="7181" grpId="0" animBg="1"/>
      <p:bldP spid="7185" grpId="0" animBg="1"/>
      <p:bldP spid="7186" grpId="0" animBg="1"/>
      <p:bldP spid="7187" grpId="0" animBg="1"/>
      <p:bldP spid="71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423C4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52194"/>
          <a:stretch>
            <a:fillRect/>
          </a:stretch>
        </p:blipFill>
        <p:spPr bwMode="auto">
          <a:xfrm>
            <a:off x="1547813" y="476250"/>
            <a:ext cx="482758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11188" y="659765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84213" y="45085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132138" y="22050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3132138" y="36449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karanda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2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9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5035 -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38 C -0.3434 -0.38195 -0.33628 -0.39051 -0.32865 -0.39908 C -0.32101 -0.40764 -0.3125 -0.41482 -0.30417 -0.42477 C -0.29583 -0.43473 -0.28646 -0.44676 -0.27865 -0.4588 C -0.27083 -0.47084 -0.26198 -0.48658 -0.25677 -0.49653 C -0.25156 -0.50648 -0.2467 -0.52292 -0.24774 -0.51875 C -0.24878 -0.51459 -0.25781 -0.48797 -0.26319 -0.47084 C -0.26858 -0.45371 -0.27257 -0.43889 -0.27986 -0.41621 C -0.28715 -0.39352 -0.2974 -0.36389 -0.30677 -0.33403 C -0.31615 -0.30417 -0.32865 -0.26389 -0.33628 -0.23658 C -0.34392 -0.20926 -0.34653 -0.19074 -0.35295 -0.16991 C -0.35937 -0.14908 -0.36823 -0.13033 -0.37465 -0.11181 C -0.38108 -0.09329 -0.3849 -0.07986 -0.39132 -0.0588 C -0.39774 -0.03773 -0.40608 -0.00857 -0.41319 0.01458 C -0.42031 0.03773 -0.42622 0.05694 -0.43368 0.07963 C -0.44115 0.10231 -0.45122 0.13264 -0.45799 0.15139 C -0.46476 0.17014 -0.46806 0.18125 -0.47465 0.19236 C -0.48125 0.20347 -0.49184 0.21527 -0.49774 0.21805 C -0.50365 0.22083 -0.50781 0.21458 -0.51059 0.20949 C -0.51337 0.20439 -0.51372 0.19467 -0.51441 0.18727 C -0.5151 0.17986 -0.51562 0.17615 -0.51441 0.16504 C -0.51319 0.15393 -0.51181 0.1368 -0.50677 0.1206 C -0.50174 0.10439 -0.4908 0.08264 -0.48368 0.06759 C -0.47656 0.05254 -0.47205 0.04467 -0.46441 0.03009 C -0.45677 0.01551 -0.44687 -0.00278 -0.4375 -0.01968 C -0.42812 -0.03658 -0.41719 -0.05463 -0.40799 -0.07084 C -0.39878 -0.08704 -0.39253 -0.09931 -0.38247 -0.11713 C -0.3724 -0.13496 -0.35903 -0.15973 -0.34774 -0.17848 C -0.33646 -0.19723 -0.32778 -0.20996 -0.31441 -0.22986 C -0.30104 -0.24977 -0.28073 -0.27732 -0.26701 -0.29815 C -0.2533 -0.31898 -0.2434 -0.33797 -0.23247 -0.35463 C -0.22153 -0.3713 -0.21302 -0.38334 -0.20156 -0.39908 C -0.1901 -0.41482 -0.17535 -0.43403 -0.16319 -0.44861 C -0.15104 -0.4632 -0.13872 -0.47662 -0.12865 -0.48635 C -0.11858 -0.49607 -0.11111 -0.50255 -0.10295 -0.50672 C -0.09479 -0.51088 -0.08663 -0.51088 -0.07986 -0.51181 C -0.07326 -0.51273 -0.06806 -0.51436 -0.06319 -0.51181 C -0.05833 -0.50926 -0.0533 -0.50417 -0.05035 -0.49653 C -0.0474 -0.48889 -0.04635 -0.47732 -0.04531 -0.46574 " pathEditMode="relative" rAng="0" ptsTypes="aaaaaaaaaaaaaaaaaaaaaaaaaaaaaaaaaaaaaaA">
                                      <p:cBhvr>
                                        <p:cTn id="10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46574 C -0.04531 -0.46551 -0.19792 -0.32014 -0.35035 -0.173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4 -0.17384 C -0.3427 -0.17963 -0.33507 -0.18518 -0.32725 -0.19097 C -0.31944 -0.19675 -0.31059 -0.20324 -0.30295 -0.2081 C -0.29531 -0.21296 -0.28836 -0.21666 -0.28107 -0.22013 C -0.27378 -0.22361 -0.26701 -0.22615 -0.2592 -0.2287 C -0.25139 -0.23125 -0.24062 -0.23495 -0.23368 -0.23541 C -0.22673 -0.23588 -0.22343 -0.23564 -0.21701 -0.23217 C -0.21059 -0.2287 -0.20052 -0.22592 -0.19514 -0.21504 C -0.18975 -0.20416 -0.18472 -0.18333 -0.18489 -0.16713 C -0.18507 -0.15092 -0.19201 -0.13518 -0.19652 -0.11759 C -0.20104 -0.1 -0.2052 -0.0831 -0.2118 -0.06111 C -0.2184 -0.03912 -0.22829 -0.01157 -0.23628 0.01412 C -0.24427 0.03982 -0.25295 0.07269 -0.2592 0.09283 C -0.26545 0.11297 -0.26979 0.12176 -0.27343 0.13542 C -0.27708 0.14908 -0.28107 0.1632 -0.28107 0.17477 C -0.28107 0.18635 -0.27743 0.19885 -0.27343 0.20556 C -0.26944 0.21227 -0.26336 0.21575 -0.25677 0.21575 C -0.25017 0.21575 -0.23993 0.2095 -0.23368 0.20556 C -0.22743 0.20162 -0.22656 0.19815 -0.21961 0.1919 C -0.21267 0.18565 -0.20104 0.1757 -0.19253 0.16783 C -0.18402 0.15996 -0.17378 0.14954 -0.16823 0.14399 C -0.16267 0.13843 -0.16059 0.13565 -0.1592 0.1338 " pathEditMode="relative" rAng="0" ptsTypes="aaaaaaaaaaaaaaaaaaaaaa">
                                      <p:cBhvr>
                                        <p:cTn id="1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155</TotalTime>
  <Words>69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Мы умные! Мы внимательные! В первом классе учимся! Все у нас получится!</vt:lpstr>
      <vt:lpstr>А Л И У Э О  Д И К В Ф Р М </vt:lpstr>
      <vt:lpstr>А т у з о и б ж м э ы ф р н</vt:lpstr>
      <vt:lpstr>А у о  и э ы  т з б ж м ф р 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Крошка кошка на окошке  Кашку кушала по крошке.</vt:lpstr>
      <vt:lpstr>Сегодня я узнал… Я понял, что… На уроке я научился… Мне понравилось…</vt:lpstr>
      <vt:lpstr>Благодарю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«Сравнение чисел».</dc:title>
  <dc:creator>SvEtA</dc:creator>
  <cp:lastModifiedBy>Савватеева ЛА</cp:lastModifiedBy>
  <cp:revision>24</cp:revision>
  <dcterms:created xsi:type="dcterms:W3CDTF">2013-11-16T03:04:30Z</dcterms:created>
  <dcterms:modified xsi:type="dcterms:W3CDTF">2015-10-20T10:28:03Z</dcterms:modified>
</cp:coreProperties>
</file>