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324" r:id="rId2"/>
    <p:sldId id="325" r:id="rId3"/>
    <p:sldId id="326" r:id="rId4"/>
    <p:sldId id="384" r:id="rId5"/>
    <p:sldId id="261" r:id="rId6"/>
    <p:sldId id="280" r:id="rId7"/>
    <p:sldId id="263" r:id="rId8"/>
    <p:sldId id="267" r:id="rId9"/>
    <p:sldId id="268" r:id="rId10"/>
    <p:sldId id="383" r:id="rId11"/>
    <p:sldId id="269" r:id="rId12"/>
    <p:sldId id="382" r:id="rId13"/>
    <p:sldId id="270" r:id="rId14"/>
    <p:sldId id="271" r:id="rId15"/>
    <p:sldId id="396" r:id="rId16"/>
    <p:sldId id="272" r:id="rId17"/>
    <p:sldId id="273" r:id="rId18"/>
    <p:sldId id="274" r:id="rId19"/>
    <p:sldId id="276" r:id="rId20"/>
    <p:sldId id="277" r:id="rId21"/>
    <p:sldId id="281" r:id="rId22"/>
    <p:sldId id="282" r:id="rId23"/>
    <p:sldId id="291" r:id="rId24"/>
    <p:sldId id="285" r:id="rId25"/>
    <p:sldId id="287" r:id="rId26"/>
    <p:sldId id="397" r:id="rId27"/>
    <p:sldId id="398" r:id="rId28"/>
    <p:sldId id="400" r:id="rId29"/>
    <p:sldId id="399" r:id="rId30"/>
    <p:sldId id="401" r:id="rId31"/>
    <p:sldId id="405" r:id="rId32"/>
    <p:sldId id="403" r:id="rId33"/>
    <p:sldId id="404" r:id="rId34"/>
    <p:sldId id="288" r:id="rId35"/>
    <p:sldId id="289" r:id="rId36"/>
    <p:sldId id="290" r:id="rId37"/>
    <p:sldId id="292"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8" r:id="rId52"/>
    <p:sldId id="309" r:id="rId53"/>
    <p:sldId id="310" r:id="rId54"/>
    <p:sldId id="311" r:id="rId55"/>
    <p:sldId id="407" r:id="rId56"/>
    <p:sldId id="312" r:id="rId57"/>
    <p:sldId id="406" r:id="rId58"/>
    <p:sldId id="313" r:id="rId59"/>
    <p:sldId id="408" r:id="rId60"/>
    <p:sldId id="409" r:id="rId61"/>
    <p:sldId id="410" r:id="rId62"/>
    <p:sldId id="413" r:id="rId63"/>
    <p:sldId id="323" r:id="rId64"/>
    <p:sldId id="327" r:id="rId65"/>
    <p:sldId id="385" r:id="rId66"/>
    <p:sldId id="388" r:id="rId67"/>
    <p:sldId id="389" r:id="rId68"/>
    <p:sldId id="390" r:id="rId69"/>
    <p:sldId id="412" r:id="rId70"/>
    <p:sldId id="414" r:id="rId71"/>
    <p:sldId id="415" r:id="rId72"/>
    <p:sldId id="416" r:id="rId73"/>
    <p:sldId id="417" r:id="rId74"/>
    <p:sldId id="391" r:id="rId75"/>
    <p:sldId id="418" r:id="rId76"/>
    <p:sldId id="419" r:id="rId7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CFAE4BE1-FCAB-442F-9B42-83422FD5FC49}">
          <p14:sldIdLst>
            <p14:sldId id="324"/>
            <p14:sldId id="325"/>
            <p14:sldId id="326"/>
            <p14:sldId id="384"/>
            <p14:sldId id="261"/>
            <p14:sldId id="280"/>
            <p14:sldId id="263"/>
            <p14:sldId id="267"/>
            <p14:sldId id="268"/>
            <p14:sldId id="383"/>
            <p14:sldId id="269"/>
            <p14:sldId id="382"/>
            <p14:sldId id="270"/>
            <p14:sldId id="271"/>
            <p14:sldId id="396"/>
            <p14:sldId id="272"/>
            <p14:sldId id="273"/>
            <p14:sldId id="274"/>
            <p14:sldId id="276"/>
            <p14:sldId id="277"/>
            <p14:sldId id="281"/>
            <p14:sldId id="282"/>
            <p14:sldId id="291"/>
            <p14:sldId id="285"/>
            <p14:sldId id="287"/>
            <p14:sldId id="397"/>
            <p14:sldId id="398"/>
            <p14:sldId id="400"/>
            <p14:sldId id="399"/>
            <p14:sldId id="401"/>
            <p14:sldId id="405"/>
            <p14:sldId id="403"/>
            <p14:sldId id="404"/>
            <p14:sldId id="288"/>
            <p14:sldId id="289"/>
            <p14:sldId id="290"/>
            <p14:sldId id="292"/>
            <p14:sldId id="294"/>
            <p14:sldId id="295"/>
            <p14:sldId id="296"/>
            <p14:sldId id="297"/>
            <p14:sldId id="298"/>
            <p14:sldId id="299"/>
            <p14:sldId id="300"/>
            <p14:sldId id="301"/>
            <p14:sldId id="302"/>
            <p14:sldId id="303"/>
            <p14:sldId id="304"/>
            <p14:sldId id="305"/>
            <p14:sldId id="306"/>
            <p14:sldId id="308"/>
            <p14:sldId id="309"/>
            <p14:sldId id="310"/>
            <p14:sldId id="311"/>
            <p14:sldId id="407"/>
            <p14:sldId id="312"/>
            <p14:sldId id="406"/>
            <p14:sldId id="313"/>
            <p14:sldId id="408"/>
            <p14:sldId id="409"/>
            <p14:sldId id="410"/>
          </p14:sldIdLst>
        </p14:section>
        <p14:section name="Раздел без заголовка" id="{580154BE-DF34-4E62-9805-4CD0C0544C47}">
          <p14:sldIdLst>
            <p14:sldId id="413"/>
            <p14:sldId id="323"/>
            <p14:sldId id="327"/>
            <p14:sldId id="385"/>
            <p14:sldId id="388"/>
            <p14:sldId id="389"/>
            <p14:sldId id="390"/>
            <p14:sldId id="412"/>
            <p14:sldId id="414"/>
            <p14:sldId id="415"/>
            <p14:sldId id="416"/>
            <p14:sldId id="417"/>
            <p14:sldId id="391"/>
            <p14:sldId id="418"/>
            <p14:sldId id="419"/>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b-25-3-1" initials="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576" autoAdjust="0"/>
  </p:normalViewPr>
  <p:slideViewPr>
    <p:cSldViewPr>
      <p:cViewPr>
        <p:scale>
          <a:sx n="100" d="100"/>
          <a:sy n="100" d="100"/>
        </p:scale>
        <p:origin x="-1104" y="0"/>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commentAuthors" Target="commentAuthors.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329314F3-3406-4803-B5CD-6E83B586665C}" type="datetimeFigureOut">
              <a:rPr lang="ru-RU" smtClean="0"/>
              <a:pPr/>
              <a:t>21.08.2015</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75D2283C-199D-44E4-9156-8A1E462C64D9}"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29314F3-3406-4803-B5CD-6E83B586665C}" type="datetimeFigureOut">
              <a:rPr lang="ru-RU" smtClean="0"/>
              <a:pPr/>
              <a:t>21.08.2015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5D2283C-199D-44E4-9156-8A1E462C64D9}" type="slidenum">
              <a:rPr lang="ru-RU" smtClean="0"/>
              <a:pPr/>
              <a:t>‹#›</a:t>
            </a:fld>
            <a:endParaRPr lang="ru-RU" dirty="0"/>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2"/>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2"/>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29314F3-3406-4803-B5CD-6E83B586665C}" type="datetimeFigureOut">
              <a:rPr lang="ru-RU" smtClean="0"/>
              <a:pPr/>
              <a:t>21.08.2015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5D2283C-199D-44E4-9156-8A1E462C64D9}" type="slidenum">
              <a:rPr lang="ru-RU" smtClean="0"/>
              <a:pPr/>
              <a:t>‹#›</a:t>
            </a:fld>
            <a:endParaRPr lang="ru-RU" dirty="0"/>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29314F3-3406-4803-B5CD-6E83B586665C}" type="datetimeFigureOut">
              <a:rPr lang="ru-RU" smtClean="0"/>
              <a:pPr/>
              <a:t>21.08.2015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5D2283C-199D-44E4-9156-8A1E462C64D9}" type="slidenum">
              <a:rPr lang="ru-RU" smtClean="0"/>
              <a:pPr/>
              <a:t>‹#›</a:t>
            </a:fld>
            <a:endParaRPr lang="ru-RU" dirty="0"/>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29314F3-3406-4803-B5CD-6E83B586665C}" type="datetimeFigureOut">
              <a:rPr lang="ru-RU" smtClean="0"/>
              <a:pPr/>
              <a:t>21.08.2015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5D2283C-199D-44E4-9156-8A1E462C64D9}"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29314F3-3406-4803-B5CD-6E83B586665C}" type="datetimeFigureOut">
              <a:rPr lang="ru-RU" smtClean="0"/>
              <a:pPr/>
              <a:t>21.08.2015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5D2283C-199D-44E4-9156-8A1E462C64D9}" type="slidenum">
              <a:rPr lang="ru-RU" smtClean="0"/>
              <a:pPr/>
              <a:t>‹#›</a:t>
            </a:fld>
            <a:endParaRPr lang="ru-RU" dirty="0"/>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29314F3-3406-4803-B5CD-6E83B586665C}" type="datetimeFigureOut">
              <a:rPr lang="ru-RU" smtClean="0"/>
              <a:pPr/>
              <a:t>21.08.2015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5D2283C-199D-44E4-9156-8A1E462C64D9}" type="slidenum">
              <a:rPr lang="ru-RU" smtClean="0"/>
              <a:pPr/>
              <a:t>‹#›</a:t>
            </a:fld>
            <a:endParaRPr lang="ru-RU" dirty="0"/>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29314F3-3406-4803-B5CD-6E83B586665C}" type="datetimeFigureOut">
              <a:rPr lang="ru-RU" smtClean="0"/>
              <a:pPr/>
              <a:t>21.08.2015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5D2283C-199D-44E4-9156-8A1E462C64D9}" type="slidenum">
              <a:rPr lang="ru-RU" smtClean="0"/>
              <a:pPr/>
              <a:t>‹#›</a:t>
            </a:fld>
            <a:endParaRPr lang="ru-RU" dirty="0"/>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29314F3-3406-4803-B5CD-6E83B586665C}" type="datetimeFigureOut">
              <a:rPr lang="ru-RU" smtClean="0"/>
              <a:pPr/>
              <a:t>21.08.2015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5D2283C-199D-44E4-9156-8A1E462C64D9}" type="slidenum">
              <a:rPr lang="ru-RU" smtClean="0"/>
              <a:pPr/>
              <a:t>‹#›</a:t>
            </a:fld>
            <a:endParaRPr lang="ru-RU" dirty="0"/>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29314F3-3406-4803-B5CD-6E83B586665C}" type="datetimeFigureOut">
              <a:rPr lang="ru-RU" smtClean="0"/>
              <a:pPr/>
              <a:t>21.08.2015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5D2283C-199D-44E4-9156-8A1E462C64D9}" type="slidenum">
              <a:rPr lang="ru-RU" smtClean="0"/>
              <a:pPr/>
              <a:t>‹#›</a:t>
            </a:fld>
            <a:endParaRPr lang="ru-RU" dirty="0"/>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29314F3-3406-4803-B5CD-6E83B586665C}" type="datetimeFigureOut">
              <a:rPr lang="ru-RU" smtClean="0"/>
              <a:pPr/>
              <a:t>21.08.2015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1"/>
            <a:ext cx="609600" cy="365125"/>
          </a:xfrm>
        </p:spPr>
        <p:txBody>
          <a:bodyPr/>
          <a:lstStyle/>
          <a:p>
            <a:fld id="{75D2283C-199D-44E4-9156-8A1E462C64D9}"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9314F3-3406-4803-B5CD-6E83B586665C}" type="datetimeFigureOut">
              <a:rPr lang="ru-RU" smtClean="0"/>
              <a:pPr/>
              <a:t>21.08.2015</a:t>
            </a:fld>
            <a:endParaRPr lang="ru-RU" dirty="0"/>
          </a:p>
        </p:txBody>
      </p:sp>
      <p:sp>
        <p:nvSpPr>
          <p:cNvPr id="22" name="Нижний колонтитул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D2283C-199D-44E4-9156-8A1E462C64D9}"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ransition>
    <p:split orient="ver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18" Type="http://schemas.openxmlformats.org/officeDocument/2006/relationships/slide" Target="slide20.xml"/><Relationship Id="rId3" Type="http://schemas.openxmlformats.org/officeDocument/2006/relationships/slide" Target="slide75.xml"/><Relationship Id="rId21" Type="http://schemas.openxmlformats.org/officeDocument/2006/relationships/slide" Target="slide23.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 Type="http://schemas.openxmlformats.org/officeDocument/2006/relationships/slide" Target="slide4.xml"/><Relationship Id="rId16" Type="http://schemas.openxmlformats.org/officeDocument/2006/relationships/slide" Target="slide18.xml"/><Relationship Id="rId20" Type="http://schemas.openxmlformats.org/officeDocument/2006/relationships/slide" Target="slide22.xml"/><Relationship Id="rId1" Type="http://schemas.openxmlformats.org/officeDocument/2006/relationships/slideLayout" Target="../slideLayouts/slideLayout1.xml"/><Relationship Id="rId6" Type="http://schemas.openxmlformats.org/officeDocument/2006/relationships/slide" Target="slide8.xml"/><Relationship Id="rId11" Type="http://schemas.openxmlformats.org/officeDocument/2006/relationships/slide" Target="slide13.xml"/><Relationship Id="rId5" Type="http://schemas.openxmlformats.org/officeDocument/2006/relationships/slide" Target="slide7.xml"/><Relationship Id="rId15" Type="http://schemas.openxmlformats.org/officeDocument/2006/relationships/slide" Target="slide17.xml"/><Relationship Id="rId10" Type="http://schemas.openxmlformats.org/officeDocument/2006/relationships/slide" Target="slide12.xml"/><Relationship Id="rId19" Type="http://schemas.openxmlformats.org/officeDocument/2006/relationships/slide" Target="slide21.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9.xml"/><Relationship Id="rId13" Type="http://schemas.openxmlformats.org/officeDocument/2006/relationships/slide" Target="slide34.xml"/><Relationship Id="rId3" Type="http://schemas.openxmlformats.org/officeDocument/2006/relationships/slide" Target="slide24.xml"/><Relationship Id="rId7" Type="http://schemas.openxmlformats.org/officeDocument/2006/relationships/slide" Target="slide28.xml"/><Relationship Id="rId12" Type="http://schemas.openxmlformats.org/officeDocument/2006/relationships/slide" Target="slide33.xml"/><Relationship Id="rId2" Type="http://schemas.openxmlformats.org/officeDocument/2006/relationships/slide" Target="slide36.xml"/><Relationship Id="rId1" Type="http://schemas.openxmlformats.org/officeDocument/2006/relationships/slideLayout" Target="../slideLayouts/slideLayout1.xml"/><Relationship Id="rId6" Type="http://schemas.openxmlformats.org/officeDocument/2006/relationships/slide" Target="slide27.xml"/><Relationship Id="rId11" Type="http://schemas.openxmlformats.org/officeDocument/2006/relationships/slide" Target="slide32.xml"/><Relationship Id="rId5" Type="http://schemas.openxmlformats.org/officeDocument/2006/relationships/slide" Target="slide26.xml"/><Relationship Id="rId15" Type="http://schemas.openxmlformats.org/officeDocument/2006/relationships/slide" Target="slide37.xml"/><Relationship Id="rId10" Type="http://schemas.openxmlformats.org/officeDocument/2006/relationships/slide" Target="slide31.xml"/><Relationship Id="rId4" Type="http://schemas.openxmlformats.org/officeDocument/2006/relationships/slide" Target="slide25.xml"/><Relationship Id="rId9" Type="http://schemas.openxmlformats.org/officeDocument/2006/relationships/slide" Target="slide30.xml"/><Relationship Id="rId14" Type="http://schemas.openxmlformats.org/officeDocument/2006/relationships/slide" Target="slide35.xm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44.xml"/><Relationship Id="rId13" Type="http://schemas.openxmlformats.org/officeDocument/2006/relationships/slide" Target="slide49.xml"/><Relationship Id="rId18" Type="http://schemas.openxmlformats.org/officeDocument/2006/relationships/slide" Target="slide54.xml"/><Relationship Id="rId3" Type="http://schemas.openxmlformats.org/officeDocument/2006/relationships/slide" Target="slide39.xml"/><Relationship Id="rId7" Type="http://schemas.openxmlformats.org/officeDocument/2006/relationships/slide" Target="slide43.xml"/><Relationship Id="rId12" Type="http://schemas.openxmlformats.org/officeDocument/2006/relationships/slide" Target="slide48.xml"/><Relationship Id="rId17" Type="http://schemas.openxmlformats.org/officeDocument/2006/relationships/slide" Target="slide53.xml"/><Relationship Id="rId2" Type="http://schemas.openxmlformats.org/officeDocument/2006/relationships/slide" Target="slide38.xml"/><Relationship Id="rId16" Type="http://schemas.openxmlformats.org/officeDocument/2006/relationships/slide" Target="slide52.xml"/><Relationship Id="rId20" Type="http://schemas.openxmlformats.org/officeDocument/2006/relationships/slide" Target="slide57.xml"/><Relationship Id="rId1" Type="http://schemas.openxmlformats.org/officeDocument/2006/relationships/slideLayout" Target="../slideLayouts/slideLayout1.xml"/><Relationship Id="rId6" Type="http://schemas.openxmlformats.org/officeDocument/2006/relationships/slide" Target="slide42.xml"/><Relationship Id="rId11" Type="http://schemas.openxmlformats.org/officeDocument/2006/relationships/slide" Target="slide47.xml"/><Relationship Id="rId5" Type="http://schemas.openxmlformats.org/officeDocument/2006/relationships/slide" Target="slide41.xml"/><Relationship Id="rId15" Type="http://schemas.openxmlformats.org/officeDocument/2006/relationships/slide" Target="slide51.xml"/><Relationship Id="rId10" Type="http://schemas.openxmlformats.org/officeDocument/2006/relationships/slide" Target="slide46.xml"/><Relationship Id="rId19" Type="http://schemas.openxmlformats.org/officeDocument/2006/relationships/slide" Target="slide56.xml"/><Relationship Id="rId4" Type="http://schemas.openxmlformats.org/officeDocument/2006/relationships/slide" Target="slide40.xml"/><Relationship Id="rId9" Type="http://schemas.openxmlformats.org/officeDocument/2006/relationships/slide" Target="slide45.xml"/><Relationship Id="rId14" Type="http://schemas.openxmlformats.org/officeDocument/2006/relationships/slide" Target="slide50.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63.xml"/><Relationship Id="rId13" Type="http://schemas.openxmlformats.org/officeDocument/2006/relationships/slide" Target="slide68.xml"/><Relationship Id="rId18" Type="http://schemas.openxmlformats.org/officeDocument/2006/relationships/slide" Target="slide72.xml"/><Relationship Id="rId3" Type="http://schemas.openxmlformats.org/officeDocument/2006/relationships/slide" Target="slide58.xml"/><Relationship Id="rId21" Type="http://schemas.openxmlformats.org/officeDocument/2006/relationships/slide" Target="slide76.xml"/><Relationship Id="rId7" Type="http://schemas.openxmlformats.org/officeDocument/2006/relationships/slide" Target="slide62.xml"/><Relationship Id="rId12" Type="http://schemas.openxmlformats.org/officeDocument/2006/relationships/slide" Target="slide67.xml"/><Relationship Id="rId17" Type="http://schemas.openxmlformats.org/officeDocument/2006/relationships/slide" Target="slide71.xml"/><Relationship Id="rId2" Type="http://schemas.openxmlformats.org/officeDocument/2006/relationships/slide" Target="slide59.xml"/><Relationship Id="rId16" Type="http://schemas.openxmlformats.org/officeDocument/2006/relationships/slide" Target="slide70.xml"/><Relationship Id="rId20" Type="http://schemas.openxmlformats.org/officeDocument/2006/relationships/slide" Target="slide73.xml"/><Relationship Id="rId1" Type="http://schemas.openxmlformats.org/officeDocument/2006/relationships/slideLayout" Target="../slideLayouts/slideLayout1.xml"/><Relationship Id="rId6" Type="http://schemas.openxmlformats.org/officeDocument/2006/relationships/slide" Target="slide60.xml"/><Relationship Id="rId11" Type="http://schemas.openxmlformats.org/officeDocument/2006/relationships/slide" Target="slide66.xml"/><Relationship Id="rId5" Type="http://schemas.openxmlformats.org/officeDocument/2006/relationships/slide" Target="slide55.xml"/><Relationship Id="rId15" Type="http://schemas.openxmlformats.org/officeDocument/2006/relationships/slide" Target="slide69.xml"/><Relationship Id="rId10" Type="http://schemas.openxmlformats.org/officeDocument/2006/relationships/slide" Target="slide65.xml"/><Relationship Id="rId19" Type="http://schemas.openxmlformats.org/officeDocument/2006/relationships/slide" Target="slide74.xml"/><Relationship Id="rId4" Type="http://schemas.openxmlformats.org/officeDocument/2006/relationships/slide" Target="slide61.xml"/><Relationship Id="rId9" Type="http://schemas.openxmlformats.org/officeDocument/2006/relationships/slide" Target="slide64.xml"/><Relationship Id="rId14" Type="http://schemas.openxmlformats.org/officeDocument/2006/relationships/slide" Target="slide56.xml"/></Relationships>
</file>

<file path=ppt/slides/_rels/slide4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txBody>
          <a:bodyPr>
            <a:normAutofit/>
          </a:bodyPr>
          <a:lstStyle/>
          <a:p>
            <a:pPr algn="ctr"/>
            <a:endParaRPr lang="ru-RU" sz="1200" dirty="0" smtClean="0">
              <a:hlinkClick r:id="rId2" action="ppaction://hlinksldjump"/>
            </a:endParaRPr>
          </a:p>
          <a:p>
            <a:pPr algn="ctr"/>
            <a:r>
              <a:rPr lang="ru-RU" sz="1600" dirty="0" smtClean="0">
                <a:hlinkClick r:id="rId3" action="ppaction://hlinksldjump"/>
              </a:rPr>
              <a:t>Картинг</a:t>
            </a:r>
            <a:endParaRPr lang="ru-RU" sz="1600" dirty="0" smtClean="0"/>
          </a:p>
          <a:p>
            <a:pPr algn="ctr"/>
            <a:r>
              <a:rPr lang="ru-RU" sz="1600" dirty="0" smtClean="0">
                <a:hlinkClick r:id="rId4" action="ppaction://hlinksldjump"/>
              </a:rPr>
              <a:t>Автомодельный спорт</a:t>
            </a:r>
            <a:endParaRPr lang="ru-RU" sz="1600" dirty="0" smtClean="0"/>
          </a:p>
          <a:p>
            <a:pPr algn="ctr"/>
            <a:r>
              <a:rPr lang="ru-RU" sz="1600" dirty="0" smtClean="0">
                <a:hlinkClick r:id="rId5" action="ppaction://hlinksldjump"/>
              </a:rPr>
              <a:t>Авиамоделирование</a:t>
            </a:r>
            <a:endParaRPr lang="ru-RU" sz="1600" dirty="0" smtClean="0"/>
          </a:p>
          <a:p>
            <a:pPr algn="ctr"/>
            <a:r>
              <a:rPr lang="ru-RU" sz="1600" u="sng" dirty="0" smtClean="0">
                <a:solidFill>
                  <a:srgbClr val="FFFF00"/>
                </a:solidFill>
                <a:hlinkClick r:id="rId6" action="ppaction://hlinksldjump"/>
              </a:rPr>
              <a:t>Автомногоборье</a:t>
            </a:r>
            <a:endParaRPr lang="ru-RU" sz="1600" u="sng" dirty="0" smtClean="0">
              <a:solidFill>
                <a:srgbClr val="FFFF00"/>
              </a:solidFill>
            </a:endParaRPr>
          </a:p>
          <a:p>
            <a:pPr algn="ctr"/>
            <a:r>
              <a:rPr lang="ru-RU" sz="1600" dirty="0" smtClean="0">
                <a:hlinkClick r:id="rId7" action="ppaction://hlinksldjump"/>
              </a:rPr>
              <a:t>Трассовый автомоделизм</a:t>
            </a:r>
            <a:endParaRPr lang="ru-RU" sz="1600" dirty="0" smtClean="0"/>
          </a:p>
          <a:p>
            <a:pPr algn="ctr"/>
            <a:r>
              <a:rPr lang="ru-RU" sz="1600" dirty="0" smtClean="0">
                <a:hlinkClick r:id="rId8" action="ppaction://hlinksldjump"/>
              </a:rPr>
              <a:t>Автодело</a:t>
            </a:r>
            <a:endParaRPr lang="ru-RU" sz="1600" dirty="0"/>
          </a:p>
          <a:p>
            <a:pPr algn="ctr"/>
            <a:r>
              <a:rPr lang="ru-RU" sz="1600" u="sng" dirty="0" smtClean="0">
                <a:solidFill>
                  <a:srgbClr val="FFFF00"/>
                </a:solidFill>
                <a:hlinkClick r:id="rId9" action="ppaction://hlinksldjump"/>
              </a:rPr>
              <a:t>Дистанционно </a:t>
            </a:r>
            <a:r>
              <a:rPr lang="ru-RU" sz="1600" u="sng" dirty="0">
                <a:solidFill>
                  <a:srgbClr val="FFFF00"/>
                </a:solidFill>
                <a:hlinkClick r:id="rId9" action="ppaction://hlinksldjump"/>
              </a:rPr>
              <a:t>управляемые автомодели</a:t>
            </a:r>
            <a:endParaRPr lang="ru-RU" sz="1600" u="sng" dirty="0">
              <a:solidFill>
                <a:srgbClr val="FFFF00"/>
              </a:solidFill>
            </a:endParaRPr>
          </a:p>
          <a:p>
            <a:pPr algn="ctr"/>
            <a:r>
              <a:rPr lang="ru-RU" sz="1600" dirty="0" smtClean="0">
                <a:hlinkClick r:id="rId10" action="ppaction://hlinksldjump"/>
              </a:rPr>
              <a:t>Техническое авиамоделирование</a:t>
            </a:r>
            <a:r>
              <a:rPr lang="en-US" sz="1600" dirty="0" smtClean="0">
                <a:hlinkClick r:id="rId10" action="ppaction://hlinksldjump"/>
              </a:rPr>
              <a:t>. </a:t>
            </a:r>
            <a:r>
              <a:rPr lang="ru-RU" sz="1600" dirty="0" smtClean="0">
                <a:hlinkClick r:id="rId10" action="ppaction://hlinksldjump"/>
              </a:rPr>
              <a:t>Радиоуправляемые модели</a:t>
            </a:r>
            <a:r>
              <a:rPr lang="ru-RU" sz="1600" dirty="0" smtClean="0">
                <a:hlinkClick r:id="rId9" action="ppaction://hlinksldjump"/>
              </a:rPr>
              <a:t> </a:t>
            </a:r>
            <a:endParaRPr lang="ru-RU" sz="1600" dirty="0" smtClean="0"/>
          </a:p>
          <a:p>
            <a:pPr algn="ctr"/>
            <a:r>
              <a:rPr lang="ru-RU" sz="1600" u="sng" dirty="0" smtClean="0">
                <a:solidFill>
                  <a:srgbClr val="FFFF00"/>
                </a:solidFill>
                <a:hlinkClick r:id="rId11" action="ppaction://hlinksldjump"/>
              </a:rPr>
              <a:t>Судомоделизм</a:t>
            </a:r>
            <a:endParaRPr lang="ru-RU" sz="1600" u="sng" dirty="0" smtClean="0">
              <a:solidFill>
                <a:srgbClr val="FFFF00"/>
              </a:solidFill>
              <a:hlinkClick r:id="rId12" action="ppaction://hlinksldjump"/>
            </a:endParaRPr>
          </a:p>
          <a:p>
            <a:pPr algn="ctr"/>
            <a:r>
              <a:rPr lang="ru-RU" sz="1600" dirty="0" smtClean="0">
                <a:hlinkClick r:id="rId12" action="ppaction://hlinksldjump"/>
              </a:rPr>
              <a:t>Мультмедийные технологии на основе графических редакторов</a:t>
            </a:r>
            <a:endParaRPr lang="ru-RU" sz="1600" dirty="0" smtClean="0"/>
          </a:p>
          <a:p>
            <a:pPr algn="ctr"/>
            <a:r>
              <a:rPr lang="ru-RU" sz="1600" u="sng" dirty="0" smtClean="0">
                <a:solidFill>
                  <a:srgbClr val="FFFF00"/>
                </a:solidFill>
                <a:hlinkClick r:id="rId13" action="ppaction://hlinksldjump"/>
              </a:rPr>
              <a:t>Юный </a:t>
            </a:r>
            <a:r>
              <a:rPr lang="ru-RU" sz="1600" u="sng" dirty="0">
                <a:solidFill>
                  <a:srgbClr val="FFFF00"/>
                </a:solidFill>
                <a:hlinkClick r:id="rId13" action="ppaction://hlinksldjump"/>
              </a:rPr>
              <a:t>стрелок</a:t>
            </a:r>
            <a:endParaRPr lang="ru-RU" sz="1600" u="sng" dirty="0">
              <a:solidFill>
                <a:srgbClr val="FFFF00"/>
              </a:solidFill>
            </a:endParaRPr>
          </a:p>
          <a:p>
            <a:pPr algn="ctr"/>
            <a:r>
              <a:rPr lang="ru-RU" sz="1600" dirty="0" smtClean="0">
                <a:hlinkClick r:id="rId14" action="ppaction://hlinksldjump"/>
              </a:rPr>
              <a:t>Аппаратные средства ПК. Информационные технологии</a:t>
            </a:r>
            <a:endParaRPr lang="ru-RU" sz="1600" dirty="0" smtClean="0"/>
          </a:p>
          <a:p>
            <a:pPr algn="ctr"/>
            <a:r>
              <a:rPr lang="ru-RU" sz="1600" dirty="0" smtClean="0">
                <a:hlinkClick r:id="rId15" action="ppaction://hlinksldjump"/>
              </a:rPr>
              <a:t>Фотостудия</a:t>
            </a:r>
            <a:endParaRPr lang="ru-RU" sz="1600" dirty="0" smtClean="0"/>
          </a:p>
          <a:p>
            <a:pPr algn="ctr"/>
            <a:r>
              <a:rPr lang="ru-RU" sz="1600" dirty="0" smtClean="0">
                <a:hlinkClick r:id="rId16" action="ppaction://hlinksldjump"/>
              </a:rPr>
              <a:t>Начальное техническое моделирование</a:t>
            </a:r>
            <a:endParaRPr lang="ru-RU" sz="1600" dirty="0" smtClean="0"/>
          </a:p>
          <a:p>
            <a:pPr algn="ctr"/>
            <a:r>
              <a:rPr lang="ru-RU" sz="1600" dirty="0" smtClean="0">
                <a:hlinkClick r:id="rId17" action="ppaction://hlinksldjump"/>
              </a:rPr>
              <a:t>Художественная обработка древесных материалов</a:t>
            </a:r>
            <a:endParaRPr lang="ru-RU" sz="1600" dirty="0" smtClean="0"/>
          </a:p>
          <a:p>
            <a:pPr algn="ctr"/>
            <a:r>
              <a:rPr lang="ru-RU" sz="1600" dirty="0" smtClean="0">
                <a:hlinkClick r:id="rId18" action="ppaction://hlinksldjump"/>
              </a:rPr>
              <a:t>Оригами</a:t>
            </a:r>
            <a:endParaRPr lang="ru-RU" sz="1600" dirty="0" smtClean="0"/>
          </a:p>
          <a:p>
            <a:pPr algn="ctr"/>
            <a:r>
              <a:rPr lang="ru-RU" sz="1600" dirty="0" smtClean="0">
                <a:hlinkClick r:id="rId19" action="ppaction://hlinksldjump"/>
              </a:rPr>
              <a:t>Основы киновидеотворчества</a:t>
            </a:r>
            <a:endParaRPr lang="ru-RU" sz="1600" dirty="0" smtClean="0"/>
          </a:p>
          <a:p>
            <a:pPr algn="ctr"/>
            <a:r>
              <a:rPr lang="ru-RU" sz="1600" dirty="0" smtClean="0">
                <a:hlinkClick r:id="rId20" action="ppaction://hlinksldjump"/>
              </a:rPr>
              <a:t>Проектирование и изготовление мебели  малых форм и </a:t>
            </a:r>
          </a:p>
          <a:p>
            <a:pPr algn="ctr"/>
            <a:r>
              <a:rPr lang="ru-RU" sz="1600" dirty="0" smtClean="0">
                <a:hlinkClick r:id="rId20" action="ppaction://hlinksldjump"/>
              </a:rPr>
              <a:t>декоративных элементов интерьера</a:t>
            </a:r>
            <a:endParaRPr lang="ru-RU" sz="1600" dirty="0" smtClean="0"/>
          </a:p>
          <a:p>
            <a:pPr algn="ctr"/>
            <a:r>
              <a:rPr lang="ru-RU" sz="1600" dirty="0" smtClean="0">
                <a:hlinkClick r:id="rId21" action="ppaction://hlinksldjump"/>
              </a:rPr>
              <a:t>Lego-робототехника: увлекательная и познавательная</a:t>
            </a:r>
            <a:endParaRPr lang="ru-RU" sz="1600" dirty="0" smtClean="0"/>
          </a:p>
          <a:p>
            <a:pPr algn="ctr"/>
            <a:endParaRPr lang="ru-RU" sz="1400" dirty="0" smtClean="0"/>
          </a:p>
          <a:p>
            <a:pPr algn="ctr"/>
            <a:endParaRPr lang="ru-RU" sz="1200" dirty="0" smtClean="0"/>
          </a:p>
        </p:txBody>
      </p:sp>
      <p:sp>
        <p:nvSpPr>
          <p:cNvPr id="16" name="Управляющая кнопка: далее 15">
            <a:hlinkClick r:id="" action="ppaction://hlinkshowjump?jump=nextslide" highlightClick="1"/>
          </p:cNvPr>
          <p:cNvSpPr/>
          <p:nvPr/>
        </p:nvSpPr>
        <p:spPr>
          <a:xfrm>
            <a:off x="7271792" y="476672"/>
            <a:ext cx="1872208" cy="1152128"/>
          </a:xfrm>
          <a:prstGeom prst="actionButtonForwardNex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1032" name="Picture 8"/>
          <p:cNvPicPr>
            <a:picLocks noChangeAspect="1" noChangeArrowheads="1"/>
          </p:cNvPicPr>
          <p:nvPr/>
        </p:nvPicPr>
        <p:blipFill>
          <a:blip r:embed="rId22" cstate="print"/>
          <a:srcRect/>
          <a:stretch>
            <a:fillRect/>
          </a:stretch>
        </p:blipFill>
        <p:spPr bwMode="auto">
          <a:xfrm>
            <a:off x="251520" y="260648"/>
            <a:ext cx="1187624" cy="115988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0426" y="-10520"/>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Автодело</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412776"/>
            <a:ext cx="8229600" cy="5688632"/>
          </a:xfrm>
        </p:spPr>
        <p:txBody>
          <a:bodyPr>
            <a:noAutofit/>
          </a:bodyPr>
          <a:lstStyle/>
          <a:p>
            <a:pPr fontAlgn="t">
              <a:lnSpc>
                <a:spcPct val="120000"/>
              </a:lnSpc>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16-17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algn="just" fontAlgn="t">
              <a:lnSpc>
                <a:spcPct val="120000"/>
              </a:lnSpc>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Программа «Автодело» имеет техническую направленность.</a:t>
            </a:r>
          </a:p>
          <a:p>
            <a:pPr algn="just"/>
            <a:r>
              <a:rPr lang="ru-RU" sz="1600" dirty="0" smtClean="0">
                <a:latin typeface="Times New Roman" panose="02020603050405020304" pitchFamily="18" charset="0"/>
                <a:cs typeface="Times New Roman" panose="02020603050405020304" pitchFamily="18" charset="0"/>
              </a:rPr>
              <a:t>После освоения курса данной программы и удачного прохождения аттестации по теории вождения, подростки, достигшие 18-летнего возраста, имеют возможность продолжить обучение в автошколе уже только по практической подготовке водителей транспортных средств категории «А», «В» и «С».</a:t>
            </a:r>
          </a:p>
          <a:p>
            <a:pPr algn="just"/>
            <a:r>
              <a:rPr lang="ru-RU" sz="1600" dirty="0" smtClean="0">
                <a:latin typeface="Times New Roman" panose="02020603050405020304" pitchFamily="18" charset="0"/>
                <a:cs typeface="Times New Roman" panose="02020603050405020304" pitchFamily="18" charset="0"/>
              </a:rPr>
              <a:t>Обучение по данной программе способствует формированию у подростков умений и навыков в прогнозировании опасности в различных ситуациях на дороге и действиях адекватно обстановке, дает опыт психологической подготовленности. </a:t>
            </a:r>
          </a:p>
          <a:p>
            <a:pPr algn="just"/>
            <a:r>
              <a:rPr lang="ru-RU" sz="1600" dirty="0" smtClean="0">
                <a:latin typeface="Times New Roman" panose="02020603050405020304" pitchFamily="18" charset="0"/>
                <a:cs typeface="Times New Roman" panose="02020603050405020304" pitchFamily="18" charset="0"/>
              </a:rPr>
              <a:t>Многолетний опыт развития дорожно-транспортных отношений показывает, что воспитание культурных участников дорожного движения занимает первое место среди других мер по обеспечению безопасности дорожного движения и, соответственно, сохранению жизни и здоровья населения.</a:t>
            </a:r>
          </a:p>
          <a:p>
            <a:pPr algn="just"/>
            <a:r>
              <a:rPr lang="ru-RU" sz="1600" dirty="0" smtClean="0">
                <a:latin typeface="Times New Roman" panose="02020603050405020304" pitchFamily="18" charset="0"/>
                <a:cs typeface="Times New Roman" panose="02020603050405020304" pitchFamily="18" charset="0"/>
              </a:rPr>
              <a:t>Целью программы является  создание условий для формирования у подростков сознательного и ответственного отношения к вопросу личной и общественной безопасности в условиях дорожного движения, а также для подготовки подростков к удачной сдаче экзамена по теории вождения в автошколе. </a:t>
            </a:r>
          </a:p>
          <a:p>
            <a:pPr algn="just"/>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753047560"/>
      </p:ext>
    </p:extLst>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692696"/>
            <a:ext cx="9036496" cy="1143000"/>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Дистанционно управляемые автомодели</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611560" y="1988840"/>
            <a:ext cx="8229600" cy="5184576"/>
          </a:xfrm>
        </p:spPr>
        <p:txBody>
          <a:bodyPr>
            <a:normAutofit fontScale="62500" lnSpcReduction="20000"/>
          </a:bodyPr>
          <a:lstStyle/>
          <a:p>
            <a:pPr fontAlgn="t">
              <a:lnSpc>
                <a:spcPct val="120000"/>
              </a:lnSpc>
              <a:spcBef>
                <a:spcPts val="0"/>
              </a:spcBef>
            </a:pPr>
            <a:r>
              <a:rPr lang="ru-RU" b="1" dirty="0">
                <a:latin typeface="Times New Roman" panose="02020603050405020304" pitchFamily="18" charset="0"/>
                <a:cs typeface="Times New Roman" panose="02020603050405020304" pitchFamily="18" charset="0"/>
              </a:rPr>
              <a:t>Возраст</a:t>
            </a:r>
            <a:r>
              <a:rPr lang="en-US" b="1" dirty="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 Программа рассчитана на детей 7-16 лет</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Срок реализации: 2 года</a:t>
            </a:r>
            <a:endParaRPr lang="ru-RU"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b="1" dirty="0" smtClean="0">
                <a:latin typeface="Times New Roman" panose="02020603050405020304" pitchFamily="18" charset="0"/>
                <a:cs typeface="Times New Roman" panose="02020603050405020304" pitchFamily="18" charset="0"/>
              </a:rPr>
              <a:t>Описание: </a:t>
            </a:r>
            <a:r>
              <a:rPr lang="ru-RU" dirty="0" smtClean="0">
                <a:latin typeface="Times New Roman" panose="02020603050405020304" pitchFamily="18" charset="0"/>
                <a:cs typeface="Times New Roman" panose="02020603050405020304" pitchFamily="18" charset="0"/>
              </a:rPr>
              <a:t>Программа имеет техническую направленность.</a:t>
            </a:r>
          </a:p>
          <a:p>
            <a:pPr algn="just">
              <a:lnSpc>
                <a:spcPct val="120000"/>
              </a:lnSpc>
              <a:spcBef>
                <a:spcPts val="600"/>
              </a:spcBef>
            </a:pPr>
            <a:r>
              <a:rPr lang="ru-RU" dirty="0" smtClean="0">
                <a:latin typeface="Times New Roman" panose="02020603050405020304" pitchFamily="18" charset="0"/>
                <a:cs typeface="Times New Roman" panose="02020603050405020304" pitchFamily="18" charset="0"/>
              </a:rPr>
              <a:t>Вначале обучения дети </a:t>
            </a:r>
            <a:r>
              <a:rPr lang="ru-RU" dirty="0">
                <a:latin typeface="Times New Roman" pitchFamily="18" charset="0"/>
                <a:cs typeface="Times New Roman" pitchFamily="18" charset="0"/>
              </a:rPr>
              <a:t>приобретают знания о моделях и технике в целом, получают навыки работы с простыми моделями из бумаги и пенопласта, выполняя в основном модели по готовым разверткам, но с обязательными элементами доработки этих моделей.</a:t>
            </a:r>
          </a:p>
          <a:p>
            <a:pPr algn="just">
              <a:lnSpc>
                <a:spcPct val="120000"/>
              </a:lnSpc>
              <a:spcBef>
                <a:spcPts val="600"/>
              </a:spcBef>
            </a:pPr>
            <a:r>
              <a:rPr lang="ru-RU" dirty="0">
                <a:latin typeface="Times New Roman" pitchFamily="18" charset="0"/>
                <a:cs typeface="Times New Roman" pitchFamily="18" charset="0"/>
              </a:rPr>
              <a:t>Ребята знакомятся с принципами самостоятельного конструирования бумажных моделей. Далее начинают работать с серьезными моделями из дерева, пластмассы и металла, получают дополнительные навыки работы с этими материалами и закрепляют уже полученные на уроках технологии знания и навыки работы с этими материалами.</a:t>
            </a:r>
          </a:p>
          <a:p>
            <a:pPr algn="just">
              <a:lnSpc>
                <a:spcPct val="120000"/>
              </a:lnSpc>
              <a:spcBef>
                <a:spcPts val="600"/>
              </a:spcBef>
            </a:pPr>
            <a:r>
              <a:rPr lang="ru-RU" dirty="0">
                <a:latin typeface="Times New Roman" pitchFamily="18" charset="0"/>
                <a:cs typeface="Times New Roman" pitchFamily="18" charset="0"/>
              </a:rPr>
              <a:t>Уже с самого начала основная работа должна вестись в виде проектной деятельности. </a:t>
            </a:r>
            <a:r>
              <a:rPr lang="ru-RU" dirty="0" smtClean="0">
                <a:latin typeface="Times New Roman" pitchFamily="18" charset="0"/>
                <a:cs typeface="Times New Roman" pitchFamily="18" charset="0"/>
              </a:rPr>
              <a:t> Дети </a:t>
            </a:r>
            <a:r>
              <a:rPr lang="ru-RU" dirty="0">
                <a:latin typeface="Times New Roman" pitchFamily="18" charset="0"/>
                <a:cs typeface="Times New Roman" pitchFamily="18" charset="0"/>
              </a:rPr>
              <a:t>знакомятся со сложными механизмами и устройствами, такими как, например, модельный двигатель внутреннего сгорания, а также занимаются самостоятельным проектированием моделей.</a:t>
            </a:r>
          </a:p>
          <a:p>
            <a:pPr algn="just">
              <a:lnSpc>
                <a:spcPct val="120000"/>
              </a:lnSpc>
              <a:spcBef>
                <a:spcPts val="600"/>
              </a:spcBef>
            </a:pPr>
            <a:r>
              <a:rPr lang="ru-RU" dirty="0" smtClean="0">
                <a:latin typeface="Times New Roman" pitchFamily="18" charset="0"/>
                <a:cs typeface="Times New Roman" pitchFamily="18" charset="0"/>
              </a:rPr>
              <a:t>На втором году обучающиеся </a:t>
            </a:r>
            <a:r>
              <a:rPr lang="ru-RU" dirty="0">
                <a:latin typeface="Times New Roman" pitchFamily="18" charset="0"/>
                <a:cs typeface="Times New Roman" pitchFamily="18" charset="0"/>
              </a:rPr>
              <a:t>начинают знакомиться с принципами проектирования </a:t>
            </a:r>
            <a:r>
              <a:rPr lang="ru-RU" dirty="0" smtClean="0">
                <a:latin typeface="Times New Roman" pitchFamily="18" charset="0"/>
                <a:cs typeface="Times New Roman" pitchFamily="18" charset="0"/>
              </a:rPr>
              <a:t>уже «большой</a:t>
            </a:r>
            <a:r>
              <a:rPr lang="ru-RU" dirty="0">
                <a:latin typeface="Times New Roman" pitchFamily="18" charset="0"/>
                <a:cs typeface="Times New Roman" pitchFamily="18" charset="0"/>
              </a:rPr>
              <a:t>» техники и выполняют 2-3 серьезных групповых проекта.</a:t>
            </a:r>
          </a:p>
          <a:p>
            <a:endParaRPr lang="ru-RU" dirty="0">
              <a:latin typeface="Times New Roman" pitchFamily="18" charset="0"/>
              <a:cs typeface="Times New Roman"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80728"/>
            <a:ext cx="8229600" cy="852704"/>
          </a:xfrm>
        </p:spPr>
        <p:txBody>
          <a:bodyPr>
            <a:noAutofit/>
          </a:bodyPr>
          <a:lstStyle/>
          <a:p>
            <a:pPr algn="ctr"/>
            <a:r>
              <a:rPr lang="ru-RU" sz="4400" dirty="0" smtClean="0">
                <a:latin typeface="Times New Roman" panose="02020603050405020304" pitchFamily="18" charset="0"/>
                <a:cs typeface="Times New Roman" panose="02020603050405020304" pitchFamily="18" charset="0"/>
              </a:rPr>
              <a:t>Техническое авиамоделирование. Радиоуправляемые модели.</a:t>
            </a:r>
            <a:endParaRPr lang="ru-RU" sz="4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95536" y="1988840"/>
            <a:ext cx="8424936" cy="4869160"/>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9-17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имеет техническую направленность.</a:t>
            </a:r>
          </a:p>
          <a:p>
            <a:pPr algn="just"/>
            <a:r>
              <a:rPr lang="ru-RU" sz="1600" dirty="0" smtClean="0">
                <a:latin typeface="Times New Roman" panose="02020603050405020304" pitchFamily="18" charset="0"/>
                <a:cs typeface="Times New Roman" panose="02020603050405020304" pitchFamily="18" charset="0"/>
              </a:rPr>
              <a:t>На занятиях обучающиеся изучают общие </a:t>
            </a:r>
            <a:r>
              <a:rPr lang="ru-RU" sz="1600" dirty="0">
                <a:latin typeface="Times New Roman" panose="02020603050405020304" pitchFamily="18" charset="0"/>
                <a:cs typeface="Times New Roman" panose="02020603050405020304" pitchFamily="18" charset="0"/>
              </a:rPr>
              <a:t>понятия об аэродинамике</a:t>
            </a:r>
            <a:r>
              <a:rPr lang="ru-RU" sz="1600" dirty="0" smtClean="0">
                <a:latin typeface="Times New Roman" panose="02020603050405020304" pitchFamily="18" charset="0"/>
                <a:cs typeface="Times New Roman" panose="02020603050405020304" pitchFamily="18" charset="0"/>
              </a:rPr>
              <a:t>; основные </a:t>
            </a:r>
            <a:r>
              <a:rPr lang="ru-RU" sz="1600" dirty="0">
                <a:latin typeface="Times New Roman" panose="02020603050405020304" pitchFamily="18" charset="0"/>
                <a:cs typeface="Times New Roman" panose="02020603050405020304" pitchFamily="18" charset="0"/>
              </a:rPr>
              <a:t>конструктивные особенности </a:t>
            </a:r>
            <a:r>
              <a:rPr lang="ru-RU" sz="1600" dirty="0" smtClean="0">
                <a:latin typeface="Times New Roman" panose="02020603050405020304" pitchFamily="18" charset="0"/>
                <a:cs typeface="Times New Roman" panose="02020603050405020304" pitchFamily="18" charset="0"/>
              </a:rPr>
              <a:t>моделей самолёта; схемы </a:t>
            </a:r>
            <a:r>
              <a:rPr lang="ru-RU" sz="1600" dirty="0">
                <a:latin typeface="Times New Roman" panose="02020603050405020304" pitchFamily="18" charset="0"/>
                <a:cs typeface="Times New Roman" panose="02020603050405020304" pitchFamily="18" charset="0"/>
              </a:rPr>
              <a:t>построения простейших летательных аппаратов</a:t>
            </a:r>
            <a:r>
              <a:rPr lang="ru-RU" sz="1600" dirty="0" smtClean="0">
                <a:latin typeface="Times New Roman" panose="02020603050405020304" pitchFamily="18" charset="0"/>
                <a:cs typeface="Times New Roman" panose="02020603050405020304" pitchFamily="18" charset="0"/>
              </a:rPr>
              <a:t>; приобретают сведения</a:t>
            </a:r>
            <a:r>
              <a:rPr lang="ru-RU" sz="1600" dirty="0">
                <a:latin typeface="Times New Roman" panose="02020603050405020304" pitchFamily="18" charset="0"/>
                <a:cs typeface="Times New Roman" panose="02020603050405020304" pitchFamily="18" charset="0"/>
              </a:rPr>
              <a:t>  по истории развития авиации.</a:t>
            </a:r>
          </a:p>
          <a:p>
            <a:pPr algn="just"/>
            <a:r>
              <a:rPr lang="ru-RU" sz="1600" dirty="0" smtClean="0">
                <a:latin typeface="Times New Roman" panose="02020603050405020304" pitchFamily="18" charset="0"/>
                <a:cs typeface="Times New Roman" panose="02020603050405020304" pitchFamily="18" charset="0"/>
              </a:rPr>
              <a:t>Учатся пользоваться необходимыми рабочими инструментами, разрабатывать </a:t>
            </a:r>
            <a:r>
              <a:rPr lang="ru-RU" sz="1600" dirty="0">
                <a:latin typeface="Times New Roman" panose="02020603050405020304" pitchFamily="18" charset="0"/>
                <a:cs typeface="Times New Roman" panose="02020603050405020304" pitchFamily="18" charset="0"/>
              </a:rPr>
              <a:t>рабочие чертежи изготовляемых </a:t>
            </a:r>
            <a:r>
              <a:rPr lang="ru-RU" sz="1600" dirty="0" smtClean="0">
                <a:latin typeface="Times New Roman" panose="02020603050405020304" pitchFamily="18" charset="0"/>
                <a:cs typeface="Times New Roman" panose="02020603050405020304" pitchFamily="18" charset="0"/>
              </a:rPr>
              <a:t>моделей, самостоятельно </a:t>
            </a:r>
            <a:r>
              <a:rPr lang="ru-RU" sz="1600" dirty="0">
                <a:latin typeface="Times New Roman" panose="02020603050405020304" pitchFamily="18" charset="0"/>
                <a:cs typeface="Times New Roman" panose="02020603050405020304" pitchFamily="18" charset="0"/>
              </a:rPr>
              <a:t>изготавливать простейшие авиамодели;</a:t>
            </a:r>
          </a:p>
          <a:p>
            <a:pPr algn="just">
              <a:spcBef>
                <a:spcPts val="600"/>
              </a:spcBef>
            </a:pPr>
            <a:r>
              <a:rPr lang="ru-RU" sz="1600" dirty="0" smtClean="0">
                <a:latin typeface="Times New Roman" panose="02020603050405020304" pitchFamily="18" charset="0"/>
                <a:cs typeface="Times New Roman" panose="02020603050405020304" pitchFamily="18" charset="0"/>
              </a:rPr>
              <a:t>На примерах простейших авиамоделей изучают принципы полета, центровку, осваивают управление </a:t>
            </a:r>
            <a:r>
              <a:rPr lang="ru-RU" sz="1600" dirty="0">
                <a:latin typeface="Times New Roman" panose="02020603050405020304" pitchFamily="18" charset="0"/>
                <a:cs typeface="Times New Roman" panose="02020603050405020304" pitchFamily="18" charset="0"/>
              </a:rPr>
              <a:t>полетом на старте модели.</a:t>
            </a:r>
          </a:p>
          <a:p>
            <a:pPr algn="just">
              <a:spcBef>
                <a:spcPts val="600"/>
              </a:spcBef>
            </a:pPr>
            <a:r>
              <a:rPr lang="ru-RU" sz="1600" dirty="0" smtClean="0">
                <a:latin typeface="Times New Roman" panose="02020603050405020304" pitchFamily="18" charset="0"/>
                <a:cs typeface="Times New Roman" panose="02020603050405020304" pitchFamily="18" charset="0"/>
              </a:rPr>
              <a:t>Приобретают навыки сборки </a:t>
            </a:r>
            <a:r>
              <a:rPr lang="ru-RU" sz="1600" dirty="0">
                <a:latin typeface="Times New Roman" panose="02020603050405020304" pitchFamily="18" charset="0"/>
                <a:cs typeface="Times New Roman" panose="02020603050405020304" pitchFamily="18" charset="0"/>
              </a:rPr>
              <a:t>и </a:t>
            </a:r>
            <a:r>
              <a:rPr lang="ru-RU" sz="1600" dirty="0" smtClean="0">
                <a:latin typeface="Times New Roman" panose="02020603050405020304" pitchFamily="18" charset="0"/>
                <a:cs typeface="Times New Roman" panose="02020603050405020304" pitchFamily="18" charset="0"/>
              </a:rPr>
              <a:t>склеивания </a:t>
            </a:r>
            <a:r>
              <a:rPr lang="ru-RU" sz="1600" dirty="0">
                <a:latin typeface="Times New Roman" panose="02020603050405020304" pitchFamily="18" charset="0"/>
                <a:cs typeface="Times New Roman" panose="02020603050405020304" pitchFamily="18" charset="0"/>
              </a:rPr>
              <a:t>контурных моделей, созданных по принципу симметричного </a:t>
            </a:r>
            <a:r>
              <a:rPr lang="ru-RU" sz="1600" dirty="0" smtClean="0">
                <a:latin typeface="Times New Roman" panose="02020603050405020304" pitchFamily="18" charset="0"/>
                <a:cs typeface="Times New Roman" panose="02020603050405020304" pitchFamily="18" charset="0"/>
              </a:rPr>
              <a:t>вырезания, учатся запускать </a:t>
            </a:r>
            <a:r>
              <a:rPr lang="ru-RU" sz="1600" dirty="0">
                <a:latin typeface="Times New Roman" panose="02020603050405020304" pitchFamily="18" charset="0"/>
                <a:cs typeface="Times New Roman" panose="02020603050405020304" pitchFamily="18" charset="0"/>
              </a:rPr>
              <a:t>и </a:t>
            </a:r>
            <a:r>
              <a:rPr lang="ru-RU" sz="1600" dirty="0" smtClean="0">
                <a:latin typeface="Times New Roman" panose="02020603050405020304" pitchFamily="18" charset="0"/>
                <a:cs typeface="Times New Roman" panose="02020603050405020304" pitchFamily="18" charset="0"/>
              </a:rPr>
              <a:t>регулировать полет модели.</a:t>
            </a:r>
            <a:endParaRPr lang="ru-RU" sz="1600" dirty="0">
              <a:latin typeface="Times New Roman" panose="02020603050405020304" pitchFamily="18" charset="0"/>
              <a:cs typeface="Times New Roman" panose="02020603050405020304" pitchFamily="18" charset="0"/>
            </a:endParaRPr>
          </a:p>
          <a:p>
            <a:pPr algn="just">
              <a:spcBef>
                <a:spcPts val="600"/>
              </a:spcBef>
            </a:pPr>
            <a:r>
              <a:rPr lang="ru-RU" sz="1600" dirty="0" smtClean="0">
                <a:latin typeface="Times New Roman" panose="02020603050405020304" pitchFamily="18" charset="0"/>
                <a:cs typeface="Times New Roman" panose="02020603050405020304" pitchFamily="18" charset="0"/>
              </a:rPr>
              <a:t>Осваивают простые </a:t>
            </a:r>
            <a:r>
              <a:rPr lang="ru-RU" sz="1600" dirty="0">
                <a:latin typeface="Times New Roman" panose="02020603050405020304" pitchFamily="18" charset="0"/>
                <a:cs typeface="Times New Roman" panose="02020603050405020304" pitchFamily="18" charset="0"/>
              </a:rPr>
              <a:t>сборные </a:t>
            </a:r>
            <a:r>
              <a:rPr lang="ru-RU" sz="1600" dirty="0" smtClean="0">
                <a:latin typeface="Times New Roman" panose="02020603050405020304" pitchFamily="18" charset="0"/>
                <a:cs typeface="Times New Roman" panose="02020603050405020304" pitchFamily="18" charset="0"/>
              </a:rPr>
              <a:t>модели, вырезая отдельные элементы, такие как: </a:t>
            </a:r>
            <a:r>
              <a:rPr lang="ru-RU" sz="1600" dirty="0">
                <a:latin typeface="Times New Roman" panose="02020603050405020304" pitchFamily="18" charset="0"/>
                <a:cs typeface="Times New Roman" panose="02020603050405020304" pitchFamily="18" charset="0"/>
              </a:rPr>
              <a:t>«крыло», «фюзеляж» и «стабилизатор</a:t>
            </a:r>
            <a:r>
              <a:rPr lang="ru-RU" sz="1600" dirty="0" smtClean="0">
                <a:latin typeface="Times New Roman" panose="02020603050405020304" pitchFamily="18" charset="0"/>
                <a:cs typeface="Times New Roman" panose="02020603050405020304" pitchFamily="18" charset="0"/>
              </a:rPr>
              <a:t>», собирают модели </a:t>
            </a:r>
            <a:r>
              <a:rPr lang="ru-RU" sz="1600" dirty="0">
                <a:latin typeface="Times New Roman" panose="02020603050405020304" pitchFamily="18" charset="0"/>
                <a:cs typeface="Times New Roman" panose="02020603050405020304" pitchFamily="18" charset="0"/>
              </a:rPr>
              <a:t>из подготовленных </a:t>
            </a:r>
            <a:r>
              <a:rPr lang="ru-RU" sz="1600" dirty="0" smtClean="0">
                <a:latin typeface="Times New Roman" panose="02020603050405020304" pitchFamily="18" charset="0"/>
                <a:cs typeface="Times New Roman" panose="02020603050405020304" pitchFamily="18" charset="0"/>
              </a:rPr>
              <a:t>элементов, учатся правилам подгонки </a:t>
            </a:r>
            <a:r>
              <a:rPr lang="ru-RU" sz="1600" dirty="0">
                <a:latin typeface="Times New Roman" panose="02020603050405020304" pitchFamily="18" charset="0"/>
                <a:cs typeface="Times New Roman" panose="02020603050405020304" pitchFamily="18" charset="0"/>
              </a:rPr>
              <a:t>деталей друг к другу для плотной установки.</a:t>
            </a:r>
          </a:p>
          <a:p>
            <a:pPr algn="just">
              <a:spcBef>
                <a:spcPts val="600"/>
              </a:spcBef>
            </a:pPr>
            <a:r>
              <a:rPr lang="ru-RU" sz="1600" dirty="0" smtClean="0">
                <a:latin typeface="Times New Roman" panose="02020603050405020304" pitchFamily="18" charset="0"/>
                <a:cs typeface="Times New Roman" panose="02020603050405020304" pitchFamily="18" charset="0"/>
              </a:rPr>
              <a:t>Участвуют в соревнованиях </a:t>
            </a:r>
            <a:r>
              <a:rPr lang="ru-RU" sz="1600" dirty="0">
                <a:latin typeface="Times New Roman" panose="02020603050405020304" pitchFamily="18" charset="0"/>
                <a:cs typeface="Times New Roman" panose="02020603050405020304" pitchFamily="18" charset="0"/>
              </a:rPr>
              <a:t>на дальность полета по одному, двум и трем запускам. </a:t>
            </a:r>
          </a:p>
        </p:txBody>
      </p:sp>
      <p:sp>
        <p:nvSpPr>
          <p:cNvPr id="4" name="Прямоугольник 3"/>
          <p:cNvSpPr/>
          <p:nvPr/>
        </p:nvSpPr>
        <p:spPr>
          <a:xfrm>
            <a:off x="107504" y="116632"/>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470449984"/>
      </p:ext>
    </p:extLst>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6780"/>
            <a:ext cx="8229600" cy="1143000"/>
          </a:xfrm>
        </p:spPr>
        <p:txBody>
          <a:bodyPr>
            <a:normAutofit/>
          </a:bodyPr>
          <a:lstStyle/>
          <a:p>
            <a:pPr algn="ctr"/>
            <a:r>
              <a:rPr lang="ru-RU" sz="4800" dirty="0" smtClean="0">
                <a:latin typeface="Times New Roman" panose="02020603050405020304" pitchFamily="18" charset="0"/>
                <a:cs typeface="Times New Roman" panose="02020603050405020304" pitchFamily="18" charset="0"/>
              </a:rPr>
              <a:t>Судомоделизм</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412776"/>
            <a:ext cx="8424936" cy="4752528"/>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7-18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marL="0"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«Судомоделизм» имеет техническую направленность.</a:t>
            </a:r>
            <a:endParaRPr lang="ru-RU" sz="1600" dirty="0">
              <a:latin typeface="Times New Roman" panose="02020603050405020304" pitchFamily="18" charset="0"/>
              <a:cs typeface="Times New Roman" panose="02020603050405020304" pitchFamily="18" charset="0"/>
            </a:endParaRPr>
          </a:p>
          <a:p>
            <a:pPr marL="0" algn="just">
              <a:spcBef>
                <a:spcPts val="600"/>
              </a:spcBef>
            </a:pPr>
            <a:r>
              <a:rPr lang="ru-RU" sz="1600" dirty="0">
                <a:latin typeface="Times New Roman" panose="02020603050405020304" pitchFamily="18" charset="0"/>
                <a:cs typeface="Times New Roman" panose="02020603050405020304" pitchFamily="18" charset="0"/>
              </a:rPr>
              <a:t>Программа предполагает постепенное расширение и углубление знаний в области технического </a:t>
            </a:r>
            <a:r>
              <a:rPr lang="ru-RU" sz="1600" dirty="0" smtClean="0">
                <a:latin typeface="Times New Roman" panose="02020603050405020304" pitchFamily="18" charset="0"/>
                <a:cs typeface="Times New Roman" panose="02020603050405020304" pitchFamily="18" charset="0"/>
              </a:rPr>
              <a:t>проектирования судомоделей, </a:t>
            </a:r>
            <a:r>
              <a:rPr lang="ru-RU" sz="1600" dirty="0">
                <a:latin typeface="Times New Roman" panose="02020603050405020304" pitchFamily="18" charset="0"/>
                <a:cs typeface="Times New Roman" panose="02020603050405020304" pitchFamily="18" charset="0"/>
              </a:rPr>
              <a:t>конструирования и технологии обработки конструкционных материалов для создания конкурентно-способных моделей. </a:t>
            </a:r>
          </a:p>
          <a:p>
            <a:pPr marL="0" algn="just">
              <a:spcBef>
                <a:spcPts val="600"/>
              </a:spcBef>
            </a:pPr>
            <a:r>
              <a:rPr lang="ru-RU" sz="1600" dirty="0">
                <a:latin typeface="Times New Roman" panose="02020603050405020304" pitchFamily="18" charset="0"/>
                <a:cs typeface="Times New Roman" panose="02020603050405020304" pitchFamily="18" charset="0"/>
              </a:rPr>
              <a:t>Ф</a:t>
            </a:r>
            <a:r>
              <a:rPr lang="ru-RU" sz="1600" dirty="0" smtClean="0">
                <a:latin typeface="Times New Roman" panose="02020603050405020304" pitchFamily="18" charset="0"/>
                <a:cs typeface="Times New Roman" panose="02020603050405020304" pitchFamily="18" charset="0"/>
              </a:rPr>
              <a:t>ормирование </a:t>
            </a:r>
            <a:r>
              <a:rPr lang="ru-RU" sz="1600" dirty="0">
                <a:latin typeface="Times New Roman" panose="02020603050405020304" pitchFamily="18" charset="0"/>
                <a:cs typeface="Times New Roman" panose="02020603050405020304" pitchFamily="18" charset="0"/>
              </a:rPr>
              <a:t>умений в области преобразования и адаптации базовых знаний к существующим условиям в процессе изготовления спортивных моделей и работы с соответствующей технической </a:t>
            </a:r>
            <a:r>
              <a:rPr lang="ru-RU" sz="1600" dirty="0" smtClean="0">
                <a:latin typeface="Times New Roman" panose="02020603050405020304" pitchFamily="18" charset="0"/>
                <a:cs typeface="Times New Roman" panose="02020603050405020304" pitchFamily="18" charset="0"/>
              </a:rPr>
              <a:t>документацией.</a:t>
            </a:r>
          </a:p>
          <a:p>
            <a:pPr marL="0" lvl="0" algn="just">
              <a:spcBef>
                <a:spcPts val="600"/>
              </a:spcBef>
            </a:pPr>
            <a:r>
              <a:rPr lang="ru-RU" sz="1600" dirty="0" smtClean="0">
                <a:latin typeface="Times New Roman" panose="02020603050405020304" pitchFamily="18" charset="0"/>
                <a:cs typeface="Times New Roman" panose="02020603050405020304" pitchFamily="18" charset="0"/>
              </a:rPr>
              <a:t>На занятиях обучающиеся </a:t>
            </a:r>
            <a:r>
              <a:rPr lang="ru-RU" sz="1600" dirty="0">
                <a:latin typeface="Times New Roman" panose="02020603050405020304" pitchFamily="18" charset="0"/>
                <a:cs typeface="Times New Roman" panose="02020603050405020304" pitchFamily="18" charset="0"/>
              </a:rPr>
              <a:t>получают навыки </a:t>
            </a:r>
            <a:r>
              <a:rPr lang="ru-RU" sz="1600" dirty="0" smtClean="0">
                <a:latin typeface="Times New Roman" panose="02020603050405020304" pitchFamily="18" charset="0"/>
                <a:cs typeface="Times New Roman" panose="02020603050405020304" pitchFamily="18" charset="0"/>
              </a:rPr>
              <a:t>изготовления </a:t>
            </a:r>
            <a:r>
              <a:rPr lang="ru-RU" sz="1600" dirty="0">
                <a:latin typeface="Times New Roman" panose="02020603050405020304" pitchFamily="18" charset="0"/>
                <a:cs typeface="Times New Roman" panose="02020603050405020304" pitchFamily="18" charset="0"/>
              </a:rPr>
              <a:t>корпусов моделей из </a:t>
            </a:r>
            <a:r>
              <a:rPr lang="ru-RU" sz="1600" dirty="0" smtClean="0">
                <a:latin typeface="Times New Roman" panose="02020603050405020304" pitchFamily="18" charset="0"/>
                <a:cs typeface="Times New Roman" panose="02020603050405020304" pitchFamily="18" charset="0"/>
              </a:rPr>
              <a:t>картона, </a:t>
            </a:r>
            <a:endParaRPr lang="ru-RU" sz="1600" dirty="0">
              <a:latin typeface="Times New Roman" panose="02020603050405020304" pitchFamily="18" charset="0"/>
              <a:cs typeface="Times New Roman" panose="02020603050405020304" pitchFamily="18" charset="0"/>
            </a:endParaRPr>
          </a:p>
          <a:p>
            <a:pPr marL="0" lvl="0" indent="0" algn="just">
              <a:spcBef>
                <a:spcPts val="600"/>
              </a:spcBef>
              <a:buNone/>
            </a:pPr>
            <a:r>
              <a:rPr lang="ru-RU" sz="1600" dirty="0">
                <a:latin typeface="Times New Roman" panose="02020603050405020304" pitchFamily="18" charset="0"/>
                <a:cs typeface="Times New Roman" panose="02020603050405020304" pitchFamily="18" charset="0"/>
              </a:rPr>
              <a:t>навыки выпиливания </a:t>
            </a:r>
            <a:r>
              <a:rPr lang="ru-RU" sz="1600" dirty="0" smtClean="0">
                <a:latin typeface="Times New Roman" panose="02020603050405020304" pitchFamily="18" charset="0"/>
                <a:cs typeface="Times New Roman" panose="02020603050405020304" pitchFamily="18" charset="0"/>
              </a:rPr>
              <a:t>лобзиком, навыки пайки </a:t>
            </a:r>
            <a:r>
              <a:rPr lang="ru-RU" sz="1600" dirty="0">
                <a:latin typeface="Times New Roman" panose="02020603050405020304" pitchFamily="18" charset="0"/>
                <a:cs typeface="Times New Roman" panose="02020603050405020304" pitchFamily="18" charset="0"/>
              </a:rPr>
              <a:t>простых </a:t>
            </a:r>
            <a:r>
              <a:rPr lang="ru-RU" sz="1600" dirty="0" smtClean="0">
                <a:latin typeface="Times New Roman" panose="02020603050405020304" pitchFamily="18" charset="0"/>
                <a:cs typeface="Times New Roman" panose="02020603050405020304" pitchFamily="18" charset="0"/>
              </a:rPr>
              <a:t>соединений, получают </a:t>
            </a:r>
            <a:r>
              <a:rPr lang="ru-RU" sz="1600" dirty="0">
                <a:latin typeface="Times New Roman" panose="02020603050405020304" pitchFamily="18" charset="0"/>
                <a:cs typeface="Times New Roman" panose="02020603050405020304" pitchFamily="18" charset="0"/>
              </a:rPr>
              <a:t>знания о типах судов, конструкции корпуса корабля и его </a:t>
            </a:r>
            <a:r>
              <a:rPr lang="ru-RU" sz="1600" dirty="0" smtClean="0">
                <a:latin typeface="Times New Roman" panose="02020603050405020304" pitchFamily="18" charset="0"/>
                <a:cs typeface="Times New Roman" panose="02020603050405020304" pitchFamily="18" charset="0"/>
              </a:rPr>
              <a:t>устройстве, получат навыки </a:t>
            </a:r>
            <a:r>
              <a:rPr lang="ru-RU" sz="1600" dirty="0">
                <a:latin typeface="Times New Roman" panose="02020603050405020304" pitchFamily="18" charset="0"/>
                <a:cs typeface="Times New Roman" panose="02020603050405020304" pitchFamily="18" charset="0"/>
              </a:rPr>
              <a:t>работы на сверлильном </a:t>
            </a:r>
            <a:r>
              <a:rPr lang="ru-RU" sz="1600" dirty="0" smtClean="0">
                <a:latin typeface="Times New Roman" panose="02020603050405020304" pitchFamily="18" charset="0"/>
                <a:cs typeface="Times New Roman" panose="02020603050405020304" pitchFamily="18" charset="0"/>
              </a:rPr>
              <a:t>станке, получают </a:t>
            </a:r>
            <a:r>
              <a:rPr lang="ru-RU" sz="1600" dirty="0">
                <a:latin typeface="Times New Roman" panose="02020603050405020304" pitchFamily="18" charset="0"/>
                <a:cs typeface="Times New Roman" panose="02020603050405020304" pitchFamily="18" charset="0"/>
              </a:rPr>
              <a:t>умения регулировки и запуска моделей, построенных своими </a:t>
            </a:r>
            <a:r>
              <a:rPr lang="ru-RU" sz="1600" dirty="0" smtClean="0">
                <a:latin typeface="Times New Roman" panose="02020603050405020304" pitchFamily="18" charset="0"/>
                <a:cs typeface="Times New Roman" panose="02020603050405020304" pitchFamily="18" charset="0"/>
              </a:rPr>
              <a:t>руками, смогут в </a:t>
            </a:r>
            <a:r>
              <a:rPr lang="ru-RU" sz="1600" dirty="0">
                <a:latin typeface="Times New Roman" panose="02020603050405020304" pitchFamily="18" charset="0"/>
                <a:cs typeface="Times New Roman" panose="02020603050405020304" pitchFamily="18" charset="0"/>
              </a:rPr>
              <a:t>течение года уч-ся сможет построить 1-2 модели и принять участие в соревнованиях с этими моделями.</a:t>
            </a:r>
          </a:p>
          <a:p>
            <a:pPr marL="0" indent="0" algn="just">
              <a:buNone/>
            </a:pPr>
            <a:r>
              <a:rPr lang="ru-RU" sz="1600" dirty="0" smtClean="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340768"/>
            <a:ext cx="8568952" cy="504056"/>
          </a:xfrm>
        </p:spPr>
        <p:txBody>
          <a:bodyPr>
            <a:normAutofit fontScale="90000"/>
          </a:bodyPr>
          <a:lstStyle/>
          <a:p>
            <a:pPr algn="ctr"/>
            <a:r>
              <a:rPr lang="ru-RU" sz="2800" dirty="0" smtClean="0"/>
              <a:t/>
            </a:r>
            <a:br>
              <a:rPr lang="ru-RU" sz="2800" dirty="0" smtClean="0"/>
            </a:br>
            <a:r>
              <a:rPr lang="ru-RU" sz="2800" dirty="0"/>
              <a:t/>
            </a:r>
            <a:br>
              <a:rPr lang="ru-RU" sz="2800" dirty="0"/>
            </a:br>
            <a:r>
              <a:rPr lang="ru-RU" sz="2800" dirty="0" smtClean="0"/>
              <a:t/>
            </a:r>
            <a:br>
              <a:rPr lang="ru-RU" sz="2800" dirty="0" smtClean="0"/>
            </a:br>
            <a:r>
              <a:rPr lang="ru-RU" sz="5300" dirty="0" smtClean="0">
                <a:latin typeface="Times New Roman" panose="02020603050405020304" pitchFamily="18" charset="0"/>
                <a:cs typeface="Times New Roman" panose="02020603050405020304" pitchFamily="18" charset="0"/>
              </a:rPr>
              <a:t>Мультимедийные технологии на основе графических редакторов</a:t>
            </a:r>
            <a:endParaRPr lang="ru-RU" sz="53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251520" y="1772816"/>
            <a:ext cx="8568952" cy="4896544"/>
          </a:xfrm>
        </p:spPr>
        <p:txBody>
          <a:bodyPr>
            <a:normAutofit fontScale="25000" lnSpcReduction="20000"/>
          </a:bodyPr>
          <a:lstStyle/>
          <a:p>
            <a:pPr fontAlgn="t">
              <a:lnSpc>
                <a:spcPct val="120000"/>
              </a:lnSpc>
              <a:spcBef>
                <a:spcPts val="0"/>
              </a:spcBef>
            </a:pPr>
            <a:endParaRPr lang="ru-RU" sz="5600" b="1" dirty="0" smtClean="0"/>
          </a:p>
          <a:p>
            <a:pPr fontAlgn="t">
              <a:lnSpc>
                <a:spcPct val="120000"/>
              </a:lnSpc>
              <a:spcBef>
                <a:spcPts val="0"/>
              </a:spcBef>
            </a:pPr>
            <a:r>
              <a:rPr lang="ru-RU" sz="6400" b="1" dirty="0" smtClean="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a:t>
            </a:r>
            <a:r>
              <a:rPr lang="ru-RU" sz="6400" b="1" dirty="0" smtClean="0">
                <a:latin typeface="Times New Roman" panose="02020603050405020304" pitchFamily="18" charset="0"/>
                <a:cs typeface="Times New Roman" panose="02020603050405020304" pitchFamily="18" charset="0"/>
              </a:rPr>
              <a:t>9-14 </a:t>
            </a:r>
            <a:r>
              <a:rPr lang="ru-RU" sz="6400" b="1" dirty="0">
                <a:latin typeface="Times New Roman" panose="02020603050405020304" pitchFamily="18" charset="0"/>
                <a:cs typeface="Times New Roman" panose="02020603050405020304" pitchFamily="18" charset="0"/>
              </a:rPr>
              <a:t>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2 года</a:t>
            </a:r>
            <a:endParaRPr lang="ru-RU" sz="6400" dirty="0">
              <a:latin typeface="Times New Roman" panose="02020603050405020304" pitchFamily="18" charset="0"/>
              <a:cs typeface="Times New Roman" panose="02020603050405020304" pitchFamily="18" charset="0"/>
            </a:endParaRPr>
          </a:p>
          <a:p>
            <a:pPr algn="just" fontAlgn="t">
              <a:lnSpc>
                <a:spcPct val="120000"/>
              </a:lnSpc>
              <a:spcBef>
                <a:spcPts val="0"/>
              </a:spcBef>
            </a:pPr>
            <a:r>
              <a:rPr lang="ru-RU" sz="6400" b="1" dirty="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Программа относится </a:t>
            </a:r>
            <a:r>
              <a:rPr lang="ru-RU" sz="6400" dirty="0">
                <a:latin typeface="Times New Roman" panose="02020603050405020304" pitchFamily="18" charset="0"/>
                <a:cs typeface="Times New Roman" panose="02020603050405020304" pitchFamily="18" charset="0"/>
              </a:rPr>
              <a:t>к </a:t>
            </a:r>
            <a:r>
              <a:rPr lang="ru-RU" sz="6400" b="1" dirty="0">
                <a:latin typeface="Times New Roman" panose="02020603050405020304" pitchFamily="18" charset="0"/>
                <a:cs typeface="Times New Roman" panose="02020603050405020304" pitchFamily="18" charset="0"/>
              </a:rPr>
              <a:t> </a:t>
            </a:r>
            <a:r>
              <a:rPr lang="ru-RU" sz="6400" dirty="0">
                <a:latin typeface="Times New Roman" panose="02020603050405020304" pitchFamily="18" charset="0"/>
                <a:cs typeface="Times New Roman" panose="02020603050405020304" pitchFamily="18" charset="0"/>
              </a:rPr>
              <a:t>технической </a:t>
            </a:r>
            <a:r>
              <a:rPr lang="ru-RU" sz="6400" dirty="0" smtClean="0">
                <a:latin typeface="Times New Roman" panose="02020603050405020304" pitchFamily="18" charset="0"/>
                <a:cs typeface="Times New Roman" panose="02020603050405020304" pitchFamily="18" charset="0"/>
              </a:rPr>
              <a:t>направленности. </a:t>
            </a:r>
          </a:p>
          <a:p>
            <a:pPr algn="just" fontAlgn="t">
              <a:lnSpc>
                <a:spcPct val="120000"/>
              </a:lnSpc>
              <a:spcBef>
                <a:spcPts val="600"/>
              </a:spcBef>
            </a:pPr>
            <a:r>
              <a:rPr lang="ru-RU" sz="6400" dirty="0" smtClean="0">
                <a:latin typeface="Times New Roman" panose="02020603050405020304" pitchFamily="18" charset="0"/>
                <a:cs typeface="Times New Roman" panose="02020603050405020304" pitchFamily="18" charset="0"/>
              </a:rPr>
              <a:t>Актуальность </a:t>
            </a:r>
            <a:r>
              <a:rPr lang="ru-RU" sz="6400" dirty="0">
                <a:latin typeface="Times New Roman" panose="02020603050405020304" pitchFamily="18" charset="0"/>
                <a:cs typeface="Times New Roman" panose="02020603050405020304" pitchFamily="18" charset="0"/>
              </a:rPr>
              <a:t>данной программы определяется общей компьютеризацией и развитием информационных технологий, развитием визуального и трехмерного моделирования. </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Умение </a:t>
            </a:r>
            <a:r>
              <a:rPr lang="ru-RU" sz="6400" dirty="0">
                <a:latin typeface="Times New Roman" panose="02020603050405020304" pitchFamily="18" charset="0"/>
                <a:cs typeface="Times New Roman" panose="02020603050405020304" pitchFamily="18" charset="0"/>
              </a:rPr>
              <a:t>создавать графические образы на компьютере, вообще говоря, не предполагает мастерского владения приемами традиционного рисования на бумаге. Это дает возможность  детям, не обладающим художественными способностями, создавать собственные творческие графические работы достойного качества, позволяет средствами компьютерной графики выразить свой характер, видение окружающего мира и почувствовать радость от красиво выполненной работы, приобщаются к мировой художественной культуре. </a:t>
            </a:r>
            <a:endParaRPr lang="ru-RU" sz="6400" dirty="0" smtClean="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Кроме</a:t>
            </a:r>
            <a:r>
              <a:rPr lang="ru-RU" sz="6400" dirty="0">
                <a:latin typeface="Times New Roman" panose="02020603050405020304" pitchFamily="18" charset="0"/>
                <a:cs typeface="Times New Roman" panose="02020603050405020304" pitchFamily="18" charset="0"/>
              </a:rPr>
              <a:t>, того, </a:t>
            </a:r>
            <a:r>
              <a:rPr lang="ru-RU" sz="6400" dirty="0" smtClean="0">
                <a:latin typeface="Times New Roman" panose="02020603050405020304" pitchFamily="18" charset="0"/>
                <a:cs typeface="Times New Roman" panose="02020603050405020304" pitchFamily="18" charset="0"/>
              </a:rPr>
              <a:t>обучающиеся </a:t>
            </a:r>
            <a:r>
              <a:rPr lang="ru-RU" sz="6400" dirty="0">
                <a:latin typeface="Times New Roman" panose="02020603050405020304" pitchFamily="18" charset="0"/>
                <a:cs typeface="Times New Roman" panose="02020603050405020304" pitchFamily="18" charset="0"/>
              </a:rPr>
              <a:t>учатся адекватно оценивать качество своих работ, сравнивая их с аналогичными работами сверстников, принимать осознанное решение об участии в различных профессиональных конкурсах компьютерной графики. </a:t>
            </a:r>
          </a:p>
          <a:p>
            <a:pPr algn="just">
              <a:lnSpc>
                <a:spcPct val="120000"/>
              </a:lnSpc>
              <a:spcBef>
                <a:spcPts val="600"/>
              </a:spcBef>
            </a:pPr>
            <a:endParaRPr lang="ru-RU" sz="64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784" y="620688"/>
            <a:ext cx="4618856" cy="578328"/>
          </a:xfrm>
        </p:spPr>
        <p:txBody>
          <a:bodyPr>
            <a:noAutofit/>
          </a:bodyPr>
          <a:lstStyle/>
          <a:p>
            <a:r>
              <a:rPr lang="ru-RU" sz="4800" dirty="0" smtClean="0">
                <a:latin typeface="Times New Roman" panose="02020603050405020304" pitchFamily="18" charset="0"/>
                <a:cs typeface="Times New Roman" panose="02020603050405020304" pitchFamily="18" charset="0"/>
              </a:rPr>
              <a:t>Юный стрелок</a:t>
            </a:r>
            <a:endParaRPr lang="ru-RU" sz="4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23528" y="1340768"/>
            <a:ext cx="8568952" cy="5328592"/>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8-17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1 год</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Программа «Юный стрелок» </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технической направленности.</a:t>
            </a:r>
          </a:p>
          <a:p>
            <a:pPr algn="just" fontAlgn="t">
              <a:spcBef>
                <a:spcPts val="600"/>
              </a:spcBef>
            </a:pPr>
            <a:r>
              <a:rPr lang="ru-RU" sz="1600" dirty="0" smtClean="0">
                <a:latin typeface="Times New Roman" panose="02020603050405020304" pitchFamily="18" charset="0"/>
                <a:cs typeface="Times New Roman" panose="02020603050405020304" pitchFamily="18" charset="0"/>
              </a:rPr>
              <a:t>Программа «Юный стрелок» предназначена </a:t>
            </a:r>
            <a:r>
              <a:rPr lang="ru-RU" sz="1600" dirty="0">
                <a:latin typeface="Times New Roman" panose="02020603050405020304" pitchFamily="18" charset="0"/>
                <a:cs typeface="Times New Roman" panose="02020603050405020304" pitchFamily="18" charset="0"/>
              </a:rPr>
              <a:t>для работы только с пневматическим </a:t>
            </a:r>
            <a:r>
              <a:rPr lang="ru-RU" sz="1600" dirty="0" smtClean="0">
                <a:latin typeface="Times New Roman" panose="02020603050405020304" pitchFamily="18" charset="0"/>
                <a:cs typeface="Times New Roman" panose="02020603050405020304" pitchFamily="18" charset="0"/>
              </a:rPr>
              <a:t>оружием.</a:t>
            </a:r>
          </a:p>
          <a:p>
            <a:pPr>
              <a:spcBef>
                <a:spcPts val="600"/>
              </a:spcBef>
            </a:pPr>
            <a:r>
              <a:rPr lang="ru-RU" sz="1600" dirty="0" smtClean="0">
                <a:latin typeface="Times New Roman" panose="02020603050405020304" pitchFamily="18" charset="0"/>
                <a:cs typeface="Times New Roman" panose="02020603050405020304" pitchFamily="18" charset="0"/>
              </a:rPr>
              <a:t>По </a:t>
            </a:r>
            <a:r>
              <a:rPr lang="ru-RU" sz="1600" dirty="0">
                <a:latin typeface="Times New Roman" panose="02020603050405020304" pitchFamily="18" charset="0"/>
                <a:cs typeface="Times New Roman" panose="02020603050405020304" pitchFamily="18" charset="0"/>
              </a:rPr>
              <a:t>окончании одногодичного курса обучения </a:t>
            </a:r>
            <a:r>
              <a:rPr lang="ru-RU" sz="1600" dirty="0" smtClean="0">
                <a:latin typeface="Times New Roman" panose="02020603050405020304" pitchFamily="18" charset="0"/>
                <a:cs typeface="Times New Roman" panose="02020603050405020304" pitchFamily="18" charset="0"/>
              </a:rPr>
              <a:t>подростки </a:t>
            </a:r>
            <a:r>
              <a:rPr lang="ru-RU" sz="1600" dirty="0">
                <a:latin typeface="Times New Roman" panose="02020603050405020304" pitchFamily="18" charset="0"/>
                <a:cs typeface="Times New Roman" panose="02020603050405020304" pitchFamily="18" charset="0"/>
              </a:rPr>
              <a:t>осваивают</a:t>
            </a:r>
            <a:r>
              <a:rPr lang="ru-RU" sz="1600" dirty="0" smtClean="0">
                <a:latin typeface="Times New Roman" panose="02020603050405020304" pitchFamily="18" charset="0"/>
                <a:cs typeface="Times New Roman" panose="02020603050405020304" pitchFamily="18" charset="0"/>
              </a:rPr>
              <a:t>: технику </a:t>
            </a:r>
            <a:r>
              <a:rPr lang="ru-RU" sz="1600" dirty="0">
                <a:latin typeface="Times New Roman" panose="02020603050405020304" pitchFamily="18" charset="0"/>
                <a:cs typeface="Times New Roman" panose="02020603050405020304" pitchFamily="18" charset="0"/>
              </a:rPr>
              <a:t>выполнения прицельного выстрела из различных видов стрелкового оружия</a:t>
            </a:r>
            <a:r>
              <a:rPr lang="ru-RU" sz="1600" dirty="0" smtClean="0">
                <a:latin typeface="Times New Roman" panose="02020603050405020304" pitchFamily="18" charset="0"/>
                <a:cs typeface="Times New Roman" panose="02020603050405020304" pitchFamily="18" charset="0"/>
              </a:rPr>
              <a:t>; стрельбу </a:t>
            </a:r>
            <a:r>
              <a:rPr lang="ru-RU" sz="1600" dirty="0">
                <a:latin typeface="Times New Roman" panose="02020603050405020304" pitchFamily="18" charset="0"/>
                <a:cs typeface="Times New Roman" panose="02020603050405020304" pitchFamily="18" charset="0"/>
              </a:rPr>
              <a:t>из трех положений (лежа, стоя, с колена</a:t>
            </a:r>
            <a:r>
              <a:rPr lang="ru-RU" sz="1600" dirty="0" smtClean="0">
                <a:latin typeface="Times New Roman" panose="02020603050405020304" pitchFamily="18" charset="0"/>
                <a:cs typeface="Times New Roman" panose="02020603050405020304" pitchFamily="18" charset="0"/>
              </a:rPr>
              <a:t>); упражнения </a:t>
            </a:r>
            <a:r>
              <a:rPr lang="ru-RU" sz="1600" dirty="0">
                <a:latin typeface="Times New Roman" panose="02020603050405020304" pitchFamily="18" charset="0"/>
                <a:cs typeface="Times New Roman" panose="02020603050405020304" pitchFamily="18" charset="0"/>
              </a:rPr>
              <a:t>в стрельбе на «кучность» и на результат</a:t>
            </a:r>
            <a:r>
              <a:rPr lang="ru-RU" sz="1600" dirty="0" smtClean="0">
                <a:latin typeface="Times New Roman" panose="02020603050405020304" pitchFamily="18" charset="0"/>
                <a:cs typeface="Times New Roman" panose="02020603050405020304" pitchFamily="18" charset="0"/>
              </a:rPr>
              <a:t>; стрельбу </a:t>
            </a:r>
            <a:r>
              <a:rPr lang="ru-RU" sz="1600" dirty="0">
                <a:latin typeface="Times New Roman" panose="02020603050405020304" pitchFamily="18" charset="0"/>
                <a:cs typeface="Times New Roman" panose="02020603050405020304" pitchFamily="18" charset="0"/>
              </a:rPr>
              <a:t>с ограничением времени и без ограничения</a:t>
            </a:r>
            <a:r>
              <a:rPr lang="ru-RU" sz="1600" dirty="0" smtClean="0">
                <a:latin typeface="Times New Roman" panose="02020603050405020304" pitchFamily="18" charset="0"/>
                <a:cs typeface="Times New Roman" panose="02020603050405020304" pitchFamily="18" charset="0"/>
              </a:rPr>
              <a:t>; базовые </a:t>
            </a:r>
            <a:r>
              <a:rPr lang="ru-RU" sz="1600" dirty="0">
                <a:latin typeface="Times New Roman" panose="02020603050405020304" pitchFamily="18" charset="0"/>
                <a:cs typeface="Times New Roman" panose="02020603050405020304" pitchFamily="18" charset="0"/>
              </a:rPr>
              <a:t>понятия об устройстве и взаимодействии частей и механизмов пневматического и некоторых видов огнестрельного оружия</a:t>
            </a:r>
            <a:r>
              <a:rPr lang="ru-RU" sz="1600" dirty="0" smtClean="0">
                <a:latin typeface="Times New Roman" panose="02020603050405020304" pitchFamily="18" charset="0"/>
                <a:cs typeface="Times New Roman" panose="02020603050405020304" pitchFamily="18" charset="0"/>
              </a:rPr>
              <a:t>; принцип </a:t>
            </a:r>
            <a:r>
              <a:rPr lang="ru-RU" sz="1600" dirty="0">
                <a:latin typeface="Times New Roman" panose="02020603050405020304" pitchFamily="18" charset="0"/>
                <a:cs typeface="Times New Roman" panose="02020603050405020304" pitchFamily="18" charset="0"/>
              </a:rPr>
              <a:t>действия, устройство и работу с открытым, диоптрическим и оптическим прицелами</a:t>
            </a:r>
            <a:r>
              <a:rPr lang="ru-RU" sz="1600" dirty="0" smtClean="0">
                <a:latin typeface="Times New Roman" panose="02020603050405020304" pitchFamily="18" charset="0"/>
                <a:cs typeface="Times New Roman" panose="02020603050405020304" pitchFamily="18" charset="0"/>
              </a:rPr>
              <a:t>; технику </a:t>
            </a:r>
            <a:r>
              <a:rPr lang="ru-RU" sz="1600" dirty="0">
                <a:latin typeface="Times New Roman" panose="02020603050405020304" pitchFamily="18" charset="0"/>
                <a:cs typeface="Times New Roman" panose="02020603050405020304" pitchFamily="18" charset="0"/>
              </a:rPr>
              <a:t>стрельбы на тренировках и на соревнованиях</a:t>
            </a:r>
            <a:r>
              <a:rPr lang="ru-RU" sz="1600" dirty="0" smtClean="0">
                <a:latin typeface="Times New Roman" panose="02020603050405020304" pitchFamily="18" charset="0"/>
                <a:cs typeface="Times New Roman" panose="02020603050405020304" pitchFamily="18" charset="0"/>
              </a:rPr>
              <a:t>; получают </a:t>
            </a:r>
            <a:r>
              <a:rPr lang="ru-RU" sz="1600" dirty="0">
                <a:latin typeface="Times New Roman" panose="02020603050405020304" pitchFamily="18" charset="0"/>
                <a:cs typeface="Times New Roman" panose="02020603050405020304" pitchFamily="18" charset="0"/>
              </a:rPr>
              <a:t>начальные знания по баллистике, классификации оружия и </a:t>
            </a:r>
            <a:r>
              <a:rPr lang="ru-RU" sz="1600" dirty="0" smtClean="0">
                <a:latin typeface="Times New Roman" panose="02020603050405020304" pitchFamily="18" charset="0"/>
                <a:cs typeface="Times New Roman" panose="02020603050405020304" pitchFamily="18" charset="0"/>
              </a:rPr>
              <a:t>боеприпасов</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и т.д.</a:t>
            </a:r>
            <a:endParaRPr lang="ru-RU" sz="1600" dirty="0">
              <a:latin typeface="Times New Roman" panose="02020603050405020304" pitchFamily="18" charset="0"/>
              <a:cs typeface="Times New Roman" panose="02020603050405020304" pitchFamily="18" charset="0"/>
            </a:endParaRPr>
          </a:p>
          <a:p>
            <a:pPr lvl="0">
              <a:spcBef>
                <a:spcPts val="600"/>
              </a:spcBef>
            </a:pPr>
            <a:r>
              <a:rPr lang="ru-RU" sz="1600" dirty="0" smtClean="0">
                <a:latin typeface="Times New Roman" panose="02020603050405020304" pitchFamily="18" charset="0"/>
                <a:cs typeface="Times New Roman" panose="02020603050405020304" pitchFamily="18" charset="0"/>
              </a:rPr>
              <a:t>Приобретают навыки безопасного </a:t>
            </a:r>
            <a:r>
              <a:rPr lang="ru-RU" sz="1600" dirty="0">
                <a:latin typeface="Times New Roman" panose="02020603050405020304" pitchFamily="18" charset="0"/>
                <a:cs typeface="Times New Roman" panose="02020603050405020304" pitchFamily="18" charset="0"/>
              </a:rPr>
              <a:t>обращения с </a:t>
            </a:r>
            <a:r>
              <a:rPr lang="ru-RU" sz="1600" dirty="0" smtClean="0">
                <a:latin typeface="Times New Roman" panose="02020603050405020304" pitchFamily="18" charset="0"/>
                <a:cs typeface="Times New Roman" panose="02020603050405020304" pitchFamily="18" charset="0"/>
              </a:rPr>
              <a:t>оружием.</a:t>
            </a:r>
            <a:endParaRPr lang="ru-RU" sz="1600" dirty="0">
              <a:latin typeface="Times New Roman" panose="02020603050405020304" pitchFamily="18" charset="0"/>
              <a:cs typeface="Times New Roman" panose="02020603050405020304" pitchFamily="18" charset="0"/>
            </a:endParaRPr>
          </a:p>
          <a:p>
            <a:pPr>
              <a:spcBef>
                <a:spcPts val="600"/>
              </a:spcBef>
            </a:pPr>
            <a:r>
              <a:rPr lang="ru-RU" sz="1600" dirty="0" smtClean="0">
                <a:latin typeface="Times New Roman" panose="02020603050405020304" pitchFamily="18" charset="0"/>
                <a:cs typeface="Times New Roman" panose="02020603050405020304" pitchFamily="18" charset="0"/>
              </a:rPr>
              <a:t>Каждый </a:t>
            </a:r>
            <a:r>
              <a:rPr lang="ru-RU" sz="1600" dirty="0">
                <a:latin typeface="Times New Roman" panose="02020603050405020304" pitchFamily="18" charset="0"/>
                <a:cs typeface="Times New Roman" panose="02020603050405020304" pitchFamily="18" charset="0"/>
              </a:rPr>
              <a:t>учащийся имеет возможность проявить себя, выступая на соревнованиях районного и городского уровня (победители и призеры награждаются дипломами и значками). Особо одаренные подростки выполняют норматив «Меткий стрелок» (получают удостоверение и значок); первый юношеский, третий взрослый, второй взрослый разряд по пулевой стрельбе (с оформлением разрядной книжки).</a:t>
            </a:r>
          </a:p>
          <a:p>
            <a:pPr>
              <a:spcBef>
                <a:spcPts val="600"/>
              </a:spcBef>
            </a:pP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104818419"/>
      </p:ext>
    </p:extLst>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143000"/>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Аппаратные средства ПК</a:t>
            </a:r>
            <a:r>
              <a:rPr lang="en-US" sz="4800" dirty="0" smtClean="0">
                <a:latin typeface="Times New Roman" panose="02020603050405020304" pitchFamily="18" charset="0"/>
                <a:cs typeface="Times New Roman" panose="02020603050405020304" pitchFamily="18" charset="0"/>
              </a:rPr>
              <a:t>.</a:t>
            </a:r>
            <a:r>
              <a:rPr lang="ru-RU" sz="4800" dirty="0" smtClean="0">
                <a:latin typeface="Times New Roman" panose="02020603050405020304" pitchFamily="18" charset="0"/>
                <a:cs typeface="Times New Roman" panose="02020603050405020304" pitchFamily="18" charset="0"/>
              </a:rPr>
              <a:t> Информационные технологии</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916832"/>
            <a:ext cx="8424936" cy="4680520"/>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12-17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3 </a:t>
            </a:r>
            <a:r>
              <a:rPr lang="ru-RU" sz="1600" b="1" dirty="0">
                <a:latin typeface="Times New Roman" panose="02020603050405020304" pitchFamily="18" charset="0"/>
                <a:cs typeface="Times New Roman" panose="02020603050405020304" pitchFamily="18" charset="0"/>
              </a:rPr>
              <a:t>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smtClean="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Аппаратные средства ПК. Информационные технологии» </a:t>
            </a:r>
            <a:r>
              <a:rPr lang="ru-RU" sz="1600" dirty="0" smtClean="0">
                <a:latin typeface="Times New Roman" panose="02020603050405020304" pitchFamily="18" charset="0"/>
                <a:cs typeface="Times New Roman" panose="02020603050405020304" pitchFamily="18" charset="0"/>
              </a:rPr>
              <a:t>-технической </a:t>
            </a:r>
            <a:r>
              <a:rPr lang="ru-RU" sz="1600" dirty="0">
                <a:latin typeface="Times New Roman" panose="02020603050405020304" pitchFamily="18" charset="0"/>
                <a:cs typeface="Times New Roman" panose="02020603050405020304" pitchFamily="18" charset="0"/>
              </a:rPr>
              <a:t>направленности.</a:t>
            </a:r>
          </a:p>
          <a:p>
            <a:pPr algn="just">
              <a:spcBef>
                <a:spcPts val="600"/>
              </a:spcBef>
            </a:pPr>
            <a:r>
              <a:rPr lang="ru-RU" sz="1600" dirty="0" smtClean="0">
                <a:latin typeface="Times New Roman" panose="02020603050405020304" pitchFamily="18" charset="0"/>
                <a:cs typeface="Times New Roman" panose="02020603050405020304" pitchFamily="18" charset="0"/>
              </a:rPr>
              <a:t>Занятия </a:t>
            </a:r>
            <a:r>
              <a:rPr lang="ru-RU" sz="1600" dirty="0">
                <a:latin typeface="Times New Roman" panose="02020603050405020304" pitchFamily="18" charset="0"/>
                <a:cs typeface="Times New Roman" panose="02020603050405020304" pitchFamily="18" charset="0"/>
              </a:rPr>
              <a:t>способствуют интеллектуальному развитию.</a:t>
            </a:r>
          </a:p>
          <a:p>
            <a:pPr algn="just">
              <a:spcBef>
                <a:spcPts val="600"/>
              </a:spcBef>
            </a:pPr>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направлена на развитие творческих, интеллектуальных и социальных компонентов личности ребенка через поэтапное овладение им навыками и умениями, начиная с простейших и завершая сложными технически и творческими по содержанию работами.</a:t>
            </a:r>
          </a:p>
          <a:p>
            <a:pPr algn="just">
              <a:spcBef>
                <a:spcPts val="600"/>
              </a:spcBef>
            </a:pPr>
            <a:r>
              <a:rPr lang="ru-RU" sz="1600" dirty="0" smtClean="0">
                <a:latin typeface="Times New Roman" panose="02020603050405020304" pitchFamily="18" charset="0"/>
                <a:cs typeface="Times New Roman" panose="02020603050405020304" pitchFamily="18" charset="0"/>
              </a:rPr>
              <a:t>Достаточно </a:t>
            </a:r>
            <a:r>
              <a:rPr lang="ru-RU" sz="1600" dirty="0">
                <a:latin typeface="Times New Roman" panose="02020603050405020304" pitchFamily="18" charset="0"/>
                <a:cs typeface="Times New Roman" panose="02020603050405020304" pitchFamily="18" charset="0"/>
              </a:rPr>
              <a:t>часто возникают проблемы в работе компьютера, его операционной системе и аппаратной части. Большинство пользователи слабо представляют способы устранения даже достаточно простых неисправностей. Для умения восстанавливать работоспособное состояния компьютера и исправлять сбои в операционной системе, необходимы специальные знания.</a:t>
            </a:r>
          </a:p>
          <a:p>
            <a:pPr algn="just"/>
            <a:r>
              <a:rPr lang="ru-RU" sz="1600" dirty="0" smtClean="0">
                <a:latin typeface="Times New Roman" panose="02020603050405020304" pitchFamily="18" charset="0"/>
                <a:cs typeface="Times New Roman" panose="02020603050405020304" pitchFamily="18" charset="0"/>
              </a:rPr>
              <a:t>Для </a:t>
            </a:r>
            <a:r>
              <a:rPr lang="ru-RU" sz="1600" dirty="0">
                <a:latin typeface="Times New Roman" panose="02020603050405020304" pitchFamily="18" charset="0"/>
                <a:cs typeface="Times New Roman" panose="02020603050405020304" pitchFamily="18" charset="0"/>
              </a:rPr>
              <a:t>более полного ознакомления с профессией техника по обслуживанию аппаратной части предполагается практические работы по сборке системного блока и установке необходимой операционной системы, соответствующей данной комплектации</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63779" y="548680"/>
            <a:ext cx="4680520" cy="576064"/>
          </a:xfrm>
        </p:spPr>
        <p:txBody>
          <a:bodyPr>
            <a:noAutofit/>
          </a:bodyPr>
          <a:lstStyle/>
          <a:p>
            <a:r>
              <a:rPr lang="ru-RU" sz="4800" dirty="0" smtClean="0">
                <a:latin typeface="Times New Roman" panose="02020603050405020304" pitchFamily="18" charset="0"/>
                <a:cs typeface="Times New Roman" panose="02020603050405020304" pitchFamily="18" charset="0"/>
              </a:rPr>
              <a:t>Фотостудия</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340768"/>
            <a:ext cx="8229600" cy="5184576"/>
          </a:xfrm>
        </p:spPr>
        <p:txBody>
          <a:bodyPr>
            <a:noAutofit/>
          </a:bodyPr>
          <a:lstStyle/>
          <a:p>
            <a:pPr fontAlgn="t">
              <a:lnSpc>
                <a:spcPct val="120000"/>
              </a:lnSpc>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8-17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1600" b="1" dirty="0" smtClean="0">
                <a:latin typeface="Times New Roman" panose="02020603050405020304" pitchFamily="18" charset="0"/>
                <a:cs typeface="Times New Roman" panose="02020603050405020304" pitchFamily="18" charset="0"/>
              </a:rPr>
              <a:t>Описание:</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Программа </a:t>
            </a:r>
            <a:r>
              <a:rPr lang="ru-RU" sz="1600" dirty="0" smtClean="0">
                <a:latin typeface="Times New Roman" panose="02020603050405020304" pitchFamily="18" charset="0"/>
                <a:cs typeface="Times New Roman" panose="02020603050405020304" pitchFamily="18" charset="0"/>
              </a:rPr>
              <a:t>«Фотостудия» имеет техническую направленность.</a:t>
            </a:r>
            <a:r>
              <a:rPr lang="ru-RU" sz="1600" dirty="0">
                <a:latin typeface="Times New Roman" panose="02020603050405020304" pitchFamily="18" charset="0"/>
                <a:cs typeface="Times New Roman" panose="02020603050405020304" pitchFamily="18" charset="0"/>
              </a:rPr>
              <a:t>       </a:t>
            </a:r>
          </a:p>
          <a:p>
            <a:pPr algn="just"/>
            <a:r>
              <a:rPr lang="ru-RU" sz="1600" dirty="0" smtClean="0">
                <a:latin typeface="Times New Roman" panose="02020603050405020304" pitchFamily="18" charset="0"/>
                <a:cs typeface="Times New Roman" panose="02020603050405020304" pitchFamily="18" charset="0"/>
              </a:rPr>
              <a:t>Фотоискусство </a:t>
            </a:r>
            <a:r>
              <a:rPr lang="ru-RU" sz="1600" dirty="0">
                <a:latin typeface="Times New Roman" panose="02020603050405020304" pitchFamily="18" charset="0"/>
                <a:cs typeface="Times New Roman" panose="02020603050405020304" pitchFamily="18" charset="0"/>
              </a:rPr>
              <a:t>- одна из ветвей современного изобразительного реалистического искусства, помогает людям образно обобщать, </a:t>
            </a:r>
            <a:r>
              <a:rPr lang="ru-RU" sz="1600" dirty="0" smtClean="0">
                <a:latin typeface="Times New Roman" panose="02020603050405020304" pitchFamily="18" charset="0"/>
                <a:cs typeface="Times New Roman" panose="02020603050405020304" pitchFamily="18" charset="0"/>
              </a:rPr>
              <a:t>эстетически осмысливать </a:t>
            </a:r>
            <a:r>
              <a:rPr lang="ru-RU" sz="1600" dirty="0">
                <a:latin typeface="Times New Roman" panose="02020603050405020304" pitchFamily="18" charset="0"/>
                <a:cs typeface="Times New Roman" panose="02020603050405020304" pitchFamily="18" charset="0"/>
              </a:rPr>
              <a:t>важнейшие события жизни человека и общества, позволяет глубже и ярче постигать красоту окружающего мира.</a:t>
            </a:r>
          </a:p>
          <a:p>
            <a:pPr algn="just"/>
            <a:r>
              <a:rPr lang="ru-RU" sz="1600" dirty="0" smtClean="0">
                <a:latin typeface="Times New Roman" panose="02020603050405020304" pitchFamily="18" charset="0"/>
                <a:cs typeface="Times New Roman" panose="02020603050405020304" pitchFamily="18" charset="0"/>
              </a:rPr>
              <a:t>Процесс создания цветного фотоснимка с появлением минилабораторий упростился: отснял, сдал, получил снимки. Работа на компьютере позволяет быстро изменить качество изображения. Но задачи творческого процесса сводятся не только к техническим характеристикам, но и созданию интересной композиции, осмыслению сюжета, видению </a:t>
            </a:r>
            <a:r>
              <a:rPr lang="ru-RU" sz="1600" dirty="0">
                <a:latin typeface="Times New Roman" panose="02020603050405020304" pitchFamily="18" charset="0"/>
                <a:cs typeface="Times New Roman" panose="02020603050405020304" pitchFamily="18" charset="0"/>
              </a:rPr>
              <a:t>ц</a:t>
            </a:r>
            <a:r>
              <a:rPr lang="ru-RU" sz="1600" dirty="0" smtClean="0">
                <a:latin typeface="Times New Roman" panose="02020603050405020304" pitchFamily="18" charset="0"/>
                <a:cs typeface="Times New Roman" panose="02020603050405020304" pitchFamily="18" charset="0"/>
              </a:rPr>
              <a:t>вета.</a:t>
            </a:r>
            <a:endParaRPr lang="ru-RU" sz="1600"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Занятия по данной программе способствуют решению многих задач, в том числе и </a:t>
            </a:r>
            <a:r>
              <a:rPr lang="ru-RU" sz="1600" dirty="0" smtClean="0">
                <a:latin typeface="Times New Roman" panose="02020603050405020304" pitchFamily="18" charset="0"/>
                <a:cs typeface="Times New Roman" panose="02020603050405020304" pitchFamily="18" charset="0"/>
              </a:rPr>
              <a:t>проблемы грамотно </a:t>
            </a:r>
            <a:r>
              <a:rPr lang="ru-RU" sz="1600" dirty="0">
                <a:latin typeface="Times New Roman" panose="02020603050405020304" pitchFamily="18" charset="0"/>
                <a:cs typeface="Times New Roman" panose="02020603050405020304" pitchFamily="18" charset="0"/>
              </a:rPr>
              <a:t>выполнять фотосъемку и работать с фотоизображением как ручным способом (проявка пленки и печать снимка), так и в программе PHOTOSHOP</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Отличительные особенности данной программы - совмещение пленочной и современных технологий цифровой фотографии</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908720"/>
            <a:ext cx="7725544" cy="908720"/>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Начальное техническое моделирование</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539552" y="1916832"/>
            <a:ext cx="8229600" cy="4680519"/>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7-10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«Начальное техническое моделирование» </a:t>
            </a:r>
            <a:r>
              <a:rPr lang="ru-RU" sz="1600" dirty="0" smtClean="0">
                <a:latin typeface="Times New Roman" panose="02020603050405020304" pitchFamily="18" charset="0"/>
                <a:cs typeface="Times New Roman" panose="02020603050405020304" pitchFamily="18" charset="0"/>
              </a:rPr>
              <a:t>технической </a:t>
            </a:r>
            <a:r>
              <a:rPr lang="ru-RU" sz="1600" dirty="0">
                <a:latin typeface="Times New Roman" panose="02020603050405020304" pitchFamily="18" charset="0"/>
                <a:cs typeface="Times New Roman" panose="02020603050405020304" pitchFamily="18" charset="0"/>
              </a:rPr>
              <a:t>направленности.</a:t>
            </a:r>
          </a:p>
          <a:p>
            <a:pPr algn="just"/>
            <a:r>
              <a:rPr lang="ru-RU" sz="1600" dirty="0" smtClean="0">
                <a:latin typeface="Times New Roman" panose="02020603050405020304" pitchFamily="18" charset="0"/>
                <a:cs typeface="Times New Roman" panose="02020603050405020304" pitchFamily="18" charset="0"/>
              </a:rPr>
              <a:t>Цель программы: Создание </a:t>
            </a:r>
            <a:r>
              <a:rPr lang="ru-RU" sz="1600" dirty="0">
                <a:latin typeface="Times New Roman" panose="02020603050405020304" pitchFamily="18" charset="0"/>
                <a:cs typeface="Times New Roman" panose="02020603050405020304" pitchFamily="18" charset="0"/>
              </a:rPr>
              <a:t>условий для формирования основ технической грамотности и творческих способностей ребенка.</a:t>
            </a:r>
          </a:p>
          <a:p>
            <a:pPr lvl="0" algn="just"/>
            <a:r>
              <a:rPr lang="ru-RU" sz="1600" dirty="0" smtClean="0">
                <a:latin typeface="Times New Roman" panose="02020603050405020304" pitchFamily="18" charset="0"/>
                <a:cs typeface="Times New Roman" panose="02020603050405020304" pitchFamily="18" charset="0"/>
              </a:rPr>
              <a:t>На занятиях обучающиеся познакомятся </a:t>
            </a:r>
            <a:r>
              <a:rPr lang="ru-RU" sz="1600" dirty="0">
                <a:latin typeface="Times New Roman" panose="02020603050405020304" pitchFamily="18" charset="0"/>
                <a:cs typeface="Times New Roman" panose="02020603050405020304" pitchFamily="18" charset="0"/>
              </a:rPr>
              <a:t>со специальной   технической терминологией;</a:t>
            </a:r>
          </a:p>
          <a:p>
            <a:pPr lvl="0" algn="just"/>
            <a:r>
              <a:rPr lang="ru-RU" sz="1600" dirty="0" smtClean="0">
                <a:latin typeface="Times New Roman" panose="02020603050405020304" pitchFamily="18" charset="0"/>
                <a:cs typeface="Times New Roman" panose="02020603050405020304" pitchFamily="18" charset="0"/>
              </a:rPr>
              <a:t>Смогут сформировать </a:t>
            </a:r>
            <a:r>
              <a:rPr lang="ru-RU" sz="1600" dirty="0">
                <a:latin typeface="Times New Roman" panose="02020603050405020304" pitchFamily="18" charset="0"/>
                <a:cs typeface="Times New Roman" panose="02020603050405020304" pitchFamily="18" charset="0"/>
              </a:rPr>
              <a:t>систему знаний, умений, навыков в области конструирования  из бумаги;</a:t>
            </a:r>
          </a:p>
          <a:p>
            <a:pPr lvl="0" algn="just"/>
            <a:r>
              <a:rPr lang="ru-RU" sz="1600" dirty="0" smtClean="0">
                <a:latin typeface="Times New Roman" panose="02020603050405020304" pitchFamily="18" charset="0"/>
                <a:cs typeface="Times New Roman" panose="02020603050405020304" pitchFamily="18" charset="0"/>
              </a:rPr>
              <a:t>Смогут научиться </a:t>
            </a:r>
            <a:r>
              <a:rPr lang="ru-RU" sz="1600" dirty="0">
                <a:latin typeface="Times New Roman" panose="02020603050405020304" pitchFamily="18" charset="0"/>
                <a:cs typeface="Times New Roman" panose="02020603050405020304" pitchFamily="18" charset="0"/>
              </a:rPr>
              <a:t>четко, выражать свою техническую мысль с помощью эскиза, чертежа</a:t>
            </a:r>
            <a:r>
              <a:rPr lang="ru-RU" sz="1600" dirty="0"/>
              <a:t>.</a:t>
            </a:r>
          </a:p>
          <a:p>
            <a:pPr lvl="0" algn="just"/>
            <a:r>
              <a:rPr lang="ru-RU" sz="1600" dirty="0" smtClean="0">
                <a:latin typeface="Times New Roman" panose="02020603050405020304" pitchFamily="18" charset="0"/>
                <a:cs typeface="Times New Roman" panose="02020603050405020304" pitchFamily="18" charset="0"/>
              </a:rPr>
              <a:t>Обучаясь по данной программе дети будут </a:t>
            </a:r>
            <a:r>
              <a:rPr lang="ru-RU" sz="1600" dirty="0">
                <a:latin typeface="Times New Roman" panose="02020603050405020304" pitchFamily="18" charset="0"/>
                <a:cs typeface="Times New Roman" panose="02020603050405020304" pitchFamily="18" charset="0"/>
              </a:rPr>
              <a:t>строить макеты и модели по готовым чертежам </a:t>
            </a:r>
            <a:r>
              <a:rPr lang="ru-RU" sz="1600" dirty="0" smtClean="0">
                <a:latin typeface="Times New Roman" panose="02020603050405020304" pitchFamily="18" charset="0"/>
                <a:cs typeface="Times New Roman" panose="02020603050405020304" pitchFamily="18" charset="0"/>
              </a:rPr>
              <a:t>разверток, знать </a:t>
            </a:r>
            <a:r>
              <a:rPr lang="ru-RU" sz="1600" dirty="0">
                <a:latin typeface="Times New Roman" panose="02020603050405020304" pitchFamily="18" charset="0"/>
                <a:cs typeface="Times New Roman" panose="02020603050405020304" pitchFamily="18" charset="0"/>
              </a:rPr>
              <a:t>способы и методы разработки макетов домов, моделей транспортной </a:t>
            </a:r>
            <a:r>
              <a:rPr lang="ru-RU" sz="1600" dirty="0" smtClean="0">
                <a:latin typeface="Times New Roman" panose="02020603050405020304" pitchFamily="18" charset="0"/>
                <a:cs typeface="Times New Roman" panose="02020603050405020304" pitchFamily="18" charset="0"/>
              </a:rPr>
              <a:t>техники, научатся </a:t>
            </a:r>
            <a:r>
              <a:rPr lang="ru-RU" sz="1600" dirty="0">
                <a:latin typeface="Times New Roman" panose="02020603050405020304" pitchFamily="18" charset="0"/>
                <a:cs typeface="Times New Roman" panose="02020603050405020304" pitchFamily="18" charset="0"/>
              </a:rPr>
              <a:t>устанавливать резиновые двигатели на различные модели </a:t>
            </a:r>
            <a:r>
              <a:rPr lang="ru-RU" sz="1600" dirty="0" smtClean="0">
                <a:latin typeface="Times New Roman" panose="02020603050405020304" pitchFamily="18" charset="0"/>
                <a:cs typeface="Times New Roman" panose="02020603050405020304" pitchFamily="18" charset="0"/>
              </a:rPr>
              <a:t>техники, смогут </a:t>
            </a:r>
            <a:r>
              <a:rPr lang="ru-RU" sz="1600" dirty="0">
                <a:latin typeface="Times New Roman" panose="02020603050405020304" pitchFamily="18" charset="0"/>
                <a:cs typeface="Times New Roman" panose="02020603050405020304" pitchFamily="18" charset="0"/>
              </a:rPr>
              <a:t>самостоятельно разработать и изготовить выставочную </a:t>
            </a:r>
            <a:r>
              <a:rPr lang="ru-RU" sz="1600" dirty="0" smtClean="0">
                <a:latin typeface="Times New Roman" panose="02020603050405020304" pitchFamily="18" charset="0"/>
                <a:cs typeface="Times New Roman" panose="02020603050405020304" pitchFamily="18" charset="0"/>
              </a:rPr>
              <a:t>модель.</a:t>
            </a: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24744"/>
            <a:ext cx="8229600" cy="764704"/>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Художественная обработка древесных материалов</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2060848"/>
            <a:ext cx="8229600" cy="5544615"/>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10-16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«Художественная </a:t>
            </a:r>
            <a:r>
              <a:rPr lang="ru-RU" sz="1600" dirty="0">
                <a:latin typeface="Times New Roman" panose="02020603050405020304" pitchFamily="18" charset="0"/>
                <a:cs typeface="Times New Roman" panose="02020603050405020304" pitchFamily="18" charset="0"/>
              </a:rPr>
              <a:t>обработка древесных </a:t>
            </a:r>
            <a:r>
              <a:rPr lang="ru-RU" sz="1600" dirty="0" smtClean="0">
                <a:latin typeface="Times New Roman" panose="02020603050405020304" pitchFamily="18" charset="0"/>
                <a:cs typeface="Times New Roman" panose="02020603050405020304" pitchFamily="18" charset="0"/>
              </a:rPr>
              <a:t>материалов»  имеет техническую направленность.</a:t>
            </a:r>
          </a:p>
          <a:p>
            <a:pPr algn="just" fontAlgn="t">
              <a:spcBef>
                <a:spcPts val="600"/>
              </a:spcBef>
            </a:pPr>
            <a:r>
              <a:rPr lang="ru-RU" sz="1600" dirty="0" smtClean="0">
                <a:latin typeface="Times New Roman" panose="02020603050405020304" pitchFamily="18" charset="0"/>
                <a:cs typeface="Times New Roman" panose="02020603050405020304" pitchFamily="18" charset="0"/>
              </a:rPr>
              <a:t>Одним </a:t>
            </a:r>
            <a:r>
              <a:rPr lang="ru-RU" sz="1600" dirty="0">
                <a:latin typeface="Times New Roman" panose="02020603050405020304" pitchFamily="18" charset="0"/>
                <a:cs typeface="Times New Roman" panose="02020603050405020304" pitchFamily="18" charset="0"/>
              </a:rPr>
              <a:t>из наиболее древних и распространенных видов народного искусства на Руси является резьба по дереву. </a:t>
            </a:r>
            <a:endParaRPr lang="ru-RU" sz="1600" dirty="0" smtClean="0">
              <a:latin typeface="Times New Roman" panose="02020603050405020304" pitchFamily="18" charset="0"/>
              <a:cs typeface="Times New Roman" panose="02020603050405020304" pitchFamily="18" charset="0"/>
            </a:endParaRPr>
          </a:p>
          <a:p>
            <a:pPr algn="just" fontAlgn="t">
              <a:spcBef>
                <a:spcPts val="600"/>
              </a:spcBef>
            </a:pPr>
            <a:r>
              <a:rPr lang="ru-RU" sz="1600" dirty="0" smtClean="0">
                <a:latin typeface="Times New Roman" panose="02020603050405020304" pitchFamily="18" charset="0"/>
                <a:cs typeface="Times New Roman" panose="02020603050405020304" pitchFamily="18" charset="0"/>
              </a:rPr>
              <a:t>Художественная </a:t>
            </a:r>
            <a:r>
              <a:rPr lang="ru-RU" sz="1600" dirty="0">
                <a:latin typeface="Times New Roman" panose="02020603050405020304" pitchFamily="18" charset="0"/>
                <a:cs typeface="Times New Roman" panose="02020603050405020304" pitchFamily="18" charset="0"/>
              </a:rPr>
              <a:t>обработка древесины включает в себя и художественное выжигание</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Выжигание хорошо сочетается с выпиливанием лобзиком, раскрашиванием, росписью по дереву.</a:t>
            </a:r>
          </a:p>
          <a:p>
            <a:pPr algn="just">
              <a:spcBef>
                <a:spcPts val="600"/>
              </a:spcBef>
            </a:pP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процессе обучения дети осваивают художественно-технические приемы изготовления простейших изделий, доступных для них объектов труда. </a:t>
            </a:r>
            <a:endParaRPr lang="ru-RU" sz="1600" dirty="0" smtClean="0">
              <a:latin typeface="Times New Roman" panose="02020603050405020304" pitchFamily="18" charset="0"/>
              <a:cs typeface="Times New Roman" panose="02020603050405020304" pitchFamily="18" charset="0"/>
            </a:endParaRPr>
          </a:p>
          <a:p>
            <a:pPr algn="just">
              <a:spcBef>
                <a:spcPts val="600"/>
              </a:spcBef>
            </a:pPr>
            <a:r>
              <a:rPr lang="ru-RU" sz="1600" dirty="0" smtClean="0">
                <a:latin typeface="Times New Roman" panose="02020603050405020304" pitchFamily="18" charset="0"/>
                <a:cs typeface="Times New Roman" panose="02020603050405020304" pitchFamily="18" charset="0"/>
              </a:rPr>
              <a:t>Содержание </a:t>
            </a:r>
            <a:r>
              <a:rPr lang="ru-RU" sz="1600" dirty="0">
                <a:latin typeface="Times New Roman" panose="02020603050405020304" pitchFamily="18" charset="0"/>
                <a:cs typeface="Times New Roman" panose="02020603050405020304" pitchFamily="18" charset="0"/>
              </a:rPr>
              <a:t>программы представлено различными видам деятельности и направлено на овладение </a:t>
            </a:r>
            <a:r>
              <a:rPr lang="ru-RU" sz="1600" dirty="0" smtClean="0">
                <a:latin typeface="Times New Roman" panose="02020603050405020304" pitchFamily="18" charset="0"/>
                <a:cs typeface="Times New Roman" panose="02020603050405020304" pitchFamily="18" charset="0"/>
              </a:rPr>
              <a:t>обучающимися </a:t>
            </a:r>
            <a:r>
              <a:rPr lang="ru-RU" sz="1600" dirty="0">
                <a:latin typeface="Times New Roman" panose="02020603050405020304" pitchFamily="18" charset="0"/>
                <a:cs typeface="Times New Roman" panose="02020603050405020304" pitchFamily="18" charset="0"/>
              </a:rPr>
              <a:t>необходимыми в жизни элементарными приемами ручной работы с разными материалами, такими </a:t>
            </a:r>
            <a:r>
              <a:rPr lang="ru-RU" sz="1600" dirty="0" smtClean="0">
                <a:latin typeface="Times New Roman" panose="02020603050405020304" pitchFamily="18" charset="0"/>
                <a:cs typeface="Times New Roman" panose="02020603050405020304" pitchFamily="18" charset="0"/>
              </a:rPr>
              <a:t>как: </a:t>
            </a:r>
            <a:r>
              <a:rPr lang="ru-RU" sz="1600" dirty="0">
                <a:latin typeface="Times New Roman" panose="02020603050405020304" pitchFamily="18" charset="0"/>
                <a:cs typeface="Times New Roman" panose="02020603050405020304" pitchFamily="18" charset="0"/>
              </a:rPr>
              <a:t>древесина, фанера, ДВП, ДСП, </a:t>
            </a:r>
            <a:r>
              <a:rPr lang="ru-RU" sz="1600" dirty="0" smtClean="0">
                <a:latin typeface="Times New Roman" panose="02020603050405020304" pitchFamily="18" charset="0"/>
                <a:cs typeface="Times New Roman" panose="02020603050405020304" pitchFamily="18" charset="0"/>
              </a:rPr>
              <a:t>природный материал.</a:t>
            </a:r>
            <a:r>
              <a:rPr lang="ru-RU" sz="1600" dirty="0" smtClean="0">
                <a:solidFill>
                  <a:srgbClr val="FF0000"/>
                </a:solidFill>
                <a:latin typeface="Times New Roman" panose="02020603050405020304" pitchFamily="18" charset="0"/>
                <a:cs typeface="Times New Roman" panose="02020603050405020304" pitchFamily="18" charset="0"/>
              </a:rPr>
              <a:t> </a:t>
            </a:r>
            <a:endParaRPr lang="ru-RU" sz="1200" dirty="0">
              <a:solidFill>
                <a:srgbClr val="FF0000"/>
              </a:solidFill>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82030" y="116632"/>
            <a:ext cx="6632004" cy="3456384"/>
          </a:xfrm>
        </p:spPr>
        <p:txBody>
          <a:bodyPr>
            <a:noAutofit/>
          </a:bodyPr>
          <a:lstStyle/>
          <a:p>
            <a:pPr algn="ctr"/>
            <a:endParaRPr lang="ru-RU" sz="1200" dirty="0" smtClean="0">
              <a:hlinkClick r:id="rId2" action="ppaction://hlinksldjump"/>
            </a:endParaRPr>
          </a:p>
          <a:p>
            <a:pPr algn="ctr"/>
            <a:endParaRPr lang="ru-RU" sz="1600" u="sng" dirty="0" smtClean="0">
              <a:solidFill>
                <a:srgbClr val="FFFF00"/>
              </a:solidFill>
              <a:hlinkClick r:id="rId3" action="ppaction://hlinksldjump"/>
            </a:endParaRPr>
          </a:p>
          <a:p>
            <a:pPr algn="ctr"/>
            <a:endParaRPr lang="ru-RU" sz="1600" u="sng" dirty="0">
              <a:solidFill>
                <a:srgbClr val="FFFF00"/>
              </a:solidFill>
              <a:hlinkClick r:id="rId3" action="ppaction://hlinksldjump"/>
            </a:endParaRPr>
          </a:p>
          <a:p>
            <a:pPr algn="ctr"/>
            <a:endParaRPr lang="ru-RU" sz="1600" u="sng" dirty="0" smtClean="0">
              <a:solidFill>
                <a:srgbClr val="FFFF00"/>
              </a:solidFill>
              <a:hlinkClick r:id="rId3" action="ppaction://hlinksldjump"/>
            </a:endParaRPr>
          </a:p>
          <a:p>
            <a:pPr algn="ctr"/>
            <a:endParaRPr lang="ru-RU" sz="1600" u="sng" dirty="0">
              <a:solidFill>
                <a:srgbClr val="FFFF00"/>
              </a:solidFill>
              <a:hlinkClick r:id="rId3" action="ppaction://hlinksldjump"/>
            </a:endParaRPr>
          </a:p>
          <a:p>
            <a:pPr algn="ctr"/>
            <a:r>
              <a:rPr lang="ru-RU" sz="1600" u="sng" dirty="0" smtClean="0">
                <a:solidFill>
                  <a:srgbClr val="FFFF00"/>
                </a:solidFill>
                <a:hlinkClick r:id="rId3" action="ppaction://hlinksldjump"/>
              </a:rPr>
              <a:t>Студия </a:t>
            </a:r>
            <a:r>
              <a:rPr lang="ru-RU" sz="1600" u="sng" dirty="0">
                <a:solidFill>
                  <a:srgbClr val="FFFF00"/>
                </a:solidFill>
                <a:hlinkClick r:id="rId3" action="ppaction://hlinksldjump"/>
              </a:rPr>
              <a:t>архитектуры и дизайна</a:t>
            </a:r>
            <a:endParaRPr lang="ru-RU" sz="1600" u="sng" dirty="0">
              <a:solidFill>
                <a:srgbClr val="FFFF00"/>
              </a:solidFill>
            </a:endParaRPr>
          </a:p>
          <a:p>
            <a:pPr algn="ctr"/>
            <a:r>
              <a:rPr lang="ru-RU" sz="1600" dirty="0">
                <a:hlinkClick r:id="rId4" action="ppaction://hlinksldjump"/>
              </a:rPr>
              <a:t>Основы аэрографии и техники</a:t>
            </a:r>
            <a:endParaRPr lang="ru-RU" sz="1600" dirty="0"/>
          </a:p>
          <a:p>
            <a:pPr algn="ctr"/>
            <a:r>
              <a:rPr lang="ru-RU" sz="1600" dirty="0" smtClean="0">
                <a:hlinkClick r:id="rId5" action="ppaction://hlinksldjump"/>
              </a:rPr>
              <a:t>Компьютерная </a:t>
            </a:r>
            <a:r>
              <a:rPr lang="ru-RU" sz="1600" dirty="0">
                <a:hlinkClick r:id="rId5" action="ppaction://hlinksldjump"/>
              </a:rPr>
              <a:t>графика</a:t>
            </a:r>
            <a:endParaRPr lang="ru-RU" sz="1600" dirty="0"/>
          </a:p>
          <a:p>
            <a:pPr algn="ctr"/>
            <a:r>
              <a:rPr lang="ru-RU" sz="1600" dirty="0">
                <a:hlinkClick r:id="rId6" action="ppaction://hlinksldjump"/>
              </a:rPr>
              <a:t>Студия звукозаписи</a:t>
            </a:r>
            <a:endParaRPr lang="ru-RU" sz="1600" dirty="0"/>
          </a:p>
          <a:p>
            <a:pPr algn="ctr"/>
            <a:r>
              <a:rPr lang="ru-RU" sz="1600" dirty="0">
                <a:hlinkClick r:id="rId7" action="ppaction://hlinksldjump"/>
              </a:rPr>
              <a:t>Цифровая живопись</a:t>
            </a:r>
            <a:endParaRPr lang="ru-RU" sz="1600" dirty="0"/>
          </a:p>
          <a:p>
            <a:pPr algn="ctr"/>
            <a:r>
              <a:rPr lang="ru-RU" sz="1600" dirty="0">
                <a:hlinkClick r:id="rId8" action="ppaction://hlinksldjump"/>
              </a:rPr>
              <a:t>Компьютерная графика для младших школьников</a:t>
            </a:r>
            <a:endParaRPr lang="ru-RU" sz="1600" dirty="0"/>
          </a:p>
          <a:p>
            <a:pPr algn="ctr"/>
            <a:r>
              <a:rPr lang="ru-RU" sz="1600" dirty="0">
                <a:hlinkClick r:id="rId9" action="ppaction://hlinksldjump"/>
              </a:rPr>
              <a:t>Издательское дело</a:t>
            </a:r>
            <a:endParaRPr lang="ru-RU" sz="1600" dirty="0"/>
          </a:p>
          <a:p>
            <a:pPr algn="ctr"/>
            <a:r>
              <a:rPr lang="en-US" sz="1600" dirty="0">
                <a:hlinkClick r:id="rId10" action="ppaction://hlinksldjump"/>
              </a:rPr>
              <a:t>Innolab</a:t>
            </a:r>
            <a:r>
              <a:rPr lang="en-US" sz="1600" dirty="0" smtClean="0">
                <a:hlinkClick r:id="rId10" action="ppaction://hlinksldjump"/>
              </a:rPr>
              <a:t>.</a:t>
            </a:r>
            <a:r>
              <a:rPr lang="ru-RU" sz="1600" dirty="0" smtClean="0">
                <a:hlinkClick r:id="rId10" action="ppaction://hlinksldjump"/>
              </a:rPr>
              <a:t> Инновационная </a:t>
            </a:r>
            <a:r>
              <a:rPr lang="ru-RU" sz="1600" dirty="0">
                <a:hlinkClick r:id="rId10" action="ppaction://hlinksldjump"/>
              </a:rPr>
              <a:t>лаборатория</a:t>
            </a:r>
            <a:endParaRPr lang="ru-RU" sz="1600" dirty="0"/>
          </a:p>
          <a:p>
            <a:pPr algn="ctr"/>
            <a:r>
              <a:rPr lang="ru-RU" sz="1600" dirty="0" smtClean="0">
                <a:solidFill>
                  <a:srgbClr val="FFFF00"/>
                </a:solidFill>
                <a:hlinkClick r:id="rId11" action="ppaction://hlinksldjump"/>
              </a:rPr>
              <a:t>Компьютерный </a:t>
            </a:r>
            <a:r>
              <a:rPr lang="ru-RU" sz="1600" dirty="0">
                <a:solidFill>
                  <a:srgbClr val="FFFF00"/>
                </a:solidFill>
                <a:hlinkClick r:id="rId11" action="ppaction://hlinksldjump"/>
              </a:rPr>
              <a:t>мир</a:t>
            </a:r>
            <a:endParaRPr lang="ru-RU" sz="1600" dirty="0">
              <a:solidFill>
                <a:srgbClr val="FFFF00"/>
              </a:solidFill>
            </a:endParaRPr>
          </a:p>
          <a:p>
            <a:pPr algn="ctr"/>
            <a:r>
              <a:rPr lang="ru-RU" sz="1600" u="sng" dirty="0">
                <a:solidFill>
                  <a:srgbClr val="FFFF00"/>
                </a:solidFill>
                <a:hlinkClick r:id="rId12" action="ppaction://hlinksldjump"/>
              </a:rPr>
              <a:t>Юный техник</a:t>
            </a:r>
            <a:endParaRPr lang="ru-RU" sz="1600" u="sng" dirty="0">
              <a:solidFill>
                <a:srgbClr val="FFFF00"/>
              </a:solidFill>
            </a:endParaRPr>
          </a:p>
          <a:p>
            <a:pPr algn="ctr"/>
            <a:r>
              <a:rPr lang="ru-RU" sz="1600" dirty="0" smtClean="0">
                <a:hlinkClick r:id="rId13" action="ppaction://hlinksldjump"/>
              </a:rPr>
              <a:t>Модница</a:t>
            </a:r>
            <a:endParaRPr lang="ru-RU" sz="1600" dirty="0"/>
          </a:p>
          <a:p>
            <a:pPr algn="ctr"/>
            <a:r>
              <a:rPr lang="ru-RU" sz="1600" dirty="0">
                <a:hlinkClick r:id="rId14" action="ppaction://hlinksldjump"/>
              </a:rPr>
              <a:t>Твой стиль</a:t>
            </a:r>
            <a:endParaRPr lang="ru-RU" sz="1600" dirty="0"/>
          </a:p>
          <a:p>
            <a:pPr algn="ctr"/>
            <a:r>
              <a:rPr lang="ru-RU" sz="1600" dirty="0">
                <a:hlinkClick r:id="rId2" action="ppaction://hlinksldjump"/>
              </a:rPr>
              <a:t>Изостудия “Лотос”</a:t>
            </a:r>
            <a:endParaRPr lang="ru-RU" sz="1600" dirty="0"/>
          </a:p>
          <a:p>
            <a:pPr algn="ctr"/>
            <a:r>
              <a:rPr lang="ru-RU" sz="1600" u="sng" dirty="0" smtClean="0">
                <a:solidFill>
                  <a:srgbClr val="FFFF00"/>
                </a:solidFill>
                <a:hlinkClick r:id="rId15" action="ppaction://hlinksldjump"/>
              </a:rPr>
              <a:t>Студия эстрадного вокала</a:t>
            </a:r>
            <a:endParaRPr lang="ru-RU" sz="1600" u="sng" dirty="0">
              <a:solidFill>
                <a:srgbClr val="FFFF00"/>
              </a:solidFill>
              <a:hlinkClick r:id="rId14" action="ppaction://hlinksldjump"/>
            </a:endParaRPr>
          </a:p>
          <a:p>
            <a:pPr algn="ctr"/>
            <a:endParaRPr lang="ru-RU" sz="1200" dirty="0" smtClean="0">
              <a:hlinkClick r:id="rId2" action="ppaction://hlinksldjump"/>
            </a:endParaRPr>
          </a:p>
          <a:p>
            <a:pPr algn="ctr"/>
            <a:endParaRPr lang="ru-RU" sz="1200" dirty="0" smtClean="0"/>
          </a:p>
        </p:txBody>
      </p:sp>
      <p:sp>
        <p:nvSpPr>
          <p:cNvPr id="8" name="Управляющая кнопка: далее 7">
            <a:hlinkClick r:id="" action="ppaction://hlinkshowjump?jump=nextslide" highlightClick="1"/>
          </p:cNvPr>
          <p:cNvSpPr/>
          <p:nvPr/>
        </p:nvSpPr>
        <p:spPr>
          <a:xfrm>
            <a:off x="7271792" y="476672"/>
            <a:ext cx="1872208" cy="1152128"/>
          </a:xfrm>
          <a:prstGeom prst="actionButtonForwardNex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dirty="0"/>
          </a:p>
        </p:txBody>
      </p:sp>
      <p:sp>
        <p:nvSpPr>
          <p:cNvPr id="9" name="Управляющая кнопка: назад 8">
            <a:hlinkClick r:id="" action="ppaction://hlinkshowjump?jump=previousslide" highlightClick="1"/>
          </p:cNvPr>
          <p:cNvSpPr/>
          <p:nvPr/>
        </p:nvSpPr>
        <p:spPr>
          <a:xfrm>
            <a:off x="0" y="476672"/>
            <a:ext cx="1835696" cy="1152128"/>
          </a:xfrm>
          <a:prstGeom prst="actionButtonBackPreviou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dirty="0"/>
          </a:p>
        </p:txBody>
      </p:sp>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7864" y="548680"/>
            <a:ext cx="7509520" cy="548679"/>
          </a:xfrm>
        </p:spPr>
        <p:txBody>
          <a:bodyPr>
            <a:noAutofit/>
          </a:bodyPr>
          <a:lstStyle/>
          <a:p>
            <a:r>
              <a:rPr lang="ru-RU" sz="4800" dirty="0" smtClean="0">
                <a:latin typeface="Times New Roman" panose="02020603050405020304" pitchFamily="18" charset="0"/>
                <a:cs typeface="Times New Roman" panose="02020603050405020304" pitchFamily="18" charset="0"/>
              </a:rPr>
              <a:t>Оригами</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539552" y="1268760"/>
            <a:ext cx="8229600" cy="5472608"/>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7</a:t>
            </a:r>
            <a:r>
              <a:rPr lang="ru-RU" sz="1600" b="1" dirty="0" smtClean="0">
                <a:latin typeface="Times New Roman" panose="02020603050405020304" pitchFamily="18" charset="0"/>
                <a:cs typeface="Times New Roman" panose="02020603050405020304" pitchFamily="18" charset="0"/>
              </a:rPr>
              <a:t>-12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smtClean="0">
                <a:latin typeface="Times New Roman" panose="02020603050405020304" pitchFamily="18" charset="0"/>
                <a:cs typeface="Times New Roman" panose="02020603050405020304" pitchFamily="18" charset="0"/>
              </a:rPr>
              <a:t>Описание</a:t>
            </a:r>
            <a:r>
              <a:rPr lang="ru-RU" sz="1600" dirty="0" smtClean="0">
                <a:latin typeface="Times New Roman" panose="02020603050405020304" pitchFamily="18" charset="0"/>
                <a:cs typeface="Times New Roman" panose="02020603050405020304" pitchFamily="18" charset="0"/>
              </a:rPr>
              <a:t>: Программа </a:t>
            </a:r>
            <a:r>
              <a:rPr lang="ru-RU" sz="1600" dirty="0">
                <a:latin typeface="Times New Roman" panose="02020603050405020304" pitchFamily="18" charset="0"/>
                <a:cs typeface="Times New Roman" panose="02020603050405020304" pitchFamily="18" charset="0"/>
              </a:rPr>
              <a:t>«Оригами» имеет </a:t>
            </a:r>
            <a:r>
              <a:rPr lang="ru-RU" sz="1600" dirty="0" smtClean="0">
                <a:latin typeface="Times New Roman" panose="02020603050405020304" pitchFamily="18" charset="0"/>
                <a:cs typeface="Times New Roman" panose="02020603050405020304" pitchFamily="18" charset="0"/>
              </a:rPr>
              <a:t> техническую </a:t>
            </a:r>
            <a:r>
              <a:rPr lang="ru-RU" sz="1600" dirty="0">
                <a:latin typeface="Times New Roman" panose="02020603050405020304" pitchFamily="18" charset="0"/>
                <a:cs typeface="Times New Roman" panose="02020603050405020304" pitchFamily="18" charset="0"/>
              </a:rPr>
              <a:t>направленность.</a:t>
            </a:r>
          </a:p>
          <a:p>
            <a:pPr algn="just" fontAlgn="t"/>
            <a:r>
              <a:rPr lang="ru-RU" sz="1600" dirty="0">
                <a:latin typeface="Times New Roman" panose="02020603050405020304" pitchFamily="18" charset="0"/>
                <a:cs typeface="Times New Roman" panose="02020603050405020304" pitchFamily="18" charset="0"/>
              </a:rPr>
              <a:t>Оригами – древнее японское искусство складывания различных фигурок из </a:t>
            </a:r>
            <a:r>
              <a:rPr lang="ru-RU" sz="1600" dirty="0" smtClean="0">
                <a:latin typeface="Times New Roman" panose="02020603050405020304" pitchFamily="18" charset="0"/>
                <a:cs typeface="Times New Roman" panose="02020603050405020304" pitchFamily="18" charset="0"/>
              </a:rPr>
              <a:t>бумаги.</a:t>
            </a:r>
          </a:p>
          <a:p>
            <a:pPr algn="just" fontAlgn="t"/>
            <a:r>
              <a:rPr lang="ru-RU" sz="1600" dirty="0" smtClean="0">
                <a:latin typeface="Times New Roman" panose="02020603050405020304" pitchFamily="18" charset="0"/>
                <a:cs typeface="Times New Roman" panose="02020603050405020304" pitchFamily="18" charset="0"/>
              </a:rPr>
              <a:t>Искусство</a:t>
            </a:r>
            <a:r>
              <a:rPr lang="ru-RU" sz="1600" dirty="0">
                <a:latin typeface="Times New Roman" panose="02020603050405020304" pitchFamily="18" charset="0"/>
                <a:cs typeface="Times New Roman" panose="02020603050405020304" pitchFamily="18" charset="0"/>
              </a:rPr>
              <a:t> оригами не просто умение складывать фигурки, осваивая приемы складывания и чтения схем. </a:t>
            </a:r>
            <a:r>
              <a:rPr lang="ru-RU" sz="1600" dirty="0" smtClean="0">
                <a:latin typeface="Times New Roman" panose="02020603050405020304" pitchFamily="18" charset="0"/>
                <a:cs typeface="Times New Roman" panose="02020603050405020304" pitchFamily="18" charset="0"/>
              </a:rPr>
              <a:t>Оригами способствует </a:t>
            </a:r>
            <a:r>
              <a:rPr lang="ru-RU" sz="1600" dirty="0">
                <a:latin typeface="Times New Roman" panose="02020603050405020304" pitchFamily="18" charset="0"/>
                <a:cs typeface="Times New Roman" panose="02020603050405020304" pitchFamily="18" charset="0"/>
              </a:rPr>
              <a:t>интеллектуальному, эстетическому и физическому (мелкая моторика) развитию детей.</a:t>
            </a:r>
          </a:p>
          <a:p>
            <a:pPr algn="just" fontAlgn="t"/>
            <a:r>
              <a:rPr lang="ru-RU" sz="1600" dirty="0">
                <a:latin typeface="Times New Roman" panose="02020603050405020304" pitchFamily="18" charset="0"/>
                <a:cs typeface="Times New Roman" panose="02020603050405020304" pitchFamily="18" charset="0"/>
              </a:rPr>
              <a:t>Развитие мелкой моторики пальцев рук синхронизирует работу левого и правого полушарий мозга. Благодаря этому возрастает скорость дедуктивных процессов, гибкость и оригинальность мышления, развивается интуиция, воображение, логика, речь.</a:t>
            </a:r>
          </a:p>
          <a:p>
            <a:pPr algn="just" fontAlgn="t"/>
            <a:r>
              <a:rPr lang="ru-RU" sz="1600" dirty="0">
                <a:latin typeface="Times New Roman" panose="02020603050405020304" pitchFamily="18" charset="0"/>
                <a:cs typeface="Times New Roman" panose="02020603050405020304" pitchFamily="18" charset="0"/>
              </a:rPr>
              <a:t>Оригами способствует развитию памяти, внимания, формирует пространственное воображение. Спецификой </a:t>
            </a:r>
            <a:r>
              <a:rPr lang="ru-RU" sz="1600" dirty="0" smtClean="0">
                <a:latin typeface="Times New Roman" panose="02020603050405020304" pitchFamily="18" charset="0"/>
                <a:cs typeface="Times New Roman" panose="02020603050405020304" pitchFamily="18" charset="0"/>
              </a:rPr>
              <a:t>оригами является </a:t>
            </a:r>
            <a:r>
              <a:rPr lang="ru-RU" sz="1600" dirty="0">
                <a:latin typeface="Times New Roman" panose="02020603050405020304" pitchFamily="18" charset="0"/>
                <a:cs typeface="Times New Roman" panose="02020603050405020304" pitchFamily="18" charset="0"/>
              </a:rPr>
              <a:t>наличие в нем общедоступных, простых приемов при изготовлении несложных и эффектных изделий, что дает учащемуся ощущение успешности. Поставленная цель достигается быстро, превращения бумажного квадрата удивительны.</a:t>
            </a:r>
          </a:p>
          <a:p>
            <a:pPr algn="just" fontAlgn="t"/>
            <a:r>
              <a:rPr lang="ru-RU" sz="1600" dirty="0">
                <a:latin typeface="Times New Roman" panose="02020603050405020304" pitchFamily="18" charset="0"/>
                <a:cs typeface="Times New Roman" panose="02020603050405020304" pitchFamily="18" charset="0"/>
              </a:rPr>
              <a:t>В процессе освоения методов и приемов складывания данная программа помогает решать задачи совершенствования и развития личности ребенка, раскрыть его творческий потенциал</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pPr algn="ct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20688"/>
            <a:ext cx="8229600" cy="467380"/>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Основы киновидеотворчества</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052736"/>
            <a:ext cx="8229600" cy="5184576"/>
          </a:xfrm>
        </p:spPr>
        <p:txBody>
          <a:bodyPr>
            <a:normAutofit fontScale="25000" lnSpcReduction="20000"/>
          </a:bodyPr>
          <a:lstStyle/>
          <a:p>
            <a:pPr fontAlgn="t">
              <a:lnSpc>
                <a:spcPct val="120000"/>
              </a:lnSpc>
              <a:spcBef>
                <a:spcPts val="0"/>
              </a:spcBef>
            </a:pPr>
            <a:endParaRPr lang="ru-RU" sz="5600" b="1" dirty="0" smtClean="0"/>
          </a:p>
          <a:p>
            <a:pPr fontAlgn="t">
              <a:lnSpc>
                <a:spcPct val="120000"/>
              </a:lnSpc>
              <a:spcBef>
                <a:spcPts val="0"/>
              </a:spcBef>
            </a:pPr>
            <a:r>
              <a:rPr lang="ru-RU" sz="6400" b="1" dirty="0" smtClean="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a:t>
            </a:r>
            <a:r>
              <a:rPr lang="ru-RU" sz="6400" b="1" dirty="0" smtClean="0">
                <a:latin typeface="Times New Roman" panose="02020603050405020304" pitchFamily="18" charset="0"/>
                <a:cs typeface="Times New Roman" panose="02020603050405020304" pitchFamily="18" charset="0"/>
              </a:rPr>
              <a:t>13-18 </a:t>
            </a:r>
            <a:r>
              <a:rPr lang="ru-RU" sz="6400" b="1" dirty="0">
                <a:latin typeface="Times New Roman" panose="02020603050405020304" pitchFamily="18" charset="0"/>
                <a:cs typeface="Times New Roman" panose="02020603050405020304" pitchFamily="18" charset="0"/>
              </a:rPr>
              <a:t>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2 года</a:t>
            </a:r>
            <a:endParaRPr lang="ru-RU" sz="6400" dirty="0">
              <a:latin typeface="Times New Roman" panose="02020603050405020304" pitchFamily="18" charset="0"/>
              <a:cs typeface="Times New Roman" panose="02020603050405020304" pitchFamily="18" charset="0"/>
            </a:endParaRPr>
          </a:p>
          <a:p>
            <a:pPr algn="just" fontAlgn="t">
              <a:lnSpc>
                <a:spcPct val="120000"/>
              </a:lnSpc>
              <a:spcBef>
                <a:spcPts val="0"/>
              </a:spcBef>
            </a:pPr>
            <a:r>
              <a:rPr lang="ru-RU" sz="6400" b="1" dirty="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Программа «Основы киновидеотворчества» имеет техническую направленность и  реализуется в рамках деятельности детской видеостудии «Клип».</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Кино один из любимых видов искусства в России. Обучающиеся знакомятся с кинематографом с раннего возраста, формируется потребность попробовать себя в этом виде творчества. Снять небольшой фильм можно даже в домашних условиях, так как цифровые видеокамеры стали доступными. Детям предоставляется возможность познакомится с огромным разнообразием профессий без которых невозможно создать фильм, проявить себя в искусстве кино, раскрыть свои таланты, развить умение заниматься творческой работой.</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Цель программы: </a:t>
            </a:r>
            <a:r>
              <a:rPr lang="ru-RU" sz="6400" dirty="0">
                <a:latin typeface="Times New Roman" panose="02020603050405020304" pitchFamily="18" charset="0"/>
                <a:cs typeface="Times New Roman" panose="02020603050405020304" pitchFamily="18" charset="0"/>
              </a:rPr>
              <a:t>Создание условий для формирования творческого самосознания личности через </a:t>
            </a:r>
            <a:r>
              <a:rPr lang="ru-RU" sz="6400" dirty="0" smtClean="0">
                <a:latin typeface="Times New Roman" panose="02020603050405020304" pitchFamily="18" charset="0"/>
                <a:cs typeface="Times New Roman" panose="02020603050405020304" pitchFamily="18" charset="0"/>
              </a:rPr>
              <a:t>познание сложного искусства кинематографа;</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На занятиях обучающиеся смогут сформировать умение видеть эстетические особенности конкретных художественных фильмов и направлений, различать авторский стиль и определять принадлежность картин к определенным течениям;</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Развить способность выделять в кинематографическом образе эстетический, социальный, философский и культурологический смыслы;      </a:t>
            </a:r>
          </a:p>
          <a:p>
            <a:pPr algn="just">
              <a:lnSpc>
                <a:spcPct val="120000"/>
              </a:lnSpc>
              <a:spcBef>
                <a:spcPts val="600"/>
              </a:spcBef>
            </a:pPr>
            <a:endParaRPr lang="ru-RU" sz="64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96752"/>
            <a:ext cx="8535724" cy="1012974"/>
          </a:xfrm>
        </p:spPr>
        <p:txBody>
          <a:bodyPr>
            <a:noAutofit/>
          </a:bodyPr>
          <a:lstStyle/>
          <a:p>
            <a:pPr algn="ctr"/>
            <a:r>
              <a:rPr lang="ru-RU" sz="4000" dirty="0" smtClean="0">
                <a:latin typeface="Times New Roman" panose="02020603050405020304" pitchFamily="18" charset="0"/>
                <a:cs typeface="Times New Roman" panose="02020603050405020304" pitchFamily="18" charset="0"/>
              </a:rPr>
              <a:t>Проектирование и изготовление мебели  малых форм и декоративных элементов интерьера</a:t>
            </a:r>
            <a:endParaRPr lang="ru-RU" sz="40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23528" y="2492896"/>
            <a:ext cx="8229600" cy="4365104"/>
          </a:xfrm>
        </p:spPr>
        <p:txBody>
          <a:bodyPr>
            <a:normAutofit/>
          </a:bodyPr>
          <a:lstStyle/>
          <a:p>
            <a:pPr fontAlgn="t">
              <a:spcBef>
                <a:spcPts val="0"/>
              </a:spcBef>
            </a:pPr>
            <a:r>
              <a:rPr lang="ru-RU" sz="1600" b="1" dirty="0" smtClean="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Программа «Проектирование и изготовление мебели малых форм и декоративных элементов интерьера» имеет техническую направленность.</a:t>
            </a:r>
          </a:p>
          <a:p>
            <a:pPr lvl="0" algn="just"/>
            <a:r>
              <a:rPr lang="ru-RU" sz="1600" dirty="0" smtClean="0">
                <a:latin typeface="Times New Roman" panose="02020603050405020304" pitchFamily="18" charset="0"/>
                <a:cs typeface="Times New Roman" panose="02020603050405020304" pitchFamily="18" charset="0"/>
              </a:rPr>
              <a:t>Занимаясь по данной программе обучающиеся изучат породы древесины</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используемые </a:t>
            </a:r>
            <a:r>
              <a:rPr lang="ru-RU" sz="1600" dirty="0">
                <a:latin typeface="Times New Roman" panose="02020603050405020304" pitchFamily="18" charset="0"/>
                <a:cs typeface="Times New Roman" panose="02020603050405020304" pitchFamily="18" charset="0"/>
              </a:rPr>
              <a:t>в промышленном производстве и </a:t>
            </a:r>
            <a:r>
              <a:rPr lang="ru-RU" sz="1600" dirty="0" smtClean="0">
                <a:latin typeface="Times New Roman" panose="02020603050405020304" pitchFamily="18" charset="0"/>
                <a:cs typeface="Times New Roman" panose="02020603050405020304" pitchFamily="18" charset="0"/>
              </a:rPr>
              <a:t>быту и основной </a:t>
            </a:r>
            <a:r>
              <a:rPr lang="ru-RU" sz="1600" dirty="0">
                <a:latin typeface="Times New Roman" panose="02020603050405020304" pitchFamily="18" charset="0"/>
                <a:cs typeface="Times New Roman" panose="02020603050405020304" pitchFamily="18" charset="0"/>
              </a:rPr>
              <a:t>ассортимент древесно-плитных материалов</a:t>
            </a:r>
          </a:p>
          <a:p>
            <a:pPr lvl="0" algn="just"/>
            <a:r>
              <a:rPr lang="ru-RU" sz="1600" dirty="0" smtClean="0">
                <a:latin typeface="Times New Roman" panose="02020603050405020304" pitchFamily="18" charset="0"/>
                <a:cs typeface="Times New Roman" panose="02020603050405020304" pitchFamily="18" charset="0"/>
              </a:rPr>
              <a:t>Изучат виды </a:t>
            </a:r>
            <a:r>
              <a:rPr lang="ru-RU" sz="1600" dirty="0">
                <a:latin typeface="Times New Roman" panose="02020603050405020304" pitchFamily="18" charset="0"/>
                <a:cs typeface="Times New Roman" panose="02020603050405020304" pitchFamily="18" charset="0"/>
              </a:rPr>
              <a:t>ручных и электрифицированных  инструментов, применяемых для деревообработки в современных бытовых и промышленных условиях</a:t>
            </a:r>
          </a:p>
          <a:p>
            <a:pPr lvl="0" algn="just"/>
            <a:r>
              <a:rPr lang="ru-RU" sz="1600" dirty="0" smtClean="0">
                <a:latin typeface="Times New Roman" panose="02020603050405020304" pitchFamily="18" charset="0"/>
                <a:cs typeface="Times New Roman" panose="02020603050405020304" pitchFamily="18" charset="0"/>
              </a:rPr>
              <a:t>Освоят основные </a:t>
            </a:r>
            <a:r>
              <a:rPr lang="ru-RU" sz="1600" dirty="0">
                <a:latin typeface="Times New Roman" panose="02020603050405020304" pitchFamily="18" charset="0"/>
                <a:cs typeface="Times New Roman" panose="02020603050405020304" pitchFamily="18" charset="0"/>
              </a:rPr>
              <a:t>технологические операции по обработке древесины.</a:t>
            </a:r>
          </a:p>
          <a:p>
            <a:pPr lvl="0" algn="just"/>
            <a:r>
              <a:rPr lang="ru-RU" sz="1600" dirty="0" smtClean="0">
                <a:latin typeface="Times New Roman" panose="02020603050405020304" pitchFamily="18" charset="0"/>
                <a:cs typeface="Times New Roman" panose="02020603050405020304" pitchFamily="18" charset="0"/>
              </a:rPr>
              <a:t>Освоят основные </a:t>
            </a:r>
            <a:r>
              <a:rPr lang="ru-RU" sz="1600" dirty="0">
                <a:latin typeface="Times New Roman" panose="02020603050405020304" pitchFamily="18" charset="0"/>
                <a:cs typeface="Times New Roman" panose="02020603050405020304" pitchFamily="18" charset="0"/>
              </a:rPr>
              <a:t>п</a:t>
            </a:r>
            <a:r>
              <a:rPr lang="ru-RU" sz="1600" dirty="0" smtClean="0">
                <a:latin typeface="Times New Roman" panose="02020603050405020304" pitchFamily="18" charset="0"/>
                <a:cs typeface="Times New Roman" panose="02020603050405020304" pitchFamily="18" charset="0"/>
              </a:rPr>
              <a:t>ринципы </a:t>
            </a:r>
            <a:r>
              <a:rPr lang="ru-RU" sz="1600" dirty="0">
                <a:latin typeface="Times New Roman" panose="02020603050405020304" pitchFamily="18" charset="0"/>
                <a:cs typeface="Times New Roman" panose="02020603050405020304" pitchFamily="18" charset="0"/>
              </a:rPr>
              <a:t>проектирования мебели</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lvl="0" algn="just"/>
            <a:r>
              <a:rPr lang="ru-RU" sz="1600" dirty="0" smtClean="0">
                <a:latin typeface="Times New Roman" panose="02020603050405020304" pitchFamily="18" charset="0"/>
                <a:cs typeface="Times New Roman" panose="02020603050405020304" pitchFamily="18" charset="0"/>
              </a:rPr>
              <a:t>Научатся работать </a:t>
            </a:r>
            <a:r>
              <a:rPr lang="ru-RU" sz="1600" dirty="0">
                <a:latin typeface="Times New Roman" panose="02020603050405020304" pitchFamily="18" charset="0"/>
                <a:cs typeface="Times New Roman" panose="02020603050405020304" pitchFamily="18" charset="0"/>
              </a:rPr>
              <a:t>с чертежными </a:t>
            </a:r>
            <a:r>
              <a:rPr lang="ru-RU" sz="1600" dirty="0" smtClean="0">
                <a:latin typeface="Times New Roman" panose="02020603050405020304" pitchFamily="18" charset="0"/>
                <a:cs typeface="Times New Roman" panose="02020603050405020304" pitchFamily="18" charset="0"/>
              </a:rPr>
              <a:t>инструментами. </a:t>
            </a:r>
            <a:endParaRPr lang="ru-RU" sz="1600" dirty="0">
              <a:latin typeface="Times New Roman" panose="02020603050405020304" pitchFamily="18" charset="0"/>
              <a:cs typeface="Times New Roman" panose="02020603050405020304" pitchFamily="18" charset="0"/>
            </a:endParaRPr>
          </a:p>
          <a:p>
            <a:pPr lvl="0" algn="just"/>
            <a:r>
              <a:rPr lang="ru-RU" sz="1600" dirty="0" smtClean="0">
                <a:latin typeface="Times New Roman" panose="02020603050405020304" pitchFamily="18" charset="0"/>
                <a:cs typeface="Times New Roman" panose="02020603050405020304" pitchFamily="18" charset="0"/>
              </a:rPr>
              <a:t>Смогут самостоятельно изготовить </a:t>
            </a:r>
            <a:r>
              <a:rPr lang="ru-RU" sz="1600" dirty="0">
                <a:latin typeface="Times New Roman" panose="02020603050405020304" pitchFamily="18" charset="0"/>
                <a:cs typeface="Times New Roman" panose="02020603050405020304" pitchFamily="18" charset="0"/>
              </a:rPr>
              <a:t>элементарную мебель по собственному эскизу из заготовок</a:t>
            </a:r>
          </a:p>
          <a:p>
            <a:endParaRPr lang="ru-RU"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44824"/>
            <a:ext cx="8697144" cy="576064"/>
          </a:xfrm>
        </p:spPr>
        <p:txBody>
          <a:bodyPr>
            <a:normAutofit fontScale="90000"/>
          </a:bodyPr>
          <a:lstStyle/>
          <a:p>
            <a:pPr algn="ctr"/>
            <a:r>
              <a:rPr lang="en-US" sz="5300" dirty="0" smtClean="0">
                <a:latin typeface="Times New Roman" panose="02020603050405020304" pitchFamily="18" charset="0"/>
                <a:cs typeface="Times New Roman" panose="02020603050405020304" pitchFamily="18" charset="0"/>
              </a:rPr>
              <a:t>Lego-</a:t>
            </a:r>
            <a:r>
              <a:rPr lang="ru-RU" sz="5300" dirty="0" smtClean="0">
                <a:latin typeface="Times New Roman" panose="02020603050405020304" pitchFamily="18" charset="0"/>
                <a:cs typeface="Times New Roman" panose="02020603050405020304" pitchFamily="18" charset="0"/>
              </a:rPr>
              <a:t>робототехника: увлекательная и познавательная</a:t>
            </a:r>
            <a:r>
              <a:rPr lang="ru-RU" b="1" dirty="0" smtClean="0"/>
              <a:t/>
            </a:r>
            <a:br>
              <a:rPr lang="ru-RU" b="1" dirty="0" smtClean="0"/>
            </a:br>
            <a:endParaRPr lang="ru-RU" dirty="0"/>
          </a:p>
        </p:txBody>
      </p:sp>
      <p:sp>
        <p:nvSpPr>
          <p:cNvPr id="3" name="Содержимое 2"/>
          <p:cNvSpPr>
            <a:spLocks noGrp="1"/>
          </p:cNvSpPr>
          <p:nvPr>
            <p:ph idx="1"/>
          </p:nvPr>
        </p:nvSpPr>
        <p:spPr>
          <a:xfrm>
            <a:off x="251520" y="1916832"/>
            <a:ext cx="8640960" cy="5112568"/>
          </a:xfrm>
        </p:spPr>
        <p:txBody>
          <a:bodyPr>
            <a:normAutofit fontScale="25000" lnSpcReduction="20000"/>
          </a:bodyPr>
          <a:lstStyle/>
          <a:p>
            <a:endParaRPr lang="ru-RU" sz="4800" dirty="0" smtClean="0"/>
          </a:p>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a:t>
            </a:r>
            <a:r>
              <a:rPr lang="ru-RU" sz="6400" b="1" dirty="0" smtClean="0">
                <a:latin typeface="Times New Roman" panose="02020603050405020304" pitchFamily="18" charset="0"/>
                <a:cs typeface="Times New Roman" panose="02020603050405020304" pitchFamily="18" charset="0"/>
              </a:rPr>
              <a:t>7-15 </a:t>
            </a:r>
            <a:r>
              <a:rPr lang="ru-RU" sz="6400" b="1" dirty="0">
                <a:latin typeface="Times New Roman" panose="02020603050405020304" pitchFamily="18" charset="0"/>
                <a:cs typeface="Times New Roman" panose="02020603050405020304" pitchFamily="18" charset="0"/>
              </a:rPr>
              <a:t>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2 года</a:t>
            </a:r>
            <a:endParaRPr lang="ru-RU" sz="6400" dirty="0">
              <a:latin typeface="Times New Roman" panose="02020603050405020304" pitchFamily="18" charset="0"/>
              <a:cs typeface="Times New Roman" panose="02020603050405020304" pitchFamily="18" charset="0"/>
            </a:endParaRPr>
          </a:p>
          <a:p>
            <a:pPr algn="just" fontAlgn="t">
              <a:lnSpc>
                <a:spcPct val="120000"/>
              </a:lnSpc>
              <a:spcBef>
                <a:spcPts val="0"/>
              </a:spcBef>
            </a:pPr>
            <a:r>
              <a:rPr lang="ru-RU" sz="6400" b="1" dirty="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Программа «</a:t>
            </a:r>
            <a:r>
              <a:rPr lang="en-US" sz="6400" dirty="0">
                <a:latin typeface="Times New Roman" panose="02020603050405020304" pitchFamily="18" charset="0"/>
                <a:cs typeface="Times New Roman" panose="02020603050405020304" pitchFamily="18" charset="0"/>
              </a:rPr>
              <a:t>Lego-</a:t>
            </a:r>
            <a:r>
              <a:rPr lang="ru-RU" sz="6400" dirty="0">
                <a:latin typeface="Times New Roman" panose="02020603050405020304" pitchFamily="18" charset="0"/>
                <a:cs typeface="Times New Roman" panose="02020603050405020304" pitchFamily="18" charset="0"/>
              </a:rPr>
              <a:t>робототехника: увлекательная и </a:t>
            </a:r>
            <a:r>
              <a:rPr lang="ru-RU" sz="6400" dirty="0" smtClean="0">
                <a:latin typeface="Times New Roman" panose="02020603050405020304" pitchFamily="18" charset="0"/>
                <a:cs typeface="Times New Roman" panose="02020603050405020304" pitchFamily="18" charset="0"/>
              </a:rPr>
              <a:t>познавательная» относится к технической направленности.</a:t>
            </a:r>
          </a:p>
          <a:p>
            <a:pPr algn="just" fontAlgn="t">
              <a:lnSpc>
                <a:spcPct val="120000"/>
              </a:lnSpc>
              <a:spcBef>
                <a:spcPts val="600"/>
              </a:spcBef>
            </a:pPr>
            <a:r>
              <a:rPr lang="ru-RU" sz="6400" dirty="0" smtClean="0">
                <a:latin typeface="Times New Roman" panose="02020603050405020304" pitchFamily="18" charset="0"/>
                <a:cs typeface="Times New Roman" panose="02020603050405020304" pitchFamily="18" charset="0"/>
              </a:rPr>
              <a:t>Основной целью программы является </a:t>
            </a:r>
            <a:r>
              <a:rPr lang="ru-RU" sz="6400" dirty="0">
                <a:latin typeface="Times New Roman" panose="02020603050405020304" pitchFamily="18" charset="0"/>
                <a:cs typeface="Times New Roman" panose="02020603050405020304" pitchFamily="18" charset="0"/>
              </a:rPr>
              <a:t>ф</a:t>
            </a:r>
            <a:r>
              <a:rPr lang="ru-RU" sz="6400" dirty="0" smtClean="0">
                <a:latin typeface="Times New Roman" panose="02020603050405020304" pitchFamily="18" charset="0"/>
                <a:cs typeface="Times New Roman" panose="02020603050405020304" pitchFamily="18" charset="0"/>
              </a:rPr>
              <a:t>ормирование созидательной, деятельной, активной, разносторонней и жаждущей знаний личности ребенка через его увлечение робототехникой.</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Программа предполагает знакомство с деталями конструктора LEGO и принципами конструирования на их основе механизмов и узлов моделей (роботов)</a:t>
            </a:r>
          </a:p>
          <a:p>
            <a:pPr algn="just">
              <a:lnSpc>
                <a:spcPct val="120000"/>
              </a:lnSpc>
              <a:spcBef>
                <a:spcPts val="600"/>
              </a:spcBef>
            </a:pPr>
            <a:r>
              <a:rPr lang="ru-RU" sz="6400" dirty="0">
                <a:latin typeface="Times New Roman" panose="02020603050405020304" pitchFamily="18" charset="0"/>
                <a:cs typeface="Times New Roman" panose="02020603050405020304" pitchFamily="18" charset="0"/>
              </a:rPr>
              <a:t>Знакомство </a:t>
            </a:r>
            <a:r>
              <a:rPr lang="ru-RU" sz="6400" dirty="0" smtClean="0">
                <a:latin typeface="Times New Roman" panose="02020603050405020304" pitchFamily="18" charset="0"/>
                <a:cs typeface="Times New Roman" panose="02020603050405020304" pitchFamily="18" charset="0"/>
              </a:rPr>
              <a:t>с устройством контроллера NXT и его возможностями.</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Знакомство с основными органами чувств робота (датчиками) и принципами их работы. .</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Изучение основных операторов, модификаторов, структур, типов данных графического языка программирования Robolab, а так же методов способов и принципов, позволяющих собирать их в определённую последовательность предложений соответствующего языка, обеспечивающую, в конечном итоге, выполнение роботом (или данным фрагментом программы) поставленной конкретной задачи.</a:t>
            </a:r>
          </a:p>
          <a:p>
            <a:pPr>
              <a:lnSpc>
                <a:spcPct val="120000"/>
              </a:lnSpc>
              <a:spcBef>
                <a:spcPts val="600"/>
              </a:spcBef>
            </a:pPr>
            <a:endParaRPr lang="ru-RU"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8229600" cy="576064"/>
          </a:xfrm>
        </p:spPr>
        <p:txBody>
          <a:bodyPr>
            <a:noAutofit/>
          </a:bodyPr>
          <a:lstStyle/>
          <a:p>
            <a:pPr algn="ctr"/>
            <a:r>
              <a:rPr lang="ru-RU" sz="3600" dirty="0" smtClean="0"/>
              <a:t>Студия архитектуры и дизайна</a:t>
            </a:r>
            <a:endParaRPr lang="ru-RU" sz="3600" dirty="0"/>
          </a:p>
        </p:txBody>
      </p:sp>
      <p:sp>
        <p:nvSpPr>
          <p:cNvPr id="3" name="Содержимое 2"/>
          <p:cNvSpPr>
            <a:spLocks noGrp="1"/>
          </p:cNvSpPr>
          <p:nvPr>
            <p:ph idx="1"/>
          </p:nvPr>
        </p:nvSpPr>
        <p:spPr>
          <a:xfrm>
            <a:off x="323528" y="1412776"/>
            <a:ext cx="8424936" cy="5904655"/>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7-16 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«Студия Архитектуры и Дизайна» имеет техническую направленность.</a:t>
            </a:r>
          </a:p>
          <a:p>
            <a:pPr algn="just">
              <a:spcBef>
                <a:spcPts val="600"/>
              </a:spcBef>
            </a:pPr>
            <a:r>
              <a:rPr lang="ru-RU" sz="1600" dirty="0" smtClean="0">
                <a:latin typeface="Times New Roman" panose="02020603050405020304" pitchFamily="18" charset="0"/>
                <a:cs typeface="Times New Roman" panose="02020603050405020304" pitchFamily="18" charset="0"/>
              </a:rPr>
              <a:t>Программа способствует развитию пространственного мышления, творческих и конструкторских способностей.</a:t>
            </a:r>
          </a:p>
          <a:p>
            <a:pPr algn="just">
              <a:spcBef>
                <a:spcPts val="600"/>
              </a:spcBef>
            </a:pPr>
            <a:r>
              <a:rPr lang="ru-RU" sz="1600" dirty="0" smtClean="0">
                <a:latin typeface="Times New Roman" panose="02020603050405020304" pitchFamily="18" charset="0"/>
                <a:cs typeface="Times New Roman" panose="02020603050405020304" pitchFamily="18" charset="0"/>
              </a:rPr>
              <a:t>В каждом человеке непроизвольно проявляется интерес к форме и желание ее украсить. Это психологическое и жизненно-необходимое желание утвердиться в окружающей среде и порождает стремление к творческой деятельности. Термины «Архитектура» и «Дизайн» относятся к области создания новых форм красоты. Изучение и анализ законов формообразования развивает дизайнерское мышление как осознанное отношение к создаваемой творческой работе, логически объяснимой и эмоционально выразительной. В наше время признано, что дизайнеры обладают эстетическим вкусом и художественным чутьем. Занятия в студии способствуют развитию этих качеств у детей.</a:t>
            </a:r>
          </a:p>
          <a:p>
            <a:pPr algn="just">
              <a:spcBef>
                <a:spcPts val="600"/>
              </a:spcBef>
            </a:pPr>
            <a:r>
              <a:rPr lang="ru-RU" sz="1600" dirty="0" smtClean="0">
                <a:latin typeface="Times New Roman" panose="02020603050405020304" pitchFamily="18" charset="0"/>
                <a:cs typeface="Times New Roman" panose="02020603050405020304" pitchFamily="18" charset="0"/>
              </a:rPr>
              <a:t>Отличительная </a:t>
            </a:r>
            <a:r>
              <a:rPr lang="ru-RU" sz="1600" dirty="0">
                <a:latin typeface="Times New Roman" panose="02020603050405020304" pitchFamily="18" charset="0"/>
                <a:cs typeface="Times New Roman" panose="02020603050405020304" pitchFamily="18" charset="0"/>
              </a:rPr>
              <a:t>особенность данной программы заключается в параллельном изучении основ композиции, макетирования, графики и бумагопластики, в связи с мотивацией обучения, которое носит ознакомительный, развивающий и обучающий характер. </a:t>
            </a:r>
            <a:r>
              <a:rPr lang="ru-RU" sz="1600" dirty="0" smtClean="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229600" cy="432048"/>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Основы аэрографии и техники</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484784"/>
            <a:ext cx="8352928" cy="5832648"/>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12-18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smtClean="0">
                <a:latin typeface="Times New Roman" panose="02020603050405020304" pitchFamily="18" charset="0"/>
                <a:cs typeface="Times New Roman" panose="02020603050405020304" pitchFamily="18" charset="0"/>
              </a:rPr>
              <a:t>Описание: </a:t>
            </a:r>
            <a:r>
              <a:rPr lang="ru-RU" sz="1600" dirty="0">
                <a:latin typeface="Times New Roman" panose="02020603050405020304" pitchFamily="18" charset="0"/>
                <a:cs typeface="Times New Roman" panose="02020603050405020304" pitchFamily="18" charset="0"/>
              </a:rPr>
              <a:t>П</a:t>
            </a:r>
            <a:r>
              <a:rPr lang="ru-RU" sz="1600" dirty="0" smtClean="0">
                <a:latin typeface="Times New Roman" panose="02020603050405020304" pitchFamily="18" charset="0"/>
                <a:cs typeface="Times New Roman" panose="02020603050405020304" pitchFamily="18" charset="0"/>
              </a:rPr>
              <a:t>рограмма «Основы аэрографии и техники» имеет техническую направленность.</a:t>
            </a:r>
          </a:p>
          <a:p>
            <a:pPr algn="just">
              <a:spcBef>
                <a:spcPts val="600"/>
              </a:spcBef>
            </a:pPr>
            <a:r>
              <a:rPr lang="ru-RU" sz="1600" dirty="0" smtClean="0">
                <a:latin typeface="Times New Roman" panose="02020603050405020304" pitchFamily="18" charset="0"/>
                <a:cs typeface="Times New Roman" panose="02020603050405020304" pitchFamily="18" charset="0"/>
              </a:rPr>
              <a:t>Цель программы: сформировать не только технические и художественные навыки работы с аэрографом, но и привить ученикам чувство вкуса, по средством знакомства их с полотнами мировых мастеров кисти.</a:t>
            </a:r>
          </a:p>
          <a:p>
            <a:pPr algn="just">
              <a:spcBef>
                <a:spcPts val="600"/>
              </a:spcBef>
            </a:pPr>
            <a:r>
              <a:rPr lang="ru-RU" sz="1600" dirty="0" smtClean="0">
                <a:latin typeface="Times New Roman" panose="02020603050405020304" pitchFamily="18" charset="0"/>
                <a:cs typeface="Times New Roman" panose="02020603050405020304" pitchFamily="18" charset="0"/>
              </a:rPr>
              <a:t>На занятиях у обучающихся формируются </a:t>
            </a:r>
            <a:r>
              <a:rPr lang="ru-RU" sz="1600" dirty="0">
                <a:latin typeface="Times New Roman" panose="02020603050405020304" pitchFamily="18" charset="0"/>
                <a:cs typeface="Times New Roman" panose="02020603050405020304" pitchFamily="18" charset="0"/>
              </a:rPr>
              <a:t>навыки работы с аэрографом, </a:t>
            </a:r>
            <a:r>
              <a:rPr lang="ru-RU" sz="1600" dirty="0" smtClean="0">
                <a:latin typeface="Times New Roman" panose="02020603050405020304" pitchFamily="18" charset="0"/>
                <a:cs typeface="Times New Roman" panose="02020603050405020304" pitchFamily="18" charset="0"/>
              </a:rPr>
              <a:t>умение </a:t>
            </a:r>
            <a:r>
              <a:rPr lang="ru-RU" sz="1600" dirty="0">
                <a:latin typeface="Times New Roman" panose="02020603050405020304" pitchFamily="18" charset="0"/>
                <a:cs typeface="Times New Roman" panose="02020603050405020304" pitchFamily="18" charset="0"/>
              </a:rPr>
              <a:t>работать с трафаретами, умение применять маски, наносить узоры, разбираться с устройством аэрографа и системы подачи </a:t>
            </a:r>
            <a:r>
              <a:rPr lang="ru-RU" sz="1600" dirty="0" smtClean="0">
                <a:latin typeface="Times New Roman" panose="02020603050405020304" pitchFamily="18" charset="0"/>
                <a:cs typeface="Times New Roman" panose="02020603050405020304" pitchFamily="18" charset="0"/>
              </a:rPr>
              <a:t>воздуха. </a:t>
            </a:r>
          </a:p>
          <a:p>
            <a:pPr algn="just">
              <a:spcBef>
                <a:spcPts val="600"/>
              </a:spcBef>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Кроме того, подростки приобретут опыт демонстрации своей работы на выставочном стенде и в виде электронной презентации своего проекта.</a:t>
            </a:r>
          </a:p>
          <a:p>
            <a:pPr algn="just">
              <a:spcBef>
                <a:spcPts val="600"/>
              </a:spcBef>
            </a:pPr>
            <a:r>
              <a:rPr lang="ru-RU" sz="1600" dirty="0" smtClean="0">
                <a:latin typeface="Times New Roman" panose="02020603050405020304" pitchFamily="18" charset="0"/>
                <a:cs typeface="Times New Roman" panose="02020603050405020304" pitchFamily="18" charset="0"/>
              </a:rPr>
              <a:t>Получат навыки нанесения </a:t>
            </a:r>
            <a:r>
              <a:rPr lang="ru-RU" sz="1600" dirty="0">
                <a:latin typeface="Times New Roman" panose="02020603050405020304" pitchFamily="18" charset="0"/>
                <a:cs typeface="Times New Roman" panose="02020603050405020304" pitchFamily="18" charset="0"/>
              </a:rPr>
              <a:t>рисунков и узоров на стенах с кирпичной кладкой, бетоном, штукатуркой, а также </a:t>
            </a:r>
            <a:r>
              <a:rPr lang="ru-RU" sz="1600" dirty="0" smtClean="0">
                <a:latin typeface="Times New Roman" panose="02020603050405020304" pitchFamily="18" charset="0"/>
                <a:cs typeface="Times New Roman" panose="02020603050405020304" pitchFamily="18" charset="0"/>
              </a:rPr>
              <a:t>на </a:t>
            </a:r>
            <a:r>
              <a:rPr lang="ru-RU" sz="1600" dirty="0">
                <a:latin typeface="Times New Roman" panose="02020603050405020304" pitchFamily="18" charset="0"/>
                <a:cs typeface="Times New Roman" panose="02020603050405020304" pitchFamily="18" charset="0"/>
              </a:rPr>
              <a:t>металлических частях автомобилей. </a:t>
            </a:r>
          </a:p>
        </p:txBody>
      </p:sp>
      <p:sp>
        <p:nvSpPr>
          <p:cNvPr id="4" name="Прямоугольник 3"/>
          <p:cNvSpPr/>
          <p:nvPr/>
        </p:nvSpPr>
        <p:spPr>
          <a:xfrm>
            <a:off x="29135" y="13534"/>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92123" y="23363"/>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Компьютерная графика</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340768"/>
            <a:ext cx="8229600" cy="5400600"/>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9-17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1</a:t>
            </a:r>
            <a:r>
              <a:rPr lang="ru-RU" sz="1600" b="1" dirty="0" smtClean="0">
                <a:latin typeface="Times New Roman" panose="02020603050405020304" pitchFamily="18" charset="0"/>
                <a:cs typeface="Times New Roman" panose="02020603050405020304" pitchFamily="18" charset="0"/>
              </a:rPr>
              <a:t> год</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a:latin typeface="Times New Roman" panose="02020603050405020304" pitchFamily="18" charset="0"/>
                <a:cs typeface="Times New Roman" panose="02020603050405020304" pitchFamily="18" charset="0"/>
              </a:rPr>
              <a:t>П</a:t>
            </a:r>
            <a:r>
              <a:rPr lang="ru-RU" sz="1600" dirty="0" smtClean="0">
                <a:latin typeface="Times New Roman" panose="02020603050405020304" pitchFamily="18" charset="0"/>
                <a:cs typeface="Times New Roman" panose="02020603050405020304" pitchFamily="18" charset="0"/>
              </a:rPr>
              <a:t>рограмма «</a:t>
            </a:r>
            <a:r>
              <a:rPr lang="ru-RU" sz="1600" dirty="0">
                <a:latin typeface="Times New Roman" panose="02020603050405020304" pitchFamily="18" charset="0"/>
                <a:cs typeface="Times New Roman" panose="02020603050405020304" pitchFamily="18" charset="0"/>
              </a:rPr>
              <a:t>К</a:t>
            </a:r>
            <a:r>
              <a:rPr lang="ru-RU" sz="1600" dirty="0" smtClean="0">
                <a:latin typeface="Times New Roman" panose="02020603050405020304" pitchFamily="18" charset="0"/>
                <a:cs typeface="Times New Roman" panose="02020603050405020304" pitchFamily="18" charset="0"/>
              </a:rPr>
              <a:t>омпьютерная графика» имеет техническую направленность. </a:t>
            </a:r>
          </a:p>
          <a:p>
            <a:pPr algn="just"/>
            <a:r>
              <a:rPr lang="ru-RU" sz="1600" dirty="0" smtClean="0">
                <a:latin typeface="Times New Roman" panose="02020603050405020304" pitchFamily="18" charset="0"/>
                <a:cs typeface="Times New Roman" panose="02020603050405020304" pitchFamily="18" charset="0"/>
              </a:rPr>
              <a:t>Программа направлена на развитие творческого потенциала ребенка, его личное саморазвитие, понимание себя и возможности применения своих знаний в мире других людей, понимание перспектив будущего.</a:t>
            </a:r>
          </a:p>
          <a:p>
            <a:pPr algn="just"/>
            <a:r>
              <a:rPr lang="ru-RU" sz="1600" dirty="0" smtClean="0">
                <a:latin typeface="Times New Roman" panose="02020603050405020304" pitchFamily="18" charset="0"/>
                <a:cs typeface="Times New Roman" panose="02020603050405020304" pitchFamily="18" charset="0"/>
              </a:rPr>
              <a:t>В течение учебного года обучающиеся будут работать с тремя программами: D-Paint, Color Draw 11, Adobe Photoshop 7, научатся создавать творческие работы, используя возможности каждой из программ. </a:t>
            </a:r>
          </a:p>
          <a:p>
            <a:pPr algn="just"/>
            <a:r>
              <a:rPr lang="ru-RU" sz="1600" dirty="0" smtClean="0">
                <a:latin typeface="Times New Roman" panose="02020603050405020304" pitchFamily="18" charset="0"/>
                <a:cs typeface="Times New Roman" panose="02020603050405020304" pitchFamily="18" charset="0"/>
              </a:rPr>
              <a:t>На занятиях осваиваются выразительные возможности линии, пятна, шрифта, приобретаются навыки в композиции. Эскизы выполняются в последовательности, близкой технологии компьютерного рисования. Компьютер мы рассматриваем как элемент искусства. </a:t>
            </a:r>
          </a:p>
          <a:p>
            <a:pPr algn="just"/>
            <a:r>
              <a:rPr lang="ru-RU" sz="1600" dirty="0" smtClean="0">
                <a:latin typeface="Times New Roman" panose="02020603050405020304" pitchFamily="18" charset="0"/>
                <a:cs typeface="Times New Roman" panose="02020603050405020304" pitchFamily="18" charset="0"/>
              </a:rPr>
              <a:t>Для компьютерной графики приобретены и будут использоваться два планшета. Это облегчит работу для создания сложного контура инструментом карандаш или кисть в графическом редакторе. Программу Adobe Photoshop 7 мы используем для создания творческих фото-коллажей. Также учимся использовать в работе художественные фильтры: «акварель», «цветной карандаш», «мозаика» и другие. Здесь необходимо чувство меры и художественный вкус. </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721862125"/>
      </p:ext>
    </p:extLst>
  </p:cSld>
  <p:clrMapOvr>
    <a:masterClrMapping/>
  </p:clrMapOvr>
  <p:transition>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0"/>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Студия звукозаписи</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23528" y="1196752"/>
            <a:ext cx="8424936" cy="5661248"/>
          </a:xfrm>
        </p:spPr>
        <p:txBody>
          <a:bodyPr>
            <a:normAutofit/>
          </a:bodyPr>
          <a:lstStyle/>
          <a:p>
            <a:pPr fontAlgn="t">
              <a:lnSpc>
                <a:spcPct val="110000"/>
              </a:lnSpc>
              <a:spcBef>
                <a:spcPts val="0"/>
              </a:spcBef>
            </a:pPr>
            <a:r>
              <a:rPr lang="ru-RU" sz="1600" b="1" dirty="0" smtClean="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15-17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1 год</a:t>
            </a:r>
            <a:endParaRPr lang="ru-RU" sz="1600" dirty="0">
              <a:latin typeface="Times New Roman" panose="02020603050405020304" pitchFamily="18" charset="0"/>
              <a:cs typeface="Times New Roman" panose="02020603050405020304" pitchFamily="18" charset="0"/>
            </a:endParaRPr>
          </a:p>
          <a:p>
            <a:pPr fontAlgn="t">
              <a:lnSpc>
                <a:spcPct val="110000"/>
              </a:lnSpc>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b="1" dirty="0" smtClean="0">
                <a:latin typeface="Times New Roman" panose="02020603050405020304" pitchFamily="18" charset="0"/>
                <a:cs typeface="Times New Roman" panose="02020603050405020304" pitchFamily="18" charset="0"/>
              </a:rPr>
              <a:t>Программа «</a:t>
            </a:r>
            <a:r>
              <a:rPr lang="ru-RU" sz="1600" dirty="0" smtClean="0">
                <a:latin typeface="Times New Roman" panose="02020603050405020304" pitchFamily="18" charset="0"/>
                <a:cs typeface="Times New Roman" panose="02020603050405020304" pitchFamily="18" charset="0"/>
              </a:rPr>
              <a:t>Студия звукозаписи» - технической направленности.</a:t>
            </a:r>
            <a:endParaRPr lang="ru-RU" sz="1600" dirty="0">
              <a:latin typeface="Times New Roman" panose="02020603050405020304" pitchFamily="18" charset="0"/>
              <a:cs typeface="Times New Roman" panose="02020603050405020304" pitchFamily="18" charset="0"/>
            </a:endParaRPr>
          </a:p>
          <a:p>
            <a:pPr algn="just">
              <a:lnSpc>
                <a:spcPct val="110000"/>
              </a:lnSpc>
              <a:spcBef>
                <a:spcPts val="600"/>
              </a:spcBef>
            </a:pPr>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"Студия звукозаписи" поможет обучающимся овладеть навыками работы в звуковом редакторе, усвоить правила записи и обработки звуковых данных.</a:t>
            </a:r>
          </a:p>
          <a:p>
            <a:pPr algn="just">
              <a:lnSpc>
                <a:spcPct val="110000"/>
              </a:lnSpc>
              <a:spcBef>
                <a:spcPts val="600"/>
              </a:spcBef>
            </a:pPr>
            <a:r>
              <a:rPr lang="ru-RU" sz="1600" dirty="0" smtClean="0">
                <a:latin typeface="Times New Roman" panose="02020603050405020304" pitchFamily="18" charset="0"/>
                <a:cs typeface="Times New Roman" panose="02020603050405020304" pitchFamily="18" charset="0"/>
              </a:rPr>
              <a:t>Обучающиеся познакомятся </a:t>
            </a:r>
            <a:r>
              <a:rPr lang="ru-RU" sz="1600" dirty="0">
                <a:latin typeface="Times New Roman" panose="02020603050405020304" pitchFamily="18" charset="0"/>
                <a:cs typeface="Times New Roman" panose="02020603050405020304" pitchFamily="18" charset="0"/>
              </a:rPr>
              <a:t>с основами теории звука и оцифровки аудиосигнала, </a:t>
            </a:r>
            <a:r>
              <a:rPr lang="ru-RU" sz="1600" dirty="0" smtClean="0">
                <a:latin typeface="Times New Roman" panose="02020603050405020304" pitchFamily="18" charset="0"/>
                <a:cs typeface="Times New Roman" panose="02020603050405020304" pitchFamily="18" charset="0"/>
              </a:rPr>
              <a:t>получат </a:t>
            </a:r>
            <a:r>
              <a:rPr lang="ru-RU" sz="1600" dirty="0">
                <a:latin typeface="Times New Roman" panose="02020603050405020304" pitchFamily="18" charset="0"/>
                <a:cs typeface="Times New Roman" panose="02020603050405020304" pitchFamily="18" charset="0"/>
              </a:rPr>
              <a:t>представление о возможностях современных аудиоредакторов и </a:t>
            </a:r>
            <a:r>
              <a:rPr lang="ru-RU" sz="1600" dirty="0" smtClean="0">
                <a:latin typeface="Times New Roman" panose="02020603050405020304" pitchFamily="18" charset="0"/>
                <a:cs typeface="Times New Roman" panose="02020603050405020304" pitchFamily="18" charset="0"/>
              </a:rPr>
              <a:t>научатся </a:t>
            </a:r>
            <a:r>
              <a:rPr lang="ru-RU" sz="1600" dirty="0">
                <a:latin typeface="Times New Roman" panose="02020603050405020304" pitchFamily="18" charset="0"/>
                <a:cs typeface="Times New Roman" panose="02020603050405020304" pitchFamily="18" charset="0"/>
              </a:rPr>
              <a:t>основам звукомонтажа: обрабатывать звук, применять к нему специальные аудиоэффекты, использовать спектральный анализ звука для его фильтрации и очистки от разного рода шумов. </a:t>
            </a:r>
            <a:endParaRPr lang="ru-RU" sz="1600" dirty="0" smtClean="0">
              <a:latin typeface="Times New Roman" panose="02020603050405020304" pitchFamily="18" charset="0"/>
              <a:cs typeface="Times New Roman" panose="02020603050405020304" pitchFamily="18" charset="0"/>
            </a:endParaRPr>
          </a:p>
          <a:p>
            <a:pPr algn="just">
              <a:lnSpc>
                <a:spcPct val="110000"/>
              </a:lnSpc>
              <a:spcBef>
                <a:spcPts val="600"/>
              </a:spcBef>
            </a:pP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процессе обучения рассматривается использование аудиофайлов в презентациях и flash-роликах. </a:t>
            </a:r>
            <a:endParaRPr lang="ru-RU" sz="1600" dirty="0" smtClean="0">
              <a:latin typeface="Times New Roman" panose="02020603050405020304" pitchFamily="18" charset="0"/>
              <a:cs typeface="Times New Roman" panose="02020603050405020304" pitchFamily="18" charset="0"/>
            </a:endParaRPr>
          </a:p>
          <a:p>
            <a:pPr algn="just">
              <a:lnSpc>
                <a:spcPct val="110000"/>
              </a:lnSpc>
              <a:spcBef>
                <a:spcPts val="600"/>
              </a:spcBef>
            </a:pPr>
            <a:r>
              <a:rPr lang="ru-RU" sz="1600" dirty="0" smtClean="0">
                <a:latin typeface="Times New Roman" panose="02020603050405020304" pitchFamily="18" charset="0"/>
                <a:cs typeface="Times New Roman" panose="02020603050405020304" pitchFamily="18" charset="0"/>
              </a:rPr>
              <a:t>Обучение по программе </a:t>
            </a:r>
            <a:r>
              <a:rPr lang="ru-RU" sz="1600" dirty="0">
                <a:latin typeface="Times New Roman" panose="02020603050405020304" pitchFamily="18" charset="0"/>
                <a:cs typeface="Times New Roman" panose="02020603050405020304" pitchFamily="18" charset="0"/>
              </a:rPr>
              <a:t>«Студия звукозаписи» позволит получить начальные знания в области звукомонтажа, определённым образом способствуя профессиональному </a:t>
            </a:r>
            <a:r>
              <a:rPr lang="ru-RU" sz="1600" dirty="0" smtClean="0">
                <a:latin typeface="Times New Roman" panose="02020603050405020304" pitchFamily="18" charset="0"/>
                <a:cs typeface="Times New Roman" panose="02020603050405020304" pitchFamily="18" charset="0"/>
              </a:rPr>
              <a:t>самоопределению, </a:t>
            </a:r>
            <a:r>
              <a:rPr lang="ru-RU" sz="1600" dirty="0">
                <a:latin typeface="Times New Roman" panose="02020603050405020304" pitchFamily="18" charset="0"/>
                <a:cs typeface="Times New Roman" panose="02020603050405020304" pitchFamily="18" charset="0"/>
              </a:rPr>
              <a:t>расширит </a:t>
            </a:r>
            <a:r>
              <a:rPr lang="ru-RU" sz="1600" dirty="0" smtClean="0">
                <a:latin typeface="Times New Roman" panose="02020603050405020304" pitchFamily="18" charset="0"/>
                <a:cs typeface="Times New Roman" panose="02020603050405020304" pitchFamily="18" charset="0"/>
              </a:rPr>
              <a:t>познания </a:t>
            </a:r>
            <a:r>
              <a:rPr lang="ru-RU" sz="1600" dirty="0">
                <a:latin typeface="Times New Roman" panose="02020603050405020304" pitchFamily="18" charset="0"/>
                <a:cs typeface="Times New Roman" panose="02020603050405020304" pitchFamily="18" charset="0"/>
              </a:rPr>
              <a:t>в области мультимедиа, послужит стимулом для развития творческих способностей юной личности.</a:t>
            </a:r>
          </a:p>
          <a:p>
            <a:pPr algn="just"/>
            <a:endParaRPr lang="ru-RU"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504567292"/>
      </p:ext>
    </p:extLst>
  </p:cSld>
  <p:clrMapOvr>
    <a:masterClrMapping/>
  </p:clrMapOvr>
  <p:transition>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Цифровая живопись</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23528" y="1268760"/>
            <a:ext cx="8496944" cy="4517856"/>
          </a:xfrm>
        </p:spPr>
        <p:txBody>
          <a:bodyPr>
            <a:normAutofit/>
          </a:bodyPr>
          <a:lstStyle/>
          <a:p>
            <a:pPr fontAlgn="t">
              <a:lnSpc>
                <a:spcPct val="110000"/>
              </a:lnSpc>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10-17 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1 год</a:t>
            </a:r>
            <a:endParaRPr lang="ru-RU" sz="1600" dirty="0">
              <a:latin typeface="Times New Roman" panose="02020603050405020304" pitchFamily="18" charset="0"/>
              <a:cs typeface="Times New Roman" panose="02020603050405020304" pitchFamily="18" charset="0"/>
            </a:endParaRPr>
          </a:p>
          <a:p>
            <a:pPr fontAlgn="t">
              <a:lnSpc>
                <a:spcPct val="110000"/>
              </a:lnSpc>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«Цифровая живопись» имеет техническую направленность.</a:t>
            </a:r>
          </a:p>
          <a:p>
            <a:pPr algn="just" fontAlgn="t">
              <a:lnSpc>
                <a:spcPct val="110000"/>
              </a:lnSpc>
              <a:spcBef>
                <a:spcPts val="600"/>
              </a:spcBef>
            </a:pPr>
            <a:r>
              <a:rPr lang="ru-RU" sz="1600" dirty="0">
                <a:latin typeface="Times New Roman" panose="02020603050405020304" pitchFamily="18" charset="0"/>
                <a:cs typeface="Times New Roman" panose="02020603050405020304" pitchFamily="18" charset="0"/>
              </a:rPr>
              <a:t>Цифровая живопись представляет собой работы, выполненные при помощи графического планшета на компьютере, которые можно оставить в электронном виде или распечатать на цветном принтере. </a:t>
            </a: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наше время активно осваиваются методики по работе на компьютере с графическим планшетом и различными программами, позволяющими заниматься </a:t>
            </a:r>
            <a:r>
              <a:rPr lang="ru-RU" sz="1600" dirty="0" smtClean="0">
                <a:latin typeface="Times New Roman" panose="02020603050405020304" pitchFamily="18" charset="0"/>
                <a:cs typeface="Times New Roman" panose="02020603050405020304" pitchFamily="18" charset="0"/>
              </a:rPr>
              <a:t>медиарисованием. </a:t>
            </a:r>
          </a:p>
          <a:p>
            <a:pPr algn="just" fontAlgn="t">
              <a:lnSpc>
                <a:spcPct val="110000"/>
              </a:lnSpc>
              <a:spcBef>
                <a:spcPts val="600"/>
              </a:spcBef>
            </a:pPr>
            <a:r>
              <a:rPr lang="ru-RU" sz="1600" dirty="0" smtClean="0">
                <a:latin typeface="Times New Roman" panose="02020603050405020304" pitchFamily="18" charset="0"/>
                <a:cs typeface="Times New Roman" panose="02020603050405020304" pitchFamily="18" charset="0"/>
              </a:rPr>
              <a:t>Электронные </a:t>
            </a:r>
            <a:r>
              <a:rPr lang="ru-RU" sz="1600" dirty="0">
                <a:latin typeface="Times New Roman" panose="02020603050405020304" pitchFamily="18" charset="0"/>
                <a:cs typeface="Times New Roman" panose="02020603050405020304" pitchFamily="18" charset="0"/>
              </a:rPr>
              <a:t>изображения создаются при помощи компьютерных имитаций традиционных инструментов художника. Но, в отличие от традиционной живописи, в цифровой имеются прогрессивные и высокотехнологичные функции инструментов и возможностей, например, работа со слоями или нанесение текстур на нужные участки картины; генерация шумов заданного типа; различные эффекты кистей; HDR картины; различные фильтры и коррекции, и многое другое, что, в свою очередь, требует от «художника» глубоких познаний в области компьютерных технологий.</a:t>
            </a:r>
          </a:p>
          <a:p>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779795735"/>
      </p:ext>
    </p:extLst>
  </p:cSld>
  <p:clrMapOvr>
    <a:masterClrMapping/>
  </p:clrMapOvr>
  <p:transition>
    <p:split orient="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800" dirty="0" smtClean="0">
                <a:latin typeface="Times New Roman" panose="02020603050405020304" pitchFamily="18" charset="0"/>
                <a:cs typeface="Times New Roman" panose="02020603050405020304" pitchFamily="18" charset="0"/>
              </a:rPr>
              <a:t>Компьютерная графика для младших школьников</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normAutofit lnSpcReduction="10000"/>
          </a:bodyPr>
          <a:lstStyle/>
          <a:p>
            <a:pPr fontAlgn="t">
              <a:lnSpc>
                <a:spcPct val="110000"/>
              </a:lnSpc>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7-10лет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1 год</a:t>
            </a:r>
            <a:endParaRPr lang="ru-RU" sz="1600" dirty="0">
              <a:latin typeface="Times New Roman" panose="02020603050405020304" pitchFamily="18" charset="0"/>
              <a:cs typeface="Times New Roman" panose="02020603050405020304" pitchFamily="18" charset="0"/>
            </a:endParaRPr>
          </a:p>
          <a:p>
            <a:pPr fontAlgn="t">
              <a:lnSpc>
                <a:spcPct val="110000"/>
              </a:lnSpc>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Данная программа имеет техническую направленность.</a:t>
            </a:r>
          </a:p>
          <a:p>
            <a:pPr algn="just" fontAlgn="t">
              <a:lnSpc>
                <a:spcPct val="110000"/>
              </a:lnSpc>
              <a:spcBef>
                <a:spcPts val="600"/>
              </a:spcBef>
            </a:pP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современном мире владение компьютерными технологиями  -  важный компонент образования, играющий значимую роль в формировании целостного мировоззрения, системно-информационной картины мира, учебных и коммуникативных навыков.  С помощью графических редакторов на экране компьютера можно создавать сложные многоцветные композиции, редактировать их, меняя и улучшая, вводить в рисунок различные шрифтовые элементы, получать на основе созданных композиций готовую печатную продукцию. </a:t>
            </a:r>
            <a:endParaRPr lang="ru-RU" sz="1600" dirty="0" smtClean="0">
              <a:latin typeface="Times New Roman" panose="02020603050405020304" pitchFamily="18" charset="0"/>
              <a:cs typeface="Times New Roman" panose="02020603050405020304" pitchFamily="18" charset="0"/>
            </a:endParaRPr>
          </a:p>
          <a:p>
            <a:pPr algn="just" fontAlgn="t">
              <a:lnSpc>
                <a:spcPct val="110000"/>
              </a:lnSpc>
              <a:spcBef>
                <a:spcPts val="600"/>
              </a:spcBef>
            </a:pPr>
            <a:r>
              <a:rPr lang="ru-RU" sz="1600" dirty="0" smtClean="0">
                <a:latin typeface="Times New Roman" panose="02020603050405020304" pitchFamily="18" charset="0"/>
                <a:cs typeface="Times New Roman" panose="02020603050405020304" pitchFamily="18" charset="0"/>
              </a:rPr>
              <a:t>На </a:t>
            </a:r>
            <a:r>
              <a:rPr lang="ru-RU" sz="1600" dirty="0">
                <a:latin typeface="Times New Roman" panose="02020603050405020304" pitchFamily="18" charset="0"/>
                <a:cs typeface="Times New Roman" panose="02020603050405020304" pitchFamily="18" charset="0"/>
              </a:rPr>
              <a:t>занятиях </a:t>
            </a:r>
            <a:r>
              <a:rPr lang="ru-RU" sz="1600" dirty="0" smtClean="0">
                <a:latin typeface="Times New Roman" panose="02020603050405020304" pitchFamily="18" charset="0"/>
                <a:cs typeface="Times New Roman" panose="02020603050405020304" pitchFamily="18" charset="0"/>
              </a:rPr>
              <a:t>изучаются: основы </a:t>
            </a:r>
            <a:r>
              <a:rPr lang="ru-RU" sz="1600" dirty="0">
                <a:latin typeface="Times New Roman" panose="02020603050405020304" pitchFamily="18" charset="0"/>
                <a:cs typeface="Times New Roman" panose="02020603050405020304" pitchFamily="18" charset="0"/>
              </a:rPr>
              <a:t>работы на компьютере и графические редакторы (</a:t>
            </a:r>
            <a:r>
              <a:rPr lang="en-US" sz="1600" dirty="0">
                <a:latin typeface="Times New Roman" panose="02020603050405020304" pitchFamily="18" charset="0"/>
                <a:cs typeface="Times New Roman" panose="02020603050405020304" pitchFamily="18" charset="0"/>
              </a:rPr>
              <a:t>D</a:t>
            </a:r>
            <a:r>
              <a:rPr lang="ru-RU" sz="1600"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Paint</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Corel Draw</a:t>
            </a:r>
            <a:r>
              <a:rPr lang="ru-RU" sz="1600" dirty="0">
                <a:latin typeface="Times New Roman" panose="02020603050405020304" pitchFamily="18" charset="0"/>
                <a:cs typeface="Times New Roman" panose="02020603050405020304" pitchFamily="18" charset="0"/>
              </a:rPr>
              <a:t> 11, </a:t>
            </a:r>
            <a:r>
              <a:rPr lang="en-US" sz="1600" dirty="0">
                <a:latin typeface="Times New Roman" panose="02020603050405020304" pitchFamily="18" charset="0"/>
                <a:cs typeface="Times New Roman" panose="02020603050405020304" pitchFamily="18" charset="0"/>
              </a:rPr>
              <a:t>Adobe Photoshop</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основы компьютерного </a:t>
            </a:r>
            <a:r>
              <a:rPr lang="ru-RU" sz="1600" dirty="0" smtClean="0">
                <a:latin typeface="Times New Roman" panose="02020603050405020304" pitchFamily="18" charset="0"/>
                <a:cs typeface="Times New Roman" panose="02020603050405020304" pitchFamily="18" charset="0"/>
              </a:rPr>
              <a:t> графики, дизайна (</a:t>
            </a:r>
            <a:r>
              <a:rPr lang="ru-RU" sz="1600" dirty="0">
                <a:latin typeface="Times New Roman" panose="02020603050405020304" pitchFamily="18" charset="0"/>
                <a:cs typeface="Times New Roman" panose="02020603050405020304" pitchFamily="18" charset="0"/>
              </a:rPr>
              <a:t>цветопередача, оформление</a:t>
            </a:r>
            <a:r>
              <a:rPr lang="ru-RU" sz="1600" dirty="0" smtClean="0">
                <a:latin typeface="Times New Roman" panose="02020603050405020304" pitchFamily="18" charset="0"/>
                <a:cs typeface="Times New Roman" panose="02020603050405020304" pitchFamily="18" charset="0"/>
              </a:rPr>
              <a:t>), основные </a:t>
            </a:r>
            <a:r>
              <a:rPr lang="ru-RU" sz="1600" dirty="0">
                <a:latin typeface="Times New Roman" panose="02020603050405020304" pitchFamily="18" charset="0"/>
                <a:cs typeface="Times New Roman" panose="02020603050405020304" pitchFamily="18" charset="0"/>
              </a:rPr>
              <a:t>инструменты и приемы, используемые в растровой компьютерной графике.</a:t>
            </a:r>
          </a:p>
          <a:p>
            <a:pPr algn="just">
              <a:lnSpc>
                <a:spcPct val="110000"/>
              </a:lnSpc>
              <a:spcBef>
                <a:spcPts val="600"/>
              </a:spcBef>
            </a:pPr>
            <a:r>
              <a:rPr lang="ru-RU" sz="1600" dirty="0" smtClean="0">
                <a:latin typeface="Times New Roman" panose="02020603050405020304" pitchFamily="18" charset="0"/>
                <a:cs typeface="Times New Roman" panose="02020603050405020304" pitchFamily="18" charset="0"/>
              </a:rPr>
              <a:t>Обучающиеся в результате освоения программы смогут выполнять на компьютере графические рисунки  </a:t>
            </a:r>
            <a:r>
              <a:rPr lang="ru-RU" sz="1600" dirty="0">
                <a:latin typeface="Times New Roman" panose="02020603050405020304" pitchFamily="18" charset="0"/>
                <a:cs typeface="Times New Roman" panose="02020603050405020304" pitchFamily="18" charset="0"/>
              </a:rPr>
              <a:t>сложности</a:t>
            </a:r>
          </a:p>
          <a:p>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779795735"/>
      </p:ext>
    </p:extLst>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188640"/>
            <a:ext cx="9144000" cy="6858000"/>
          </a:xfrm>
        </p:spPr>
        <p:txBody>
          <a:bodyPr>
            <a:normAutofit/>
          </a:bodyPr>
          <a:lstStyle/>
          <a:p>
            <a:pPr algn="ctr"/>
            <a:endParaRPr lang="ru-RU" sz="1600" dirty="0" smtClean="0">
              <a:hlinkClick r:id="rId2" action="ppaction://hlinksldjump"/>
            </a:endParaRPr>
          </a:p>
          <a:p>
            <a:pPr algn="ctr"/>
            <a:endParaRPr lang="ru-RU" sz="1600" dirty="0">
              <a:hlinkClick r:id="rId2" action="ppaction://hlinksldjump"/>
            </a:endParaRPr>
          </a:p>
          <a:p>
            <a:pPr algn="ctr"/>
            <a:r>
              <a:rPr lang="ru-RU" sz="1600" dirty="0" smtClean="0">
                <a:hlinkClick r:id="rId2" action="ppaction://hlinksldjump"/>
              </a:rPr>
              <a:t>Студия </a:t>
            </a:r>
            <a:r>
              <a:rPr lang="ru-RU" sz="1600" dirty="0">
                <a:hlinkClick r:id="rId2" action="ppaction://hlinksldjump"/>
              </a:rPr>
              <a:t>эстрадного танца “Моя фантазия”</a:t>
            </a:r>
            <a:endParaRPr lang="ru-RU" sz="1600" dirty="0"/>
          </a:p>
          <a:p>
            <a:pPr algn="ctr"/>
            <a:r>
              <a:rPr lang="ru-RU" sz="1600" dirty="0">
                <a:hlinkClick r:id="rId3" action="ppaction://hlinksldjump"/>
              </a:rPr>
              <a:t>Волшебный крючок</a:t>
            </a:r>
            <a:endParaRPr lang="ru-RU" sz="1600" dirty="0"/>
          </a:p>
          <a:p>
            <a:pPr algn="ctr"/>
            <a:r>
              <a:rPr lang="ru-RU" sz="1600" dirty="0" smtClean="0">
                <a:hlinkClick r:id="rId4" action="ppaction://hlinksldjump"/>
              </a:rPr>
              <a:t>Разноцветный </a:t>
            </a:r>
            <a:r>
              <a:rPr lang="ru-RU" sz="1600" dirty="0">
                <a:hlinkClick r:id="rId4" action="ppaction://hlinksldjump"/>
              </a:rPr>
              <a:t>лоскуток</a:t>
            </a:r>
            <a:endParaRPr lang="ru-RU" sz="1600" dirty="0"/>
          </a:p>
          <a:p>
            <a:pPr algn="ctr"/>
            <a:r>
              <a:rPr lang="ru-RU" sz="1600" dirty="0">
                <a:hlinkClick r:id="rId5" action="ppaction://hlinksldjump"/>
              </a:rPr>
              <a:t>Бисероплетение</a:t>
            </a:r>
            <a:endParaRPr lang="ru-RU" sz="1600" dirty="0"/>
          </a:p>
          <a:p>
            <a:pPr algn="ctr"/>
            <a:r>
              <a:rPr lang="ru-RU" sz="1600" dirty="0" smtClean="0">
                <a:hlinkClick r:id="rId6" action="ppaction://hlinksldjump"/>
              </a:rPr>
              <a:t>Вязание </a:t>
            </a:r>
            <a:r>
              <a:rPr lang="ru-RU" sz="1600" dirty="0">
                <a:hlinkClick r:id="rId6" action="ppaction://hlinksldjump"/>
              </a:rPr>
              <a:t>от А до Я</a:t>
            </a:r>
            <a:endParaRPr lang="ru-RU" sz="1600" dirty="0"/>
          </a:p>
          <a:p>
            <a:pPr algn="ctr"/>
            <a:r>
              <a:rPr lang="ru-RU" sz="1600" dirty="0">
                <a:hlinkClick r:id="rId7" action="ppaction://hlinksldjump"/>
              </a:rPr>
              <a:t>Картины без кисти и красок</a:t>
            </a:r>
            <a:endParaRPr lang="ru-RU" sz="1600" dirty="0"/>
          </a:p>
          <a:p>
            <a:pPr algn="ctr"/>
            <a:r>
              <a:rPr lang="ru-RU" sz="1600" dirty="0">
                <a:hlinkClick r:id="rId8" action="ppaction://hlinksldjump"/>
              </a:rPr>
              <a:t>Рисунок</a:t>
            </a:r>
            <a:r>
              <a:rPr lang="ru-RU" sz="1600" dirty="0" smtClean="0">
                <a:hlinkClick r:id="rId8" action="ppaction://hlinksldjump"/>
              </a:rPr>
              <a:t>. Живопись</a:t>
            </a:r>
            <a:endParaRPr lang="ru-RU" sz="1600" dirty="0"/>
          </a:p>
          <a:p>
            <a:pPr algn="ctr"/>
            <a:r>
              <a:rPr lang="ru-RU" sz="1600" dirty="0">
                <a:hlinkClick r:id="rId9" action="ppaction://hlinksldjump"/>
              </a:rPr>
              <a:t>Мягкая игрушка</a:t>
            </a:r>
            <a:endParaRPr lang="ru-RU" sz="1600" dirty="0"/>
          </a:p>
          <a:p>
            <a:pPr algn="ctr"/>
            <a:r>
              <a:rPr lang="ru-RU" sz="1600" dirty="0">
                <a:hlinkClick r:id="rId10" action="ppaction://hlinksldjump"/>
              </a:rPr>
              <a:t>Круголетье</a:t>
            </a:r>
            <a:endParaRPr lang="ru-RU" sz="1600" dirty="0"/>
          </a:p>
          <a:p>
            <a:pPr algn="ctr"/>
            <a:r>
              <a:rPr lang="ru-RU" sz="1600" dirty="0">
                <a:hlinkClick r:id="rId11" action="ppaction://hlinksldjump"/>
              </a:rPr>
              <a:t>Искусство бумагокручения.Квиллинг</a:t>
            </a:r>
            <a:endParaRPr lang="ru-RU" sz="1600" dirty="0"/>
          </a:p>
          <a:p>
            <a:pPr algn="ctr"/>
            <a:r>
              <a:rPr lang="ru-RU" sz="1600" dirty="0">
                <a:hlinkClick r:id="rId12" action="ppaction://hlinksldjump"/>
              </a:rPr>
              <a:t>Креативное рукоделие</a:t>
            </a:r>
            <a:endParaRPr lang="ru-RU" sz="1600" dirty="0"/>
          </a:p>
          <a:p>
            <a:pPr algn="ctr"/>
            <a:r>
              <a:rPr lang="ru-RU" sz="1600" dirty="0">
                <a:hlinkClick r:id="rId13" action="ppaction://hlinksldjump"/>
              </a:rPr>
              <a:t>Рисование песком и основы песочной анимации.</a:t>
            </a:r>
            <a:endParaRPr lang="ru-RU" sz="1600" dirty="0"/>
          </a:p>
          <a:p>
            <a:pPr algn="ctr"/>
            <a:r>
              <a:rPr lang="ru-RU" sz="1600" dirty="0">
                <a:hlinkClick r:id="rId14" action="ppaction://hlinksldjump"/>
              </a:rPr>
              <a:t>Изонить</a:t>
            </a:r>
            <a:endParaRPr lang="ru-RU" sz="1600" dirty="0"/>
          </a:p>
          <a:p>
            <a:pPr algn="ctr"/>
            <a:r>
              <a:rPr lang="ru-RU" sz="1600" dirty="0">
                <a:hlinkClick r:id="rId15" action="ppaction://hlinksldjump"/>
              </a:rPr>
              <a:t>Лукоморье</a:t>
            </a:r>
            <a:endParaRPr lang="ru-RU" sz="1600" dirty="0"/>
          </a:p>
          <a:p>
            <a:pPr algn="ctr"/>
            <a:r>
              <a:rPr lang="ru-RU" sz="1600" dirty="0">
                <a:hlinkClick r:id="rId16" action="ppaction://hlinksldjump"/>
              </a:rPr>
              <a:t>Танцуем вместе</a:t>
            </a:r>
            <a:endParaRPr lang="ru-RU" sz="1600" dirty="0"/>
          </a:p>
          <a:p>
            <a:pPr algn="ctr"/>
            <a:r>
              <a:rPr lang="ru-RU" sz="1600" dirty="0">
                <a:hlinkClick r:id="rId17" action="ppaction://hlinksldjump"/>
              </a:rPr>
              <a:t>Батик</a:t>
            </a:r>
            <a:endParaRPr lang="ru-RU" sz="1600" dirty="0"/>
          </a:p>
          <a:p>
            <a:pPr algn="ctr"/>
            <a:r>
              <a:rPr lang="ru-RU" sz="1600" dirty="0">
                <a:hlinkClick r:id="rId18" action="ppaction://hlinksldjump"/>
              </a:rPr>
              <a:t>Керамика</a:t>
            </a:r>
            <a:endParaRPr lang="ru-RU" sz="1600" dirty="0"/>
          </a:p>
          <a:p>
            <a:pPr algn="ctr"/>
            <a:r>
              <a:rPr lang="ru-RU" sz="1600" u="sng" dirty="0">
                <a:solidFill>
                  <a:srgbClr val="FFFF00"/>
                </a:solidFill>
                <a:hlinkClick r:id="rId19" action="ppaction://hlinksldjump"/>
              </a:rPr>
              <a:t>Керамика сквозь века</a:t>
            </a:r>
            <a:endParaRPr lang="ru-RU" sz="1600" u="sng" dirty="0">
              <a:solidFill>
                <a:srgbClr val="FFFF00"/>
              </a:solidFill>
            </a:endParaRPr>
          </a:p>
          <a:p>
            <a:pPr algn="ctr"/>
            <a:r>
              <a:rPr lang="ru-RU" sz="1600" u="sng" dirty="0">
                <a:solidFill>
                  <a:srgbClr val="FFFF00"/>
                </a:solidFill>
                <a:hlinkClick r:id="rId20" action="ppaction://hlinksldjump"/>
              </a:rPr>
              <a:t>Лепной дизайн. </a:t>
            </a:r>
            <a:r>
              <a:rPr lang="ru-RU" sz="1600" u="sng" dirty="0" smtClean="0">
                <a:solidFill>
                  <a:srgbClr val="FFFF00"/>
                </a:solidFill>
                <a:hlinkClick r:id="rId20" action="ppaction://hlinksldjump"/>
              </a:rPr>
              <a:t>Скульптура.</a:t>
            </a:r>
            <a:endParaRPr lang="ru-RU" sz="1600" u="sng" dirty="0">
              <a:solidFill>
                <a:srgbClr val="FFFF00"/>
              </a:solidFill>
            </a:endParaRPr>
          </a:p>
          <a:p>
            <a:pPr algn="ctr"/>
            <a:endParaRPr lang="ru-RU" sz="1200" u="sng" dirty="0" smtClean="0">
              <a:solidFill>
                <a:srgbClr val="FFFF00"/>
              </a:solidFill>
            </a:endParaRPr>
          </a:p>
          <a:p>
            <a:pPr algn="ctr"/>
            <a:endParaRPr lang="ru-RU" sz="1200" u="sng" dirty="0">
              <a:solidFill>
                <a:srgbClr val="FFFF00"/>
              </a:solidFill>
            </a:endParaRPr>
          </a:p>
          <a:p>
            <a:pPr algn="ctr"/>
            <a:endParaRPr lang="ru-RU" sz="1500" dirty="0" smtClean="0"/>
          </a:p>
          <a:p>
            <a:pPr algn="ctr"/>
            <a:endParaRPr lang="ru-RU" sz="1500" dirty="0" smtClean="0"/>
          </a:p>
          <a:p>
            <a:pPr algn="ctr"/>
            <a:endParaRPr lang="ru-RU" sz="1500" dirty="0" smtClean="0"/>
          </a:p>
        </p:txBody>
      </p:sp>
      <p:sp>
        <p:nvSpPr>
          <p:cNvPr id="4" name="Управляющая кнопка: назад 3">
            <a:hlinkClick r:id="" action="ppaction://hlinkshowjump?jump=previousslide" highlightClick="1"/>
          </p:cNvPr>
          <p:cNvSpPr/>
          <p:nvPr/>
        </p:nvSpPr>
        <p:spPr>
          <a:xfrm>
            <a:off x="0" y="476672"/>
            <a:ext cx="1835696" cy="1152128"/>
          </a:xfrm>
          <a:prstGeom prst="actionButtonBackPreviou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dirty="0"/>
          </a:p>
        </p:txBody>
      </p:sp>
      <p:sp>
        <p:nvSpPr>
          <p:cNvPr id="5" name="Управляющая кнопка: назад 4">
            <a:hlinkClick r:id="" action="ppaction://hlinkshowjump?jump=nextslide" highlightClick="1"/>
          </p:cNvPr>
          <p:cNvSpPr/>
          <p:nvPr/>
        </p:nvSpPr>
        <p:spPr>
          <a:xfrm rot="10800000">
            <a:off x="7308304" y="444887"/>
            <a:ext cx="1835696" cy="1152128"/>
          </a:xfrm>
          <a:prstGeom prst="actionButtonBackPreviou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dirty="0"/>
          </a:p>
        </p:txBody>
      </p:sp>
    </p:spTree>
  </p:cSld>
  <p:clrMapOvr>
    <a:masterClrMapping/>
  </p:clrMapOvr>
  <p:transition>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7704" y="0"/>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Издательское дело</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23528" y="1196752"/>
            <a:ext cx="8424936" cy="5256584"/>
          </a:xfrm>
        </p:spPr>
        <p:txBody>
          <a:bodyPr>
            <a:normAutofit fontScale="25000" lnSpcReduction="20000"/>
          </a:bodyPr>
          <a:lstStyle/>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a:t>
            </a:r>
            <a:r>
              <a:rPr lang="ru-RU" sz="6400" b="1" dirty="0" smtClean="0">
                <a:latin typeface="Times New Roman" panose="02020603050405020304" pitchFamily="18" charset="0"/>
                <a:cs typeface="Times New Roman" panose="02020603050405020304" pitchFamily="18" charset="0"/>
              </a:rPr>
              <a:t>7-17 </a:t>
            </a:r>
            <a:r>
              <a:rPr lang="ru-RU" sz="6400" b="1" dirty="0">
                <a:latin typeface="Times New Roman" panose="02020603050405020304" pitchFamily="18" charset="0"/>
                <a:cs typeface="Times New Roman" panose="02020603050405020304" pitchFamily="18" charset="0"/>
              </a:rPr>
              <a:t>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a:t>
            </a:r>
            <a:r>
              <a:rPr lang="ru-RU" sz="6400" b="1" dirty="0" smtClean="0">
                <a:latin typeface="Times New Roman" panose="02020603050405020304" pitchFamily="18" charset="0"/>
                <a:cs typeface="Times New Roman" panose="02020603050405020304" pitchFamily="18" charset="0"/>
              </a:rPr>
              <a:t>1 год</a:t>
            </a:r>
            <a:endParaRPr lang="ru-RU" sz="64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Программа «Издательское дело» имеет техническую направленность. </a:t>
            </a:r>
          </a:p>
          <a:p>
            <a:pPr algn="just">
              <a:lnSpc>
                <a:spcPct val="120000"/>
              </a:lnSpc>
              <a:spcBef>
                <a:spcPts val="600"/>
              </a:spcBef>
            </a:pPr>
            <a:r>
              <a:rPr lang="ru-RU" sz="6400" dirty="0">
                <a:latin typeface="Times New Roman" panose="02020603050405020304" pitchFamily="18" charset="0"/>
                <a:cs typeface="Times New Roman" panose="02020603050405020304" pitchFamily="18" charset="0"/>
              </a:rPr>
              <a:t>Издательское дело – очень интересная и увлекательная область для изучения и приобретения профессиональных навыков издателя, редактора, корректора, художника, </a:t>
            </a:r>
            <a:r>
              <a:rPr lang="ru-RU" sz="6400" dirty="0" smtClean="0">
                <a:latin typeface="Times New Roman" panose="02020603050405020304" pitchFamily="18" charset="0"/>
                <a:cs typeface="Times New Roman" panose="02020603050405020304" pitchFamily="18" charset="0"/>
              </a:rPr>
              <a:t>писателя, дизайнера-верстальщика, редактора, типографского рабочего, переплетчика, реставратора.</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Самостоятельно </a:t>
            </a:r>
            <a:r>
              <a:rPr lang="ru-RU" sz="6400" dirty="0">
                <a:latin typeface="Times New Roman" panose="02020603050405020304" pitchFamily="18" charset="0"/>
                <a:cs typeface="Times New Roman" panose="02020603050405020304" pitchFamily="18" charset="0"/>
              </a:rPr>
              <a:t>сделать любую книжку  - это реально, нужно только узнать некоторые секреты мастерства и приобрести навыки издательского дела. </a:t>
            </a:r>
            <a:endParaRPr lang="ru-RU" sz="6400" dirty="0" smtClean="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На </a:t>
            </a:r>
            <a:r>
              <a:rPr lang="ru-RU" sz="6400" dirty="0">
                <a:latin typeface="Times New Roman" panose="02020603050405020304" pitchFamily="18" charset="0"/>
                <a:cs typeface="Times New Roman" panose="02020603050405020304" pitchFamily="18" charset="0"/>
              </a:rPr>
              <a:t>занятиях дети осваивают технику станковой графики,  изучают шрифты и ручные способы их набора для печати, основные правила набора текста на компьютере, компьютерную верстку. </a:t>
            </a:r>
            <a:endParaRPr lang="ru-RU" sz="6400" dirty="0" smtClean="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Параллельно  </a:t>
            </a:r>
            <a:r>
              <a:rPr lang="ru-RU" sz="6400" dirty="0">
                <a:latin typeface="Times New Roman" panose="02020603050405020304" pitchFamily="18" charset="0"/>
                <a:cs typeface="Times New Roman" panose="02020603050405020304" pitchFamily="18" charset="0"/>
              </a:rPr>
              <a:t>изучают переплетное дело  и реставрацию старых изданий.</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Курс </a:t>
            </a:r>
            <a:r>
              <a:rPr lang="ru-RU" sz="6400" dirty="0">
                <a:latin typeface="Times New Roman" panose="02020603050405020304" pitchFamily="18" charset="0"/>
                <a:cs typeface="Times New Roman" panose="02020603050405020304" pitchFamily="18" charset="0"/>
              </a:rPr>
              <a:t>обучения </a:t>
            </a:r>
            <a:r>
              <a:rPr lang="ru-RU" sz="6400" dirty="0" smtClean="0">
                <a:latin typeface="Times New Roman" panose="02020603050405020304" pitchFamily="18" charset="0"/>
                <a:cs typeface="Times New Roman" panose="02020603050405020304" pitchFamily="18" charset="0"/>
              </a:rPr>
              <a:t>предлагает </a:t>
            </a:r>
            <a:r>
              <a:rPr lang="ru-RU" sz="6400" dirty="0">
                <a:latin typeface="Times New Roman" panose="02020603050405020304" pitchFamily="18" charset="0"/>
                <a:cs typeface="Times New Roman" panose="02020603050405020304" pitchFamily="18" charset="0"/>
              </a:rPr>
              <a:t>последовательное изучения нескольких тематических разделов, которые в целом научат детей методам создания </a:t>
            </a:r>
            <a:r>
              <a:rPr lang="ru-RU" sz="6400" dirty="0" smtClean="0">
                <a:latin typeface="Times New Roman" panose="02020603050405020304" pitchFamily="18" charset="0"/>
                <a:cs typeface="Times New Roman" panose="02020603050405020304" pitchFamily="18" charset="0"/>
              </a:rPr>
              <a:t>книги </a:t>
            </a:r>
            <a:r>
              <a:rPr lang="ru-RU" sz="6400" dirty="0">
                <a:latin typeface="Times New Roman" panose="02020603050405020304" pitchFamily="18" charset="0"/>
                <a:cs typeface="Times New Roman" panose="02020603050405020304" pitchFamily="18" charset="0"/>
              </a:rPr>
              <a:t>от эскиза до макета: станковая графика, изучение шрифтов, процесс иллюстрирования, правила набора текста, компьютерная верстка, </a:t>
            </a:r>
            <a:r>
              <a:rPr lang="ru-RU" sz="6400" dirty="0" smtClean="0">
                <a:latin typeface="Times New Roman" panose="02020603050405020304" pitchFamily="18" charset="0"/>
                <a:cs typeface="Times New Roman" panose="02020603050405020304" pitchFamily="18" charset="0"/>
              </a:rPr>
              <a:t>правила переплета своей книги, старые и новые секреты реставрация книг</a:t>
            </a:r>
            <a:r>
              <a:rPr lang="ru-RU" sz="6400" dirty="0">
                <a:latin typeface="Times New Roman" panose="02020603050405020304" pitchFamily="18" charset="0"/>
                <a:cs typeface="Times New Roman" panose="02020603050405020304" pitchFamily="18" charset="0"/>
              </a:rPr>
              <a:t>. </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800632167"/>
      </p:ext>
    </p:extLst>
  </p:cSld>
  <p:clrMapOvr>
    <a:masterClrMapping/>
  </p:clrMapOvr>
  <p:transition>
    <p:split orient="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4800" dirty="0" smtClean="0">
                <a:latin typeface="Times New Roman" panose="02020603050405020304" pitchFamily="18" charset="0"/>
                <a:cs typeface="Times New Roman" panose="02020603050405020304" pitchFamily="18" charset="0"/>
              </a:rPr>
              <a:t>Inn</a:t>
            </a:r>
            <a:r>
              <a:rPr lang="ru-RU" sz="4800" dirty="0" smtClean="0">
                <a:latin typeface="Times New Roman" panose="02020603050405020304" pitchFamily="18" charset="0"/>
                <a:cs typeface="Times New Roman" panose="02020603050405020304" pitchFamily="18" charset="0"/>
              </a:rPr>
              <a:t>о</a:t>
            </a:r>
            <a:r>
              <a:rPr lang="en-US" sz="4800" dirty="0" smtClean="0">
                <a:latin typeface="Times New Roman" panose="02020603050405020304" pitchFamily="18" charset="0"/>
                <a:cs typeface="Times New Roman" panose="02020603050405020304" pitchFamily="18" charset="0"/>
              </a:rPr>
              <a:t>lab.</a:t>
            </a:r>
            <a:r>
              <a:rPr lang="ru-RU" sz="4800" dirty="0" smtClean="0">
                <a:latin typeface="Times New Roman" panose="02020603050405020304" pitchFamily="18" charset="0"/>
                <a:cs typeface="Times New Roman" panose="02020603050405020304" pitchFamily="18" charset="0"/>
              </a:rPr>
              <a:t>Инновационная лаборатория</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935480"/>
            <a:ext cx="8229600" cy="4805888"/>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12-18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Программа «</a:t>
            </a:r>
            <a:r>
              <a:rPr lang="en-US" sz="1600" dirty="0" smtClean="0">
                <a:latin typeface="Times New Roman" panose="02020603050405020304" pitchFamily="18" charset="0"/>
                <a:cs typeface="Times New Roman" panose="02020603050405020304" pitchFamily="18" charset="0"/>
              </a:rPr>
              <a:t>Innolab</a:t>
            </a:r>
            <a:r>
              <a:rPr lang="ru-RU" sz="1600" dirty="0" smtClean="0">
                <a:latin typeface="Times New Roman" panose="02020603050405020304" pitchFamily="18" charset="0"/>
                <a:cs typeface="Times New Roman" panose="02020603050405020304" pitchFamily="18" charset="0"/>
              </a:rPr>
              <a:t>. Инновационная </a:t>
            </a:r>
            <a:r>
              <a:rPr lang="ru-RU" sz="1600" dirty="0">
                <a:latin typeface="Times New Roman" panose="02020603050405020304" pitchFamily="18" charset="0"/>
                <a:cs typeface="Times New Roman" panose="02020603050405020304" pitchFamily="18" charset="0"/>
              </a:rPr>
              <a:t>л</a:t>
            </a:r>
            <a:r>
              <a:rPr lang="ru-RU" sz="1600" dirty="0" smtClean="0">
                <a:latin typeface="Times New Roman" panose="02020603050405020304" pitchFamily="18" charset="0"/>
                <a:cs typeface="Times New Roman" panose="02020603050405020304" pitchFamily="18" charset="0"/>
              </a:rPr>
              <a:t>аборатория» - технической направленности.</a:t>
            </a:r>
            <a:endParaRPr lang="ru-RU" sz="1600" dirty="0">
              <a:latin typeface="Times New Roman" panose="02020603050405020304" pitchFamily="18" charset="0"/>
              <a:cs typeface="Times New Roman" panose="02020603050405020304" pitchFamily="18" charset="0"/>
            </a:endParaRPr>
          </a:p>
          <a:p>
            <a:pPr algn="just">
              <a:spcBef>
                <a:spcPts val="0"/>
              </a:spcBef>
            </a:pPr>
            <a:r>
              <a:rPr lang="ru-RU" sz="1600" dirty="0" smtClean="0">
                <a:latin typeface="Times New Roman" panose="02020603050405020304" pitchFamily="18" charset="0"/>
                <a:cs typeface="Times New Roman" panose="02020603050405020304" pitchFamily="18" charset="0"/>
              </a:rPr>
              <a:t>Методы</a:t>
            </a:r>
            <a:r>
              <a:rPr lang="ru-RU" sz="1600" dirty="0">
                <a:latin typeface="Times New Roman" panose="02020603050405020304" pitchFamily="18" charset="0"/>
                <a:cs typeface="Times New Roman" panose="02020603050405020304" pitchFamily="18" charset="0"/>
              </a:rPr>
              <a:t>, используемые при </a:t>
            </a:r>
            <a:r>
              <a:rPr lang="ru-RU" sz="1600" dirty="0" smtClean="0">
                <a:latin typeface="Times New Roman" panose="02020603050405020304" pitchFamily="18" charset="0"/>
                <a:cs typeface="Times New Roman" panose="02020603050405020304" pitchFamily="18" charset="0"/>
              </a:rPr>
              <a:t>реализации данной программы, </a:t>
            </a:r>
            <a:r>
              <a:rPr lang="ru-RU" sz="1600" dirty="0">
                <a:latin typeface="Times New Roman" panose="02020603050405020304" pitchFamily="18" charset="0"/>
                <a:cs typeface="Times New Roman" panose="02020603050405020304" pitchFamily="18" charset="0"/>
              </a:rPr>
              <a:t>являются совершенно новыми в системе дополнительного образования детей: рассматриваемое техническое пространство становится универсальным инструментом воплощения результатов интеллектуального, творческого труда детей. Такой подход повышает уровень общего усвоения детьми учебной информации, а также стимулирует интерес к изучаемому виду </a:t>
            </a:r>
            <a:r>
              <a:rPr lang="ru-RU" sz="1600" dirty="0" smtClean="0">
                <a:latin typeface="Times New Roman" panose="02020603050405020304" pitchFamily="18" charset="0"/>
                <a:cs typeface="Times New Roman" panose="02020603050405020304" pitchFamily="18" charset="0"/>
              </a:rPr>
              <a:t>технической </a:t>
            </a:r>
            <a:r>
              <a:rPr lang="ru-RU" sz="1600" dirty="0">
                <a:latin typeface="Times New Roman" panose="02020603050405020304" pitchFamily="18" charset="0"/>
                <a:cs typeface="Times New Roman" panose="02020603050405020304" pitchFamily="18" charset="0"/>
              </a:rPr>
              <a:t>деятельности.</a:t>
            </a:r>
          </a:p>
          <a:p>
            <a:pPr algn="just">
              <a:spcBef>
                <a:spcPts val="0"/>
              </a:spcBef>
            </a:pPr>
            <a:r>
              <a:rPr lang="ru-RU" sz="1600" dirty="0">
                <a:latin typeface="Times New Roman" panose="02020603050405020304" pitchFamily="18" charset="0"/>
                <a:cs typeface="Times New Roman" panose="02020603050405020304" pitchFamily="18" charset="0"/>
              </a:rPr>
              <a:t>Основным содержанием представленной программы является комплексное изучение различных аспектов современной технологической базы промышленного комплекса, а также её отраслей, среди которой можно  выделить следующие:</a:t>
            </a:r>
          </a:p>
          <a:p>
            <a:pPr lvl="0" algn="just">
              <a:spcBef>
                <a:spcPts val="0"/>
              </a:spcBef>
            </a:pPr>
            <a:r>
              <a:rPr lang="ru-RU" sz="1600" dirty="0">
                <a:latin typeface="Times New Roman" panose="02020603050405020304" pitchFamily="18" charset="0"/>
                <a:cs typeface="Times New Roman" panose="02020603050405020304" pitchFamily="18" charset="0"/>
              </a:rPr>
              <a:t>Компьютерное 3</a:t>
            </a:r>
            <a:r>
              <a:rPr lang="en-US" sz="1600" dirty="0">
                <a:latin typeface="Times New Roman" panose="02020603050405020304" pitchFamily="18" charset="0"/>
                <a:cs typeface="Times New Roman" panose="02020603050405020304" pitchFamily="18" charset="0"/>
              </a:rPr>
              <a:t>D</a:t>
            </a:r>
            <a:r>
              <a:rPr lang="ru-RU" sz="1600" dirty="0">
                <a:latin typeface="Times New Roman" panose="02020603050405020304" pitchFamily="18" charset="0"/>
                <a:cs typeface="Times New Roman" panose="02020603050405020304" pitchFamily="18" charset="0"/>
              </a:rPr>
              <a:t>-моделирование реальных объектов.</a:t>
            </a:r>
          </a:p>
          <a:p>
            <a:pPr lvl="0" algn="just">
              <a:spcBef>
                <a:spcPts val="0"/>
              </a:spcBef>
            </a:pPr>
            <a:r>
              <a:rPr lang="ru-RU" sz="1600" dirty="0">
                <a:latin typeface="Times New Roman" panose="02020603050405020304" pitchFamily="18" charset="0"/>
                <a:cs typeface="Times New Roman" panose="02020603050405020304" pitchFamily="18" charset="0"/>
              </a:rPr>
              <a:t>Основы работы на станках с числовым программным управлением (ЧПУ).</a:t>
            </a:r>
          </a:p>
          <a:p>
            <a:pPr lvl="0" algn="just">
              <a:spcBef>
                <a:spcPts val="0"/>
              </a:spcBef>
            </a:pPr>
            <a:r>
              <a:rPr lang="ru-RU" sz="1600" dirty="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D</a:t>
            </a:r>
            <a:r>
              <a:rPr lang="ru-RU" sz="1600" dirty="0">
                <a:latin typeface="Times New Roman" panose="02020603050405020304" pitchFamily="18" charset="0"/>
                <a:cs typeface="Times New Roman" panose="02020603050405020304" pitchFamily="18" charset="0"/>
              </a:rPr>
              <a:t>-принтеры. Основы печати на 3</a:t>
            </a:r>
            <a:r>
              <a:rPr lang="en-US" sz="1600" dirty="0">
                <a:latin typeface="Times New Roman" panose="02020603050405020304" pitchFamily="18" charset="0"/>
                <a:cs typeface="Times New Roman" panose="02020603050405020304" pitchFamily="18" charset="0"/>
              </a:rPr>
              <a:t>D</a:t>
            </a:r>
            <a:r>
              <a:rPr lang="ru-RU" sz="1600" dirty="0">
                <a:latin typeface="Times New Roman" panose="02020603050405020304" pitchFamily="18" charset="0"/>
                <a:cs typeface="Times New Roman" panose="02020603050405020304" pitchFamily="18" charset="0"/>
              </a:rPr>
              <a:t>-принтерах.</a:t>
            </a:r>
          </a:p>
          <a:p>
            <a:pPr lvl="0" algn="just">
              <a:spcBef>
                <a:spcPts val="0"/>
              </a:spcBef>
            </a:pPr>
            <a:r>
              <a:rPr lang="ru-RU" sz="1600" dirty="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D</a:t>
            </a:r>
            <a:r>
              <a:rPr lang="ru-RU" sz="1600" dirty="0">
                <a:latin typeface="Times New Roman" panose="02020603050405020304" pitchFamily="18" charset="0"/>
                <a:cs typeface="Times New Roman" panose="02020603050405020304" pitchFamily="18" charset="0"/>
              </a:rPr>
              <a:t>-сканер. Основы работы на 3</a:t>
            </a:r>
            <a:r>
              <a:rPr lang="en-US" sz="1600" dirty="0">
                <a:latin typeface="Times New Roman" panose="02020603050405020304" pitchFamily="18" charset="0"/>
                <a:cs typeface="Times New Roman" panose="02020603050405020304" pitchFamily="18" charset="0"/>
              </a:rPr>
              <a:t>D</a:t>
            </a:r>
            <a:r>
              <a:rPr lang="ru-RU" sz="1600" dirty="0">
                <a:latin typeface="Times New Roman" panose="02020603050405020304" pitchFamily="18" charset="0"/>
                <a:cs typeface="Times New Roman" panose="02020603050405020304" pitchFamily="18" charset="0"/>
              </a:rPr>
              <a:t>-сканерах.</a:t>
            </a:r>
          </a:p>
          <a:p>
            <a:pPr lvl="0" algn="just">
              <a:spcBef>
                <a:spcPts val="0"/>
              </a:spcBef>
            </a:pPr>
            <a:r>
              <a:rPr lang="ru-RU" sz="1600" dirty="0">
                <a:latin typeface="Times New Roman" panose="02020603050405020304" pitchFamily="18" charset="0"/>
                <a:cs typeface="Times New Roman" panose="02020603050405020304" pitchFamily="18" charset="0"/>
              </a:rPr>
              <a:t>Высококачественное литье металлов. Основы ювелирного мастерства.</a:t>
            </a:r>
          </a:p>
          <a:p>
            <a:pPr algn="just"/>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312920505"/>
      </p:ext>
    </p:extLst>
  </p:cSld>
  <p:clrMapOvr>
    <a:masterClrMapping/>
  </p:clrMapOvr>
  <p:transition>
    <p:split orient="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Компьютерный мир</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196752"/>
            <a:ext cx="8352928" cy="5328592"/>
          </a:xfrm>
        </p:spPr>
        <p:txBody>
          <a:bodyPr>
            <a:normAutofit fontScale="25000" lnSpcReduction="20000"/>
          </a:bodyPr>
          <a:lstStyle/>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a:t>
            </a:r>
            <a:r>
              <a:rPr lang="ru-RU" sz="6400" b="1" dirty="0" smtClean="0">
                <a:latin typeface="Times New Roman" panose="02020603050405020304" pitchFamily="18" charset="0"/>
                <a:cs typeface="Times New Roman" panose="02020603050405020304" pitchFamily="18" charset="0"/>
              </a:rPr>
              <a:t>7-12лет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2 года</a:t>
            </a:r>
            <a:endParaRPr lang="ru-RU" sz="6400" dirty="0">
              <a:latin typeface="Times New Roman" panose="02020603050405020304" pitchFamily="18" charset="0"/>
              <a:cs typeface="Times New Roman" panose="02020603050405020304" pitchFamily="18" charset="0"/>
            </a:endParaRPr>
          </a:p>
          <a:p>
            <a:pPr>
              <a:lnSpc>
                <a:spcPct val="120000"/>
              </a:lnSpc>
              <a:spcBef>
                <a:spcPts val="0"/>
              </a:spcBef>
            </a:pPr>
            <a:r>
              <a:rPr lang="ru-RU" sz="6400" b="1" dirty="0" smtClean="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Программа «Компьютерный мир» имеет техническую направленность.</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Для </a:t>
            </a:r>
            <a:r>
              <a:rPr lang="ru-RU" sz="6400" dirty="0">
                <a:latin typeface="Times New Roman" panose="02020603050405020304" pitchFamily="18" charset="0"/>
                <a:cs typeface="Times New Roman" panose="02020603050405020304" pitchFamily="18" charset="0"/>
              </a:rPr>
              <a:t>подготовки детей к жизни в современном информационном обществе в первую очередь необходимо развивать логическое мышление, способность к анализу (вычленению структуры объекта, выявлению взаимосвязей и принципов организации ) и синтезу (созданию новых моделей). </a:t>
            </a:r>
            <a:endParaRPr lang="ru-RU" sz="6400" dirty="0" smtClean="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В результате реализации данной программы обучающиеся  должны научиться: располагать текст и графику; использовать различные режимы отображения слайдов;  сохранять на диске слайд-фильм и документы в </a:t>
            </a:r>
            <a:r>
              <a:rPr lang="en-US" sz="6400" dirty="0" smtClean="0">
                <a:latin typeface="Times New Roman" panose="02020603050405020304" pitchFamily="18" charset="0"/>
                <a:cs typeface="Times New Roman" panose="02020603050405020304" pitchFamily="18" charset="0"/>
              </a:rPr>
              <a:t>Word</a:t>
            </a:r>
            <a:r>
              <a:rPr lang="ru-RU" sz="6400" dirty="0" smtClean="0">
                <a:latin typeface="Times New Roman" panose="02020603050405020304" pitchFamily="18" charset="0"/>
                <a:cs typeface="Times New Roman" panose="02020603050405020304" pitchFamily="18" charset="0"/>
              </a:rPr>
              <a:t>;  вводить текст, числа и формулы в таблицу; редактировать данные; выделять фрагменты в таблицы и выполнять основные операции над фрагментами; изменять ширину столбца и высоту строки; применять необходимые операции и функции при расчётах и обработке данных; </a:t>
            </a:r>
          </a:p>
          <a:p>
            <a:pPr lvl="0" algn="just"/>
            <a:r>
              <a:rPr lang="ru-RU" sz="6400" dirty="0" smtClean="0">
                <a:latin typeface="Times New Roman" panose="02020603050405020304" pitchFamily="18" charset="0"/>
                <a:cs typeface="Times New Roman" panose="02020603050405020304" pitchFamily="18" charset="0"/>
              </a:rPr>
              <a:t>использовать абсолютные и относительные ссылки в формулах; выполнять оформление таблицы (обрамление и заполнение); строить диаграммы с использованием Мастера диаграмм; редактировать построенную диаграмму (область построения диаграммы, область диаграммы, легенду, заголовок, метки данных, ряды данных); размещать в документе Word рабочую таблицу Excel; разрабатывать базу данных в среде </a:t>
            </a:r>
            <a:r>
              <a:rPr lang="en-US" sz="6400" dirty="0" smtClean="0">
                <a:latin typeface="Times New Roman" panose="02020603050405020304" pitchFamily="18" charset="0"/>
                <a:cs typeface="Times New Roman" panose="02020603050405020304" pitchFamily="18" charset="0"/>
              </a:rPr>
              <a:t>Microsoft</a:t>
            </a:r>
            <a:r>
              <a:rPr lang="ru-RU" sz="6400" dirty="0" smtClean="0">
                <a:latin typeface="Times New Roman" panose="02020603050405020304" pitchFamily="18" charset="0"/>
                <a:cs typeface="Times New Roman" panose="02020603050405020304" pitchFamily="18" charset="0"/>
              </a:rPr>
              <a:t>  </a:t>
            </a:r>
            <a:r>
              <a:rPr lang="en-US" sz="6400" dirty="0" smtClean="0">
                <a:latin typeface="Times New Roman" panose="02020603050405020304" pitchFamily="18" charset="0"/>
                <a:cs typeface="Times New Roman" panose="02020603050405020304" pitchFamily="18" charset="0"/>
              </a:rPr>
              <a:t>Access</a:t>
            </a:r>
            <a:r>
              <a:rPr lang="ru-RU" sz="6400" dirty="0" smtClean="0">
                <a:latin typeface="Times New Roman" panose="02020603050405020304" pitchFamily="18" charset="0"/>
                <a:cs typeface="Times New Roman" panose="02020603050405020304" pitchFamily="18" charset="0"/>
              </a:rPr>
              <a:t>.</a:t>
            </a:r>
          </a:p>
          <a:p>
            <a:pPr fontAlgn="t">
              <a:lnSpc>
                <a:spcPct val="120000"/>
              </a:lnSpc>
              <a:spcBef>
                <a:spcPts val="0"/>
              </a:spcBef>
            </a:pPr>
            <a:endParaRPr lang="ru-RU" sz="1600"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8627566"/>
      </p:ext>
    </p:extLst>
  </p:cSld>
  <p:clrMapOvr>
    <a:masterClrMapping/>
  </p:clrMapOvr>
  <p:transition>
    <p:split orient="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9392"/>
            <a:ext cx="8229600" cy="1143000"/>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Юный техник</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196752"/>
            <a:ext cx="8424936" cy="5400600"/>
          </a:xfrm>
        </p:spPr>
        <p:txBody>
          <a:bodyPr>
            <a:normAutofit/>
          </a:bodyPr>
          <a:lstStyle/>
          <a:p>
            <a:pPr fontAlgn="t">
              <a:spcBef>
                <a:spcPts val="60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9-16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fontAlgn="t">
              <a:spcBef>
                <a:spcPts val="600"/>
              </a:spcBef>
            </a:pPr>
            <a:r>
              <a:rPr lang="ru-RU" sz="1600" b="1" dirty="0" smtClean="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«Юный техник» имеет техническую направленность.</a:t>
            </a:r>
          </a:p>
          <a:p>
            <a:pPr algn="just">
              <a:spcBef>
                <a:spcPts val="600"/>
              </a:spcBef>
            </a:pPr>
            <a:r>
              <a:rPr lang="ru-RU" sz="1600" dirty="0" smtClean="0">
                <a:latin typeface="Times New Roman" panose="02020603050405020304" pitchFamily="18" charset="0"/>
                <a:cs typeface="Times New Roman" panose="02020603050405020304" pitchFamily="18" charset="0"/>
              </a:rPr>
              <a:t>Программа рассчитана </a:t>
            </a:r>
            <a:r>
              <a:rPr lang="ru-RU" sz="1600" dirty="0">
                <a:latin typeface="Times New Roman" panose="02020603050405020304" pitchFamily="18" charset="0"/>
                <a:cs typeface="Times New Roman" panose="02020603050405020304" pitchFamily="18" charset="0"/>
              </a:rPr>
              <a:t>на расширение горизонтов знаний и умений, на развитие способностей и творческого потенциала учащихся. </a:t>
            </a:r>
          </a:p>
          <a:p>
            <a:pPr algn="just">
              <a:spcBef>
                <a:spcPts val="600"/>
              </a:spcBef>
            </a:pPr>
            <a:r>
              <a:rPr lang="ru-RU" sz="1600" dirty="0">
                <a:latin typeface="Times New Roman" panose="02020603050405020304" pitchFamily="18" charset="0"/>
                <a:cs typeface="Times New Roman" panose="02020603050405020304" pitchFamily="18" charset="0"/>
              </a:rPr>
              <a:t>Обучаясь по программе, дети и подростки получают популярное общетехническое представление об устройстве и работе машин и механизмов, о работе </a:t>
            </a:r>
            <a:r>
              <a:rPr lang="ru-RU" sz="1600" dirty="0" smtClean="0">
                <a:latin typeface="Times New Roman" panose="02020603050405020304" pitchFamily="18" charset="0"/>
                <a:cs typeface="Times New Roman" panose="02020603050405020304" pitchFamily="18" charset="0"/>
              </a:rPr>
              <a:t>электро- </a:t>
            </a:r>
            <a:r>
              <a:rPr lang="ru-RU" sz="1600" dirty="0">
                <a:latin typeface="Times New Roman" panose="02020603050405020304" pitchFamily="18" charset="0"/>
                <a:cs typeface="Times New Roman" panose="02020603050405020304" pitchFamily="18" charset="0"/>
              </a:rPr>
              <a:t>и электронных устройств, применяемых в моделях. У них развиваются желание и способности конструировать, изобретать, совершенствовать, искать технологические пути создания материальных объектов техники, в нашем случае: моделей, любой техники транспорта, моделей техники военной тематики, а также сувениров, игр, устройств с применением элементов электромеханики и электроники.</a:t>
            </a:r>
          </a:p>
          <a:p>
            <a:pPr algn="just">
              <a:spcBef>
                <a:spcPts val="600"/>
              </a:spcBef>
            </a:pPr>
            <a:r>
              <a:rPr lang="ru-RU" sz="1600" dirty="0" smtClean="0">
                <a:latin typeface="Times New Roman" panose="02020603050405020304" pitchFamily="18" charset="0"/>
                <a:cs typeface="Times New Roman" panose="02020603050405020304" pitchFamily="18" charset="0"/>
              </a:rPr>
              <a:t>Обучающиеся изучают стандартные </a:t>
            </a:r>
            <a:r>
              <a:rPr lang="ru-RU" sz="1600" dirty="0">
                <a:latin typeface="Times New Roman" panose="02020603050405020304" pitchFamily="18" charset="0"/>
                <a:cs typeface="Times New Roman" panose="02020603050405020304" pitchFamily="18" charset="0"/>
              </a:rPr>
              <a:t>обозначения и правила выполнения  </a:t>
            </a:r>
            <a:r>
              <a:rPr lang="ru-RU" sz="1600" dirty="0" smtClean="0">
                <a:latin typeface="Times New Roman" panose="02020603050405020304" pitchFamily="18" charset="0"/>
                <a:cs typeface="Times New Roman" panose="02020603050405020304" pitchFamily="18" charset="0"/>
              </a:rPr>
              <a:t>чертежей </a:t>
            </a:r>
            <a:r>
              <a:rPr lang="ru-RU" sz="1600" dirty="0">
                <a:latin typeface="Times New Roman" panose="02020603050405020304" pitchFamily="18" charset="0"/>
                <a:cs typeface="Times New Roman" panose="02020603050405020304" pitchFamily="18" charset="0"/>
              </a:rPr>
              <a:t>и эскизов</a:t>
            </a:r>
            <a:r>
              <a:rPr lang="ru-RU" sz="1600" dirty="0" smtClean="0">
                <a:latin typeface="Times New Roman" panose="02020603050405020304" pitchFamily="18" charset="0"/>
                <a:cs typeface="Times New Roman" panose="02020603050405020304" pitchFamily="18" charset="0"/>
              </a:rPr>
              <a:t>.</a:t>
            </a:r>
          </a:p>
          <a:p>
            <a:pPr algn="just">
              <a:spcBef>
                <a:spcPts val="600"/>
              </a:spcBef>
            </a:pPr>
            <a:r>
              <a:rPr lang="ru-RU" sz="1600" dirty="0">
                <a:latin typeface="Times New Roman" panose="02020603050405020304" pitchFamily="18" charset="0"/>
                <a:cs typeface="Times New Roman" panose="02020603050405020304" pitchFamily="18" charset="0"/>
              </a:rPr>
              <a:t>И</a:t>
            </a:r>
            <a:r>
              <a:rPr lang="ru-RU" sz="1600" dirty="0" smtClean="0">
                <a:latin typeface="Times New Roman" panose="02020603050405020304" pitchFamily="18" charset="0"/>
                <a:cs typeface="Times New Roman" panose="02020603050405020304" pitchFamily="18" charset="0"/>
              </a:rPr>
              <a:t>зготавливают технические изделия, схематические </a:t>
            </a:r>
            <a:r>
              <a:rPr lang="ru-RU" sz="1600" dirty="0">
                <a:latin typeface="Times New Roman" panose="02020603050405020304" pitchFamily="18" charset="0"/>
                <a:cs typeface="Times New Roman" panose="02020603050405020304" pitchFamily="18" charset="0"/>
              </a:rPr>
              <a:t>и </a:t>
            </a:r>
            <a:r>
              <a:rPr lang="ru-RU" sz="1600" dirty="0" smtClean="0">
                <a:latin typeface="Times New Roman" panose="02020603050405020304" pitchFamily="18" charset="0"/>
                <a:cs typeface="Times New Roman" panose="02020603050405020304" pitchFamily="18" charset="0"/>
              </a:rPr>
              <a:t>корпусные макеты </a:t>
            </a:r>
            <a:r>
              <a:rPr lang="ru-RU" sz="1600" dirty="0">
                <a:latin typeface="Times New Roman" panose="02020603050405020304" pitchFamily="18" charset="0"/>
                <a:cs typeface="Times New Roman" panose="02020603050405020304" pitchFamily="18" charset="0"/>
              </a:rPr>
              <a:t>и </a:t>
            </a:r>
            <a:r>
              <a:rPr lang="ru-RU" sz="1600" dirty="0" smtClean="0">
                <a:latin typeface="Times New Roman" panose="02020603050405020304" pitchFamily="18" charset="0"/>
                <a:cs typeface="Times New Roman" panose="02020603050405020304" pitchFamily="18" charset="0"/>
              </a:rPr>
              <a:t>модели, самодвижущиеся модели транспорта: </a:t>
            </a:r>
            <a:r>
              <a:rPr lang="ru-RU" sz="1600" dirty="0">
                <a:latin typeface="Times New Roman" panose="02020603050405020304" pitchFamily="18" charset="0"/>
                <a:cs typeface="Times New Roman" panose="02020603050405020304" pitchFamily="18" charset="0"/>
              </a:rPr>
              <a:t>сухопутного, воздушного, водного, железнодорожного и военной техники; </a:t>
            </a:r>
            <a:r>
              <a:rPr lang="ru-RU" sz="1600" dirty="0" smtClean="0">
                <a:latin typeface="Times New Roman" panose="02020603050405020304" pitchFamily="18" charset="0"/>
                <a:cs typeface="Times New Roman" panose="02020603050405020304" pitchFamily="18" charset="0"/>
              </a:rPr>
              <a:t>различные устройства с </a:t>
            </a:r>
            <a:r>
              <a:rPr lang="ru-RU" sz="1600" dirty="0">
                <a:latin typeface="Times New Roman" panose="02020603050405020304" pitchFamily="18" charset="0"/>
                <a:cs typeface="Times New Roman" panose="02020603050405020304" pitchFamily="18" charset="0"/>
              </a:rPr>
              <a:t>учётом реальных возможностей.</a:t>
            </a:r>
          </a:p>
          <a:p>
            <a:pPr fontAlgn="t">
              <a:lnSpc>
                <a:spcPct val="120000"/>
              </a:lnSpc>
              <a:spcBef>
                <a:spcPts val="0"/>
              </a:spcBef>
            </a:pPr>
            <a:endParaRPr lang="ru-RU"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971475971"/>
      </p:ext>
    </p:extLst>
  </p:cSld>
  <p:clrMapOvr>
    <a:masterClrMapping/>
  </p:clrMapOvr>
  <p:transition>
    <p:split orient="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55" y="12212"/>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Модница</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412776"/>
            <a:ext cx="8352928" cy="6264696"/>
          </a:xfrm>
        </p:spPr>
        <p:txBody>
          <a:bodyPr>
            <a:norm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8-16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4 </a:t>
            </a:r>
            <a:r>
              <a:rPr lang="ru-RU" sz="1600" b="1" dirty="0">
                <a:latin typeface="Times New Roman" panose="02020603050405020304" pitchFamily="18" charset="0"/>
                <a:cs typeface="Times New Roman" panose="02020603050405020304" pitchFamily="18" charset="0"/>
              </a:rPr>
              <a:t>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a:latin typeface="Times New Roman" panose="02020603050405020304" pitchFamily="18" charset="0"/>
                <a:cs typeface="Times New Roman" panose="02020603050405020304" pitchFamily="18" charset="0"/>
              </a:rPr>
              <a:t>П</a:t>
            </a:r>
            <a:r>
              <a:rPr lang="ru-RU" sz="1600" dirty="0" smtClean="0">
                <a:latin typeface="Times New Roman" panose="02020603050405020304" pitchFamily="18" charset="0"/>
                <a:cs typeface="Times New Roman" panose="02020603050405020304" pitchFamily="18" charset="0"/>
              </a:rPr>
              <a:t>рограмма «Модница» имеет художественную направленность.</a:t>
            </a:r>
          </a:p>
          <a:p>
            <a:pPr algn="just"/>
            <a:r>
              <a:rPr lang="ru-RU" sz="1600" dirty="0" smtClean="0">
                <a:latin typeface="Times New Roman" panose="02020603050405020304" pitchFamily="18" charset="0"/>
                <a:cs typeface="Times New Roman" panose="02020603050405020304" pitchFamily="18" charset="0"/>
              </a:rPr>
              <a:t>Кройка и шитье – интересный и полезный вид рукоделия, который, не только приносит радость, но и дает возможность выразить себя в творчестве. Позволяет развить умение видеть в повседневной жизни красоту и гармонию. Многообразие линий, использование различных тканей, неисчерпаемость всевозможных решений фасонов – все это позволяет в полной мере проявить свою фантазию, вкус, мастерство. Точность при снятии мерок, построение чертежей-выкроек, раскрой, аккуратность при выполнении швов с учетом вида и особенностей ткани и модели принесет чувство полного удовлетворения от выполненного своими руками изделия.</a:t>
            </a:r>
          </a:p>
          <a:p>
            <a:pPr algn="just"/>
            <a:r>
              <a:rPr lang="ru-RU" sz="1600" dirty="0">
                <a:latin typeface="Times New Roman" panose="02020603050405020304" pitchFamily="18" charset="0"/>
                <a:cs typeface="Times New Roman" panose="02020603050405020304" pitchFamily="18" charset="0"/>
              </a:rPr>
              <a:t>А</a:t>
            </a:r>
            <a:r>
              <a:rPr lang="ru-RU" sz="1600" dirty="0" smtClean="0">
                <a:latin typeface="Times New Roman" panose="02020603050405020304" pitchFamily="18" charset="0"/>
                <a:cs typeface="Times New Roman" panose="02020603050405020304" pitchFamily="18" charset="0"/>
              </a:rPr>
              <a:t>ктуальность данной программы заключается в том, что у учащихся формируется опыт ориентирования в мире моды, развиваются познавательные способности, в процессе обучения, приобретается опыт до профессиональной подготовки в процессе шитья. Так же программа направлена на развитие творческого потенциала ребенка, его личное саморазвитие, понимание себя и возможности применения своих знаний на практике, в мире других людей, понимание перспектив будущего.</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9792" y="157504"/>
            <a:ext cx="8229600" cy="980728"/>
          </a:xfrm>
        </p:spPr>
        <p:txBody>
          <a:bodyPr>
            <a:normAutofit/>
          </a:bodyPr>
          <a:lstStyle/>
          <a:p>
            <a:r>
              <a:rPr lang="ru-RU" sz="4800" dirty="0" smtClean="0">
                <a:latin typeface="Times New Roman" panose="02020603050405020304" pitchFamily="18" charset="0"/>
                <a:cs typeface="Times New Roman" panose="02020603050405020304" pitchFamily="18" charset="0"/>
              </a:rPr>
              <a:t>Твой стиль</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539552" y="1340769"/>
            <a:ext cx="8229600" cy="5661248"/>
          </a:xfrm>
        </p:spPr>
        <p:txBody>
          <a:bodyPr>
            <a:norm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12-15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1 </a:t>
            </a:r>
            <a:r>
              <a:rPr lang="ru-RU" sz="1600" b="1" dirty="0">
                <a:latin typeface="Times New Roman" panose="02020603050405020304" pitchFamily="18" charset="0"/>
                <a:cs typeface="Times New Roman" panose="02020603050405020304" pitchFamily="18" charset="0"/>
              </a:rPr>
              <a:t>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smtClean="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«Твой стиль» имеет художественную направленность.</a:t>
            </a:r>
          </a:p>
          <a:p>
            <a:pPr algn="just"/>
            <a:r>
              <a:rPr lang="ru-RU" sz="1600" dirty="0" smtClean="0">
                <a:latin typeface="Times New Roman" panose="02020603050405020304" pitchFamily="18" charset="0"/>
                <a:cs typeface="Times New Roman" panose="02020603050405020304" pitchFamily="18" charset="0"/>
              </a:rPr>
              <a:t>Девочки всегда хотят выглядеть старше, взрослее. Начинаются бесконечные эксперименты со своей внешностью и одеждой, манерой поведения. И если мода на одежду приносит лишь моральное удовлетворение (или неудовлетворение), то эксперименты с кожей лица, глазами, губами и волосами чреваты иногда неблагоприятными последствиями и проблемами в дальнейшем. Как же быть? Запреты уже не действуют, а опыта и достаточных знаний, практики у подростков еще нет. А если научить и показать? Научить самым основным правилам и законам стрижки, макияжа, маникюра, цвета и дать попробовать это на себе, имея уже знания и под руководством педагога.</a:t>
            </a:r>
          </a:p>
          <a:p>
            <a:pPr algn="just"/>
            <a:r>
              <a:rPr lang="ru-RU" sz="1600" dirty="0" smtClean="0">
                <a:latin typeface="Times New Roman" panose="02020603050405020304" pitchFamily="18" charset="0"/>
                <a:cs typeface="Times New Roman" panose="02020603050405020304" pitchFamily="18" charset="0"/>
              </a:rPr>
              <a:t>Данная программа является профориентацией для тех учащихся, кто выберет в дальнейшем профессии парикмахера, визажиста-стилиста, но также необходима для любой девушки, следящей за своей внешностью.</a:t>
            </a:r>
          </a:p>
          <a:p>
            <a:pPr algn="just"/>
            <a:r>
              <a:rPr lang="ru-RU" sz="1600" dirty="0" smtClean="0">
                <a:latin typeface="Times New Roman" panose="02020603050405020304" pitchFamily="18" charset="0"/>
                <a:cs typeface="Times New Roman" panose="02020603050405020304" pitchFamily="18" charset="0"/>
              </a:rPr>
              <a:t>Цель программы: </a:t>
            </a:r>
            <a:r>
              <a:rPr lang="ru-RU" sz="1600" dirty="0">
                <a:latin typeface="Times New Roman" panose="02020603050405020304" pitchFamily="18" charset="0"/>
                <a:cs typeface="Times New Roman" panose="02020603050405020304" pitchFamily="18" charset="0"/>
              </a:rPr>
              <a:t>р</a:t>
            </a:r>
            <a:r>
              <a:rPr lang="ru-RU" sz="1600" dirty="0" smtClean="0">
                <a:latin typeface="Times New Roman" panose="02020603050405020304" pitchFamily="18" charset="0"/>
                <a:cs typeface="Times New Roman" panose="02020603050405020304" pitchFamily="18" charset="0"/>
              </a:rPr>
              <a:t>азвитие личности ребенка, способного к творческому самовыражению посредством изучения парикмахерского искусства, косметологии, макияжа, маникюра.</a:t>
            </a:r>
          </a:p>
          <a:p>
            <a:endParaRPr lang="ru-RU"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369332"/>
            <a:ext cx="9353607" cy="864096"/>
          </a:xfrm>
        </p:spPr>
        <p:txBody>
          <a:bodyPr>
            <a:normAutofit fontScale="90000"/>
          </a:bodyPr>
          <a:lstStyle/>
          <a:p>
            <a:r>
              <a:rPr lang="ru-RU" sz="3200" b="1" dirty="0" smtClean="0"/>
              <a:t/>
            </a:r>
            <a:br>
              <a:rPr lang="ru-RU" sz="3200" b="1" dirty="0" smtClean="0"/>
            </a:br>
            <a:r>
              <a:rPr lang="ru-RU" sz="3200" b="1" dirty="0"/>
              <a:t/>
            </a:r>
            <a:br>
              <a:rPr lang="ru-RU" sz="3200" b="1" dirty="0"/>
            </a:br>
            <a:r>
              <a:rPr lang="ru-RU" sz="3200" b="1" dirty="0" smtClean="0"/>
              <a:t/>
            </a:r>
            <a:br>
              <a:rPr lang="ru-RU" sz="3200" b="1" dirty="0" smtClean="0"/>
            </a:br>
            <a:r>
              <a:rPr lang="ru-RU" sz="5300" dirty="0" smtClean="0">
                <a:latin typeface="Times New Roman" panose="02020603050405020304" pitchFamily="18" charset="0"/>
                <a:cs typeface="Times New Roman" panose="02020603050405020304" pitchFamily="18" charset="0"/>
              </a:rPr>
              <a:t>Изостудия «Лотос»</a:t>
            </a:r>
            <a:endParaRPr lang="ru-RU" sz="5300" dirty="0"/>
          </a:p>
        </p:txBody>
      </p:sp>
      <p:sp>
        <p:nvSpPr>
          <p:cNvPr id="3" name="Содержимое 2"/>
          <p:cNvSpPr>
            <a:spLocks noGrp="1"/>
          </p:cNvSpPr>
          <p:nvPr>
            <p:ph idx="1"/>
          </p:nvPr>
        </p:nvSpPr>
        <p:spPr>
          <a:xfrm>
            <a:off x="395536" y="1340768"/>
            <a:ext cx="8373616" cy="6120680"/>
          </a:xfrm>
        </p:spPr>
        <p:txBody>
          <a:bodyPr>
            <a:noAutofit/>
          </a:bodyPr>
          <a:lstStyle/>
          <a:p>
            <a:pPr fontAlgn="t">
              <a:lnSpc>
                <a:spcPct val="120000"/>
              </a:lnSpc>
              <a:spcBef>
                <a:spcPts val="0"/>
              </a:spcBef>
            </a:pPr>
            <a:endParaRPr lang="ru-RU" sz="1200" b="1" dirty="0" smtClean="0"/>
          </a:p>
          <a:p>
            <a:pPr fontAlgn="t">
              <a:spcBef>
                <a:spcPts val="0"/>
              </a:spcBef>
            </a:pPr>
            <a:r>
              <a:rPr lang="ru-RU" sz="1600" b="1" dirty="0" smtClean="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1 год</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имеет художественную направленность. </a:t>
            </a:r>
          </a:p>
          <a:p>
            <a:pPr algn="just" fontAlgn="t">
              <a:spcBef>
                <a:spcPts val="600"/>
              </a:spcBef>
            </a:pPr>
            <a:r>
              <a:rPr lang="ru-RU" sz="1600" dirty="0" smtClean="0">
                <a:latin typeface="Times New Roman" panose="02020603050405020304" pitchFamily="18" charset="0"/>
                <a:cs typeface="Times New Roman" panose="02020603050405020304" pitchFamily="18" charset="0"/>
              </a:rPr>
              <a:t>Название «Лотос» сопряжено с духовно-нравственной и эстетической нагрузкой, которую символически несет в себе цветок лотоса. Лепестки лотоса – это открытые свету, знанию, красоте руки детей, занимающихся в изостудии. Золотая сердцевина – это то, что дети рисуют. А рисуя – любуются, любят, восхищаются, сохраняют.</a:t>
            </a:r>
          </a:p>
          <a:p>
            <a:pPr algn="just">
              <a:spcBef>
                <a:spcPts val="600"/>
              </a:spcBef>
            </a:pPr>
            <a:r>
              <a:rPr lang="ru-RU" sz="1600" dirty="0" smtClean="0">
                <a:latin typeface="Times New Roman" panose="02020603050405020304" pitchFamily="18" charset="0"/>
                <a:cs typeface="Times New Roman" panose="02020603050405020304" pitchFamily="18" charset="0"/>
              </a:rPr>
              <a:t>Актуальность данной программы связана с изменением подхода к реализации школьной общеобразовательной программы, с выделением в ней вариативной части и в потребности более глубокого погружения в отдельные темы, посредством наиболее привлекательной деятельности для детей во внеурочное время, а именно – творчества, включающее занятия рисованием, лепкой, элементы бумажной пластики. </a:t>
            </a:r>
          </a:p>
          <a:p>
            <a:pPr algn="just">
              <a:spcBef>
                <a:spcPts val="600"/>
              </a:spcBef>
            </a:pPr>
            <a:r>
              <a:rPr lang="ru-RU" sz="1600" dirty="0" smtClean="0">
                <a:latin typeface="Times New Roman" panose="02020603050405020304" pitchFamily="18" charset="0"/>
                <a:cs typeface="Times New Roman" panose="02020603050405020304" pitchFamily="18" charset="0"/>
              </a:rPr>
              <a:t>Занимаясь изобразительной деятельностью обучающиеся научатся рисовать, а также получат представления о многообразии флоры и фауны родного края, об объектах культуры, о народностях, проживающих на данной территории, о культурных традициях, об исторических событиях, связанных с районом проживания ребят. </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7091" y="388915"/>
            <a:ext cx="8229600" cy="692696"/>
          </a:xfrm>
        </p:spPr>
        <p:txBody>
          <a:bodyPr>
            <a:noAutofit/>
          </a:bodyPr>
          <a:lstStyle/>
          <a:p>
            <a:r>
              <a:rPr lang="ru-RU" sz="4800" dirty="0" smtClean="0">
                <a:latin typeface="Times New Roman" panose="02020603050405020304" pitchFamily="18" charset="0"/>
                <a:cs typeface="Times New Roman" panose="02020603050405020304" pitchFamily="18" charset="0"/>
              </a:rPr>
              <a:t>Студия эстрадного вокала</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251520" y="1556792"/>
            <a:ext cx="8568952" cy="4968551"/>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4 </a:t>
            </a:r>
            <a:r>
              <a:rPr lang="ru-RU" sz="1600" b="1" dirty="0">
                <a:latin typeface="Times New Roman" panose="02020603050405020304" pitchFamily="18" charset="0"/>
                <a:cs typeface="Times New Roman" panose="02020603050405020304" pitchFamily="18" charset="0"/>
              </a:rPr>
              <a:t>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имеет художественную направленность.</a:t>
            </a:r>
          </a:p>
          <a:p>
            <a:pPr algn="just" fontAlgn="t">
              <a:spcBef>
                <a:spcPts val="600"/>
              </a:spcBef>
            </a:pPr>
            <a:r>
              <a:rPr lang="ru-RU" sz="1600" dirty="0">
                <a:latin typeface="Times New Roman" panose="02020603050405020304" pitchFamily="18" charset="0"/>
                <a:cs typeface="Times New Roman" panose="02020603050405020304" pitchFamily="18" charset="0"/>
              </a:rPr>
              <a:t>Песнопение на Руси всегда отражало, прежде всего, общественное бытие, мысли и чувства, самые личные, глубоко индивидуальные переживания человека. Отражая действительность и выполняя познавательную функцию, текст песни и мелодия воздействуют на людей, воспитывают человека, формируют его взгляды, чувства. Музыка может полностью поменять мировоззрение человека, и даже подвигнуть его на те или иные </a:t>
            </a:r>
            <a:r>
              <a:rPr lang="ru-RU" sz="1600" dirty="0" smtClean="0">
                <a:latin typeface="Times New Roman" panose="02020603050405020304" pitchFamily="18" charset="0"/>
                <a:cs typeface="Times New Roman" panose="02020603050405020304" pitchFamily="18" charset="0"/>
              </a:rPr>
              <a:t>поступки.</a:t>
            </a:r>
          </a:p>
          <a:p>
            <a:pPr algn="just" fontAlgn="t">
              <a:spcBef>
                <a:spcPts val="600"/>
              </a:spcBef>
            </a:pPr>
            <a:r>
              <a:rPr lang="ru-RU" sz="1600" dirty="0" smtClean="0">
                <a:latin typeface="Times New Roman" panose="02020603050405020304" pitchFamily="18" charset="0"/>
                <a:cs typeface="Times New Roman" panose="02020603050405020304" pitchFamily="18" charset="0"/>
              </a:rPr>
              <a:t>Очень часто о музыкальных способностях человека судят по умению петь. Но надо понимать – чтобы хорошо петь, мало обладать музыкальным слухом, нужно ещё хорошо владеть своим голосом. А управлять голосом можно научиться так же, как рисовать, танцевать или плавать. Другими словами, обучаться музыке можно и нужно каждому человеку, и успешно заниматься пением может практически любой человек, если у него есть желание.</a:t>
            </a:r>
          </a:p>
          <a:p>
            <a:pPr algn="just">
              <a:spcBef>
                <a:spcPts val="600"/>
              </a:spcBef>
            </a:pPr>
            <a:r>
              <a:rPr lang="ru-RU" sz="1600" dirty="0" smtClean="0">
                <a:latin typeface="Times New Roman" panose="02020603050405020304" pitchFamily="18" charset="0"/>
                <a:cs typeface="Times New Roman" panose="02020603050405020304" pitchFamily="18" charset="0"/>
              </a:rPr>
              <a:t>Основной целью образовательной программы «Эстрадный вокал» является приобщение детей к основам мировой музыкальной культуры через развитие музыкально-эстетического вкуса и формирование исполнительских вокальных умений и навыков.</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052736"/>
            <a:ext cx="8229600" cy="792088"/>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Студия эстрадного танца </a:t>
            </a:r>
            <a:br>
              <a:rPr lang="ru-RU" sz="4800" dirty="0" smtClean="0">
                <a:latin typeface="Times New Roman" panose="02020603050405020304" pitchFamily="18" charset="0"/>
                <a:cs typeface="Times New Roman" panose="02020603050405020304" pitchFamily="18" charset="0"/>
              </a:rPr>
            </a:br>
            <a:r>
              <a:rPr lang="ru-RU" sz="4800" dirty="0" smtClean="0">
                <a:latin typeface="Times New Roman" panose="02020603050405020304" pitchFamily="18" charset="0"/>
                <a:cs typeface="Times New Roman" panose="02020603050405020304" pitchFamily="18" charset="0"/>
              </a:rPr>
              <a:t>«Моя фантазия»</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179512" y="1988840"/>
            <a:ext cx="8640960" cy="5328592"/>
          </a:xfrm>
        </p:spPr>
        <p:txBody>
          <a:bodyPr>
            <a:normAutofit fontScale="25000" lnSpcReduction="20000"/>
          </a:bodyPr>
          <a:lstStyle/>
          <a:p>
            <a:pPr marL="252000" indent="252000" fontAlgn="t">
              <a:lnSpc>
                <a:spcPct val="120000"/>
              </a:lnSpc>
              <a:spcBef>
                <a:spcPts val="0"/>
              </a:spcBef>
            </a:pPr>
            <a:r>
              <a:rPr lang="ru-RU" sz="6400" b="1" dirty="0" smtClean="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7-16 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dirty="0" smtClean="0">
                <a:latin typeface="Times New Roman" panose="02020603050405020304" pitchFamily="18" charset="0"/>
                <a:cs typeface="Times New Roman" panose="02020603050405020304" pitchFamily="18" charset="0"/>
              </a:rPr>
              <a:t>     </a:t>
            </a:r>
            <a:r>
              <a:rPr lang="ru-RU" sz="6400" b="1" dirty="0" smtClean="0">
                <a:latin typeface="Times New Roman" panose="02020603050405020304" pitchFamily="18" charset="0"/>
                <a:cs typeface="Times New Roman" panose="02020603050405020304" pitchFamily="18" charset="0"/>
              </a:rPr>
              <a:t>Срок </a:t>
            </a:r>
            <a:r>
              <a:rPr lang="ru-RU" sz="6400" b="1" dirty="0">
                <a:latin typeface="Times New Roman" panose="02020603050405020304" pitchFamily="18" charset="0"/>
                <a:cs typeface="Times New Roman" panose="02020603050405020304" pitchFamily="18" charset="0"/>
              </a:rPr>
              <a:t>реализации: </a:t>
            </a:r>
            <a:r>
              <a:rPr lang="ru-RU" sz="6400" b="1" dirty="0" smtClean="0">
                <a:latin typeface="Times New Roman" panose="02020603050405020304" pitchFamily="18" charset="0"/>
                <a:cs typeface="Times New Roman" panose="02020603050405020304" pitchFamily="18" charset="0"/>
              </a:rPr>
              <a:t>3 </a:t>
            </a:r>
            <a:r>
              <a:rPr lang="ru-RU" sz="6400" b="1" dirty="0">
                <a:latin typeface="Times New Roman" panose="02020603050405020304" pitchFamily="18" charset="0"/>
                <a:cs typeface="Times New Roman" panose="02020603050405020304" pitchFamily="18" charset="0"/>
              </a:rPr>
              <a:t>года</a:t>
            </a:r>
            <a:endParaRPr lang="ru-RU" sz="6400" dirty="0">
              <a:latin typeface="Times New Roman" panose="02020603050405020304" pitchFamily="18" charset="0"/>
              <a:cs typeface="Times New Roman" panose="02020603050405020304" pitchFamily="18" charset="0"/>
            </a:endParaRPr>
          </a:p>
          <a:p>
            <a:pPr marL="252000" indent="252000" fontAlgn="t">
              <a:lnSpc>
                <a:spcPct val="120000"/>
              </a:lnSpc>
              <a:spcBef>
                <a:spcPts val="0"/>
              </a:spcBef>
            </a:pPr>
            <a:r>
              <a:rPr lang="ru-RU" sz="6400" b="1" dirty="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Программа имеет художественную направленность</a:t>
            </a:r>
          </a:p>
          <a:p>
            <a:pPr marL="252000" indent="252000" algn="just" fontAlgn="t">
              <a:lnSpc>
                <a:spcPct val="120000"/>
              </a:lnSpc>
              <a:spcBef>
                <a:spcPts val="600"/>
              </a:spcBef>
            </a:pPr>
            <a:r>
              <a:rPr lang="ru-RU" sz="6400" dirty="0" smtClean="0">
                <a:latin typeface="Times New Roman" panose="02020603050405020304" pitchFamily="18" charset="0"/>
                <a:cs typeface="Times New Roman" panose="02020603050405020304" pitchFamily="18" charset="0"/>
              </a:rPr>
              <a:t>Хореография способствует гармоничному развитию детей, учит их красоте и    выразительности движений, формирует их фигуру, развивает физическую силу, выносливость, ловкость и смелость. </a:t>
            </a:r>
          </a:p>
          <a:p>
            <a:pPr marL="252000" indent="252000" algn="just" fontAlgn="t">
              <a:lnSpc>
                <a:spcPct val="120000"/>
              </a:lnSpc>
              <a:spcBef>
                <a:spcPts val="600"/>
              </a:spcBef>
              <a:buNone/>
            </a:pPr>
            <a:r>
              <a:rPr lang="ru-RU" sz="6400" dirty="0" smtClean="0">
                <a:latin typeface="Times New Roman" panose="02020603050405020304" pitchFamily="18" charset="0"/>
                <a:cs typeface="Times New Roman" panose="02020603050405020304" pitchFamily="18" charset="0"/>
              </a:rPr>
              <a:t>Программа нацелена сформировать </a:t>
            </a:r>
            <a:r>
              <a:rPr lang="ru-RU" sz="6400" dirty="0">
                <a:latin typeface="Times New Roman" panose="02020603050405020304" pitchFamily="18" charset="0"/>
                <a:cs typeface="Times New Roman" panose="02020603050405020304" pitchFamily="18" charset="0"/>
              </a:rPr>
              <a:t>танцевальные способности детей синтезом двух танцевальных направлений – классического и джаз – модерн танца (с помощью развития чувства ритма, </a:t>
            </a:r>
            <a:r>
              <a:rPr lang="ru-RU" sz="6400" dirty="0" smtClean="0">
                <a:latin typeface="Times New Roman" panose="02020603050405020304" pitchFamily="18" charset="0"/>
                <a:cs typeface="Times New Roman" panose="02020603050405020304" pitchFamily="18" charset="0"/>
              </a:rPr>
              <a:t>эмоциональной </a:t>
            </a:r>
            <a:r>
              <a:rPr lang="ru-RU" sz="6400" dirty="0">
                <a:latin typeface="Times New Roman" panose="02020603050405020304" pitchFamily="18" charset="0"/>
                <a:cs typeface="Times New Roman" panose="02020603050405020304" pitchFamily="18" charset="0"/>
              </a:rPr>
              <a:t>отзывчивости на музыку, танцевальной выразительности, координации движений, ориентировки в пространстве);</a:t>
            </a:r>
          </a:p>
          <a:p>
            <a:pPr marL="252000" indent="252000" algn="just" fontAlgn="t">
              <a:lnSpc>
                <a:spcPct val="120000"/>
              </a:lnSpc>
              <a:spcBef>
                <a:spcPts val="600"/>
              </a:spcBef>
            </a:pPr>
            <a:r>
              <a:rPr lang="ru-RU" sz="6400" dirty="0" smtClean="0">
                <a:latin typeface="Times New Roman" panose="02020603050405020304" pitchFamily="18" charset="0"/>
                <a:cs typeface="Times New Roman" panose="02020603050405020304" pitchFamily="18" charset="0"/>
              </a:rPr>
              <a:t>В классическом танце разносторонне развивается мускулатура ног, их выворотность, шаг и plie; постановка корпуса, рук и головы, координация движений. Танец джаз – модерн развивает: активное передвижение исполнителя в пространстве, как по горизонтали, так и по вертикали; изолированные движения различных частей тела, использование ритмически сложных и синкопированных движений, комбинирование и взаимопроникновение музыки и танца, индивидуальные импровизации в общем танце.</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11653" y="0"/>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Волшебный крючок</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412776"/>
            <a:ext cx="8229600" cy="5328592"/>
          </a:xfrm>
        </p:spPr>
        <p:txBody>
          <a:bodyPr>
            <a:noAutofit/>
          </a:bodyPr>
          <a:lstStyle/>
          <a:p>
            <a:pPr fontAlgn="t">
              <a:lnSpc>
                <a:spcPct val="120000"/>
              </a:lnSpc>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7-10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Направленность данной программы - художественная.</a:t>
            </a:r>
          </a:p>
          <a:p>
            <a:pPr algn="just"/>
            <a:r>
              <a:rPr lang="ru-RU" sz="1600" dirty="0" smtClean="0">
                <a:latin typeface="Times New Roman" panose="02020603050405020304" pitchFamily="18" charset="0"/>
                <a:cs typeface="Times New Roman" panose="02020603050405020304" pitchFamily="18" charset="0"/>
              </a:rPr>
              <a:t>Рукоделие – чудесное русское слово. Наши руки делают много полезных и красивых вещей. Им помогают простые инструменты. Крючок для вязания – один из них. Это волшебный инструмент! С его помощью можно создать и одежду, и предметы, полезные в быту, и даже произведения искусства.</a:t>
            </a:r>
          </a:p>
          <a:p>
            <a:pPr algn="just"/>
            <a:r>
              <a:rPr lang="ru-RU" sz="1600" dirty="0" smtClean="0">
                <a:latin typeface="Times New Roman" panose="02020603050405020304" pitchFamily="18" charset="0"/>
                <a:cs typeface="Times New Roman" panose="02020603050405020304" pitchFamily="18" charset="0"/>
              </a:rPr>
              <a:t>1-й год обучения – учащиеся знакомятся с базовыми понятиями. Профессиональной терминологией, с материалами, инструментами, используемыми в вязании, основными навыками вязания крючком. Изготавливают небольшие изделия (прихватки, салфетки, игрушки, варежки, шапки и т.д.), не требующие в изготовлении больших навыков, времени и средств.</a:t>
            </a:r>
          </a:p>
          <a:p>
            <a:pPr algn="just"/>
            <a:r>
              <a:rPr lang="ru-RU" sz="1600" dirty="0" smtClean="0">
                <a:latin typeface="Times New Roman" panose="02020603050405020304" pitchFamily="18" charset="0"/>
                <a:cs typeface="Times New Roman" panose="02020603050405020304" pitchFamily="18" charset="0"/>
              </a:rPr>
              <a:t>2-й год обучения является продолжением программы 1-го года обучения и включает в себя более сложные технологические приемы вязания крючком, направленные на совершенствование навыков вязания. Изготавливают более сложные изделия, получают представление о композиции костюма, о многообразии стилей в моде. Знакомятся с видами и стилями декоративно-прикладного творчества. Изготавливают изделия для оформления интерьера.</a:t>
            </a:r>
          </a:p>
          <a:p>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txBody>
          <a:bodyPr>
            <a:normAutofit/>
          </a:bodyPr>
          <a:lstStyle/>
          <a:p>
            <a:pPr algn="ctr"/>
            <a:endParaRPr lang="ru-RU" sz="1200" u="sng" dirty="0" smtClean="0">
              <a:hlinkClick r:id="rId2" action="ppaction://hlinksldjump"/>
            </a:endParaRPr>
          </a:p>
          <a:p>
            <a:pPr algn="ctr"/>
            <a:endParaRPr lang="ru-RU" sz="1600" u="sng" dirty="0" smtClean="0">
              <a:hlinkClick r:id="rId3" action="ppaction://hlinksldjump"/>
            </a:endParaRPr>
          </a:p>
          <a:p>
            <a:pPr algn="ctr"/>
            <a:endParaRPr lang="ru-RU" sz="1600" u="sng" dirty="0">
              <a:hlinkClick r:id="rId3" action="ppaction://hlinksldjump"/>
            </a:endParaRPr>
          </a:p>
          <a:p>
            <a:pPr algn="ctr"/>
            <a:endParaRPr lang="ru-RU" sz="1600" u="sng" dirty="0" smtClean="0">
              <a:hlinkClick r:id="rId3" action="ppaction://hlinksldjump"/>
            </a:endParaRPr>
          </a:p>
          <a:p>
            <a:pPr algn="ctr"/>
            <a:endParaRPr lang="ru-RU" sz="1600" u="sng" dirty="0" smtClean="0">
              <a:hlinkClick r:id="rId3" action="ppaction://hlinksldjump"/>
            </a:endParaRPr>
          </a:p>
          <a:p>
            <a:pPr algn="ctr"/>
            <a:r>
              <a:rPr lang="ru-RU" sz="1600" u="sng" dirty="0" smtClean="0">
                <a:hlinkClick r:id="rId3" action="ppaction://hlinksldjump"/>
              </a:rPr>
              <a:t>Авторская </a:t>
            </a:r>
            <a:r>
              <a:rPr lang="ru-RU" sz="1600" u="sng" dirty="0">
                <a:hlinkClick r:id="rId3" action="ppaction://hlinksldjump"/>
              </a:rPr>
              <a:t>песня</a:t>
            </a:r>
            <a:endParaRPr lang="ru-RU" sz="1600" u="sng" dirty="0">
              <a:hlinkClick r:id="rId4" action="ppaction://hlinksldjump"/>
            </a:endParaRPr>
          </a:p>
          <a:p>
            <a:pPr algn="ctr"/>
            <a:r>
              <a:rPr lang="ru-RU" sz="1600" u="sng" dirty="0" smtClean="0">
                <a:solidFill>
                  <a:srgbClr val="FFFF00"/>
                </a:solidFill>
                <a:hlinkClick r:id="rId5" action="ppaction://hlinksldjump"/>
              </a:rPr>
              <a:t>Ирландские </a:t>
            </a:r>
            <a:r>
              <a:rPr lang="ru-RU" sz="1600" u="sng" dirty="0">
                <a:solidFill>
                  <a:srgbClr val="FFFF00"/>
                </a:solidFill>
                <a:hlinkClick r:id="rId5" action="ppaction://hlinksldjump"/>
              </a:rPr>
              <a:t>танцы</a:t>
            </a:r>
            <a:endParaRPr lang="ru-RU" sz="1600" u="sng" dirty="0">
              <a:solidFill>
                <a:srgbClr val="FFFF00"/>
              </a:solidFill>
            </a:endParaRPr>
          </a:p>
          <a:p>
            <a:pPr algn="ctr"/>
            <a:r>
              <a:rPr lang="ru-RU" sz="1600" u="sng" dirty="0">
                <a:solidFill>
                  <a:srgbClr val="FFFF00"/>
                </a:solidFill>
                <a:hlinkClick r:id="rId2" action="ppaction://hlinksldjump"/>
              </a:rPr>
              <a:t>Свирель</a:t>
            </a:r>
            <a:endParaRPr lang="ru-RU" sz="1600" u="sng" dirty="0">
              <a:solidFill>
                <a:srgbClr val="FFFF00"/>
              </a:solidFill>
            </a:endParaRPr>
          </a:p>
          <a:p>
            <a:pPr algn="ctr"/>
            <a:r>
              <a:rPr lang="ru-RU" sz="1600" u="sng" dirty="0">
                <a:solidFill>
                  <a:srgbClr val="FFFF00"/>
                </a:solidFill>
                <a:hlinkClick r:id="rId6" action="ppaction://hlinksldjump"/>
              </a:rPr>
              <a:t>Мягкий сувенир</a:t>
            </a:r>
            <a:endParaRPr lang="ru-RU" sz="1600" u="sng" dirty="0">
              <a:solidFill>
                <a:srgbClr val="FFFF00"/>
              </a:solidFill>
            </a:endParaRPr>
          </a:p>
          <a:p>
            <a:pPr algn="ctr"/>
            <a:r>
              <a:rPr lang="ru-RU" sz="1600" u="sng" dirty="0" smtClean="0">
                <a:solidFill>
                  <a:srgbClr val="FFFF00"/>
                </a:solidFill>
                <a:hlinkClick r:id="rId4" action="ppaction://hlinksldjump"/>
              </a:rPr>
              <a:t>Вязаные украшения и аксессуары</a:t>
            </a:r>
            <a:endParaRPr lang="ru-RU" sz="1500" dirty="0" smtClean="0"/>
          </a:p>
          <a:p>
            <a:pPr algn="ctr"/>
            <a:r>
              <a:rPr lang="ru-RU" sz="1600" dirty="0" smtClean="0">
                <a:hlinkClick r:id="rId2" action="ppaction://hlinksldjump"/>
              </a:rPr>
              <a:t> </a:t>
            </a:r>
            <a:r>
              <a:rPr lang="ru-RU" sz="1600" dirty="0" smtClean="0">
                <a:hlinkClick r:id="rId7" action="ppaction://hlinksldjump"/>
              </a:rPr>
              <a:t>Юный журналист</a:t>
            </a:r>
            <a:endParaRPr lang="ru-RU" sz="1600" u="sng" dirty="0"/>
          </a:p>
        </p:txBody>
      </p:sp>
      <p:sp>
        <p:nvSpPr>
          <p:cNvPr id="4" name="Управляющая кнопка: назад 3">
            <a:hlinkClick r:id="" action="ppaction://hlinkshowjump?jump=previousslide" highlightClick="1"/>
          </p:cNvPr>
          <p:cNvSpPr/>
          <p:nvPr/>
        </p:nvSpPr>
        <p:spPr>
          <a:xfrm>
            <a:off x="0" y="476672"/>
            <a:ext cx="1835696" cy="1152128"/>
          </a:xfrm>
          <a:prstGeom prst="actionButtonBackPreviou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dirty="0"/>
          </a:p>
        </p:txBody>
      </p:sp>
      <p:sp>
        <p:nvSpPr>
          <p:cNvPr id="2" name="Прямоугольник 1"/>
          <p:cNvSpPr/>
          <p:nvPr/>
        </p:nvSpPr>
        <p:spPr>
          <a:xfrm>
            <a:off x="1619672" y="3097540"/>
            <a:ext cx="5814392" cy="3785652"/>
          </a:xfrm>
          <a:prstGeom prst="rect">
            <a:avLst/>
          </a:prstGeom>
        </p:spPr>
        <p:txBody>
          <a:bodyPr wrap="square">
            <a:spAutoFit/>
          </a:bodyPr>
          <a:lstStyle/>
          <a:p>
            <a:pPr algn="ctr"/>
            <a:r>
              <a:rPr lang="ru-RU" sz="1600" dirty="0">
                <a:hlinkClick r:id="rId8" action="ppaction://hlinksldjump"/>
              </a:rPr>
              <a:t>Шашки</a:t>
            </a:r>
            <a:endParaRPr lang="ru-RU" sz="1600" dirty="0"/>
          </a:p>
          <a:p>
            <a:pPr algn="ctr"/>
            <a:r>
              <a:rPr lang="ru-RU" sz="1600" dirty="0">
                <a:hlinkClick r:id="rId9" action="ppaction://hlinksldjump"/>
              </a:rPr>
              <a:t>Студия циркового </a:t>
            </a:r>
            <a:r>
              <a:rPr lang="ru-RU" sz="1600" u="sng" dirty="0">
                <a:solidFill>
                  <a:srgbClr val="FFFF00"/>
                </a:solidFill>
                <a:hlinkClick r:id="rId9" action="ppaction://hlinksldjump"/>
              </a:rPr>
              <a:t>искусства «Арлекин»</a:t>
            </a:r>
            <a:endParaRPr lang="ru-RU" sz="1600" u="sng" dirty="0">
              <a:solidFill>
                <a:srgbClr val="FFFF00"/>
              </a:solidFill>
            </a:endParaRPr>
          </a:p>
          <a:p>
            <a:pPr algn="ctr"/>
            <a:r>
              <a:rPr lang="ru-RU" sz="1600" dirty="0" smtClean="0">
                <a:hlinkClick r:id="rId10" action="ppaction://hlinksldjump"/>
              </a:rPr>
              <a:t>Настольный </a:t>
            </a:r>
            <a:r>
              <a:rPr lang="ru-RU" sz="1600" dirty="0">
                <a:hlinkClick r:id="rId10" action="ppaction://hlinksldjump"/>
              </a:rPr>
              <a:t>хоккей</a:t>
            </a:r>
            <a:endParaRPr lang="ru-RU" sz="1600" dirty="0"/>
          </a:p>
          <a:p>
            <a:pPr algn="ctr"/>
            <a:r>
              <a:rPr lang="ru-RU" sz="1600" dirty="0" smtClean="0">
                <a:hlinkClick r:id="rId11" action="ppaction://hlinksldjump"/>
              </a:rPr>
              <a:t>Настольный </a:t>
            </a:r>
            <a:r>
              <a:rPr lang="ru-RU" sz="1600" dirty="0">
                <a:hlinkClick r:id="rId11" action="ppaction://hlinksldjump"/>
              </a:rPr>
              <a:t>теннис</a:t>
            </a:r>
            <a:endParaRPr lang="ru-RU" sz="1600" dirty="0"/>
          </a:p>
          <a:p>
            <a:pPr algn="ctr"/>
            <a:r>
              <a:rPr lang="ru-RU" sz="1600" dirty="0">
                <a:hlinkClick r:id="rId12" action="ppaction://hlinksldjump"/>
              </a:rPr>
              <a:t>Шахматы</a:t>
            </a:r>
            <a:endParaRPr lang="ru-RU" sz="1600" dirty="0"/>
          </a:p>
          <a:p>
            <a:pPr algn="ctr"/>
            <a:r>
              <a:rPr lang="ru-RU" sz="1600" dirty="0">
                <a:hlinkClick r:id="rId13" action="ppaction://hlinksldjump"/>
              </a:rPr>
              <a:t>Секция восточных </a:t>
            </a:r>
            <a:r>
              <a:rPr lang="ru-RU" sz="1600" dirty="0" smtClean="0">
                <a:hlinkClick r:id="rId13" action="ppaction://hlinksldjump"/>
              </a:rPr>
              <a:t>единоборств</a:t>
            </a:r>
            <a:endParaRPr lang="ru-RU" sz="1600" dirty="0" smtClean="0">
              <a:hlinkClick r:id="rId14" action="ppaction://hlinksldjump"/>
            </a:endParaRPr>
          </a:p>
          <a:p>
            <a:pPr algn="ctr"/>
            <a:r>
              <a:rPr lang="ru-RU" sz="1600" dirty="0">
                <a:hlinkClick r:id="rId15" action="ppaction://hlinksldjump"/>
              </a:rPr>
              <a:t>Cпортивное </a:t>
            </a:r>
            <a:r>
              <a:rPr lang="ru-RU" sz="1600" dirty="0" smtClean="0">
                <a:hlinkClick r:id="rId15" action="ppaction://hlinksldjump"/>
              </a:rPr>
              <a:t>радиоориентирование «Аврора</a:t>
            </a:r>
            <a:r>
              <a:rPr lang="ru-RU" sz="1600" u="sng" dirty="0" smtClean="0">
                <a:solidFill>
                  <a:srgbClr val="FFFF00"/>
                </a:solidFill>
                <a:hlinkClick r:id="rId15" action="ppaction://hlinksldjump"/>
              </a:rPr>
              <a:t>»</a:t>
            </a:r>
            <a:endParaRPr lang="ru-RU" sz="1600" dirty="0" smtClean="0">
              <a:solidFill>
                <a:srgbClr val="FFFF00"/>
              </a:solidFill>
            </a:endParaRPr>
          </a:p>
          <a:p>
            <a:pPr algn="ctr"/>
            <a:r>
              <a:rPr lang="ru-RU" sz="1600" dirty="0" smtClean="0">
                <a:hlinkClick r:id="rId16" action="ppaction://hlinksldjump"/>
              </a:rPr>
              <a:t>Навигатор</a:t>
            </a:r>
            <a:endParaRPr lang="ru-RU" sz="1600" dirty="0"/>
          </a:p>
          <a:p>
            <a:pPr algn="ctr"/>
            <a:r>
              <a:rPr lang="ru-RU" sz="1600" u="sng" dirty="0">
                <a:solidFill>
                  <a:srgbClr val="FFFF00"/>
                </a:solidFill>
                <a:hlinkClick r:id="rId17" action="ppaction://hlinksldjump"/>
              </a:rPr>
              <a:t>Школа выживания</a:t>
            </a:r>
            <a:endParaRPr lang="ru-RU" sz="1600" u="sng" dirty="0">
              <a:solidFill>
                <a:srgbClr val="FFFF00"/>
              </a:solidFill>
            </a:endParaRPr>
          </a:p>
          <a:p>
            <a:pPr algn="ctr"/>
            <a:r>
              <a:rPr lang="ru-RU" sz="1600" dirty="0" smtClean="0">
                <a:hlinkClick r:id="rId18" action="ppaction://hlinksldjump"/>
              </a:rPr>
              <a:t>Юный </a:t>
            </a:r>
            <a:r>
              <a:rPr lang="ru-RU" sz="1600" dirty="0">
                <a:hlinkClick r:id="rId18" action="ppaction://hlinksldjump"/>
              </a:rPr>
              <a:t>турист</a:t>
            </a:r>
            <a:endParaRPr lang="ru-RU" sz="1600" dirty="0"/>
          </a:p>
          <a:p>
            <a:pPr algn="ctr"/>
            <a:r>
              <a:rPr lang="ru-RU" sz="1600" u="sng" dirty="0">
                <a:solidFill>
                  <a:srgbClr val="FFFF00"/>
                </a:solidFill>
                <a:hlinkClick r:id="rId19" action="ppaction://hlinksldjump"/>
              </a:rPr>
              <a:t>Азбука туризма</a:t>
            </a:r>
            <a:endParaRPr lang="ru-RU" sz="1600" u="sng" dirty="0">
              <a:solidFill>
                <a:srgbClr val="FFFF00"/>
              </a:solidFill>
            </a:endParaRPr>
          </a:p>
          <a:p>
            <a:pPr algn="ctr"/>
            <a:r>
              <a:rPr lang="ru-RU" sz="1600" dirty="0" err="1" smtClean="0">
                <a:hlinkClick r:id="rId20" action="ppaction://hlinksldjump"/>
              </a:rPr>
              <a:t>Велоклуб</a:t>
            </a:r>
            <a:r>
              <a:rPr lang="ru-RU" sz="1600" dirty="0" smtClean="0">
                <a:hlinkClick r:id="rId20" action="ppaction://hlinksldjump"/>
              </a:rPr>
              <a:t> </a:t>
            </a:r>
            <a:r>
              <a:rPr lang="en-US" sz="1600" dirty="0" err="1" smtClean="0">
                <a:hlinkClick r:id="rId20" action="ppaction://hlinksldjump"/>
              </a:rPr>
              <a:t>Veloohta</a:t>
            </a:r>
            <a:endParaRPr lang="ru-RU" sz="1600" dirty="0" smtClean="0"/>
          </a:p>
          <a:p>
            <a:pPr algn="ctr"/>
            <a:r>
              <a:rPr lang="ru-RU" sz="1600" dirty="0">
                <a:hlinkClick r:id="rId21" action="ppaction://hlinksldjump"/>
              </a:rPr>
              <a:t>Английский язык</a:t>
            </a:r>
            <a:endParaRPr lang="ru-RU" sz="1600" dirty="0"/>
          </a:p>
          <a:p>
            <a:pPr algn="ctr"/>
            <a:endParaRPr lang="ru-RU" sz="1600" dirty="0"/>
          </a:p>
          <a:p>
            <a:pPr algn="ctr"/>
            <a:endParaRPr lang="ru-RU" sz="1600" dirty="0"/>
          </a:p>
        </p:txBody>
      </p:sp>
    </p:spTree>
    <p:extLst>
      <p:ext uri="{BB962C8B-B14F-4D97-AF65-F5344CB8AC3E}">
        <p14:creationId xmlns:p14="http://schemas.microsoft.com/office/powerpoint/2010/main" val="1750483613"/>
      </p:ext>
    </p:extLst>
  </p:cSld>
  <p:clrMapOvr>
    <a:masterClrMapping/>
  </p:clrMapOvr>
  <p:transition>
    <p:split orient="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1851"/>
            <a:ext cx="8229600" cy="1143000"/>
          </a:xfrm>
        </p:spPr>
        <p:txBody>
          <a:bodyPr>
            <a:normAutofit/>
          </a:bodyPr>
          <a:lstStyle/>
          <a:p>
            <a:pPr algn="ctr"/>
            <a:r>
              <a:rPr lang="ru-RU" sz="4800" dirty="0" smtClean="0">
                <a:latin typeface="Times New Roman" panose="02020603050405020304" pitchFamily="18" charset="0"/>
                <a:cs typeface="Times New Roman" panose="02020603050405020304" pitchFamily="18" charset="0"/>
              </a:rPr>
              <a:t>Разноцветный лоскуток</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23528" y="1340768"/>
            <a:ext cx="8496944" cy="4968552"/>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7-9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1 год</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a:latin typeface="Times New Roman" panose="02020603050405020304" pitchFamily="18" charset="0"/>
                <a:cs typeface="Times New Roman" panose="02020603050405020304" pitchFamily="18" charset="0"/>
              </a:rPr>
              <a:t>П</a:t>
            </a:r>
            <a:r>
              <a:rPr lang="ru-RU" sz="1600" dirty="0" smtClean="0">
                <a:latin typeface="Times New Roman" panose="02020603050405020304" pitchFamily="18" charset="0"/>
                <a:cs typeface="Times New Roman" panose="02020603050405020304" pitchFamily="18" charset="0"/>
              </a:rPr>
              <a:t>рограмма студии «Разноцветный лоскуток» имеет художественную направленность.</a:t>
            </a:r>
          </a:p>
          <a:p>
            <a:pPr algn="just"/>
            <a:r>
              <a:rPr lang="ru-RU" sz="1600" dirty="0" smtClean="0">
                <a:latin typeface="Times New Roman" panose="02020603050405020304" pitchFamily="18" charset="0"/>
                <a:cs typeface="Times New Roman" panose="02020603050405020304" pitchFamily="18" charset="0"/>
              </a:rPr>
              <a:t>Яркость, красочность предлагаемых работ вызывают высокий эмоциональный отклик у детей.</a:t>
            </a:r>
          </a:p>
          <a:p>
            <a:pPr algn="just"/>
            <a:r>
              <a:rPr lang="ru-RU" sz="1600" dirty="0" smtClean="0">
                <a:latin typeface="Times New Roman" panose="02020603050405020304" pitchFamily="18" charset="0"/>
                <a:cs typeface="Times New Roman" panose="02020603050405020304" pitchFamily="18" charset="0"/>
              </a:rPr>
              <a:t>Неустанная работа воображения – важный путь познания и освоения ребенком окружающего мира, важная психологическая предпосылка развития способности к творчеству. В программе заложено использование этой особенности при выполнении простых стилизованных композиций</a:t>
            </a:r>
            <a:r>
              <a:rPr lang="ru-RU" sz="1600" dirty="0">
                <a:latin typeface="Times New Roman" panose="02020603050405020304" pitchFamily="18" charset="0"/>
                <a:cs typeface="Times New Roman" panose="02020603050405020304" pitchFamily="18" charset="0"/>
              </a:rPr>
              <a:t>. Дети осваивают новые способы работы различными инструментами, используя разнообразный </a:t>
            </a:r>
            <a:r>
              <a:rPr lang="ru-RU" sz="1600" dirty="0" smtClean="0">
                <a:latin typeface="Times New Roman" panose="02020603050405020304" pitchFamily="18" charset="0"/>
                <a:cs typeface="Times New Roman" panose="02020603050405020304" pitchFamily="18" charset="0"/>
              </a:rPr>
              <a:t>материал.</a:t>
            </a:r>
          </a:p>
          <a:p>
            <a:pPr algn="just"/>
            <a:r>
              <a:rPr lang="ru-RU" sz="1600" dirty="0" smtClean="0">
                <a:latin typeface="Times New Roman" panose="02020603050405020304" pitchFamily="18" charset="0"/>
                <a:cs typeface="Times New Roman" panose="02020603050405020304" pitchFamily="18" charset="0"/>
              </a:rPr>
              <a:t>Создают аппликации </a:t>
            </a:r>
            <a:r>
              <a:rPr lang="ru-RU" sz="1600" dirty="0">
                <a:latin typeface="Times New Roman" panose="02020603050405020304" pitchFamily="18" charset="0"/>
                <a:cs typeface="Times New Roman" panose="02020603050405020304" pitchFamily="18" charset="0"/>
              </a:rPr>
              <a:t>на основе использования </a:t>
            </a:r>
            <a:r>
              <a:rPr lang="ru-RU" sz="1600" dirty="0" err="1">
                <a:latin typeface="Times New Roman" panose="02020603050405020304" pitchFamily="18" charset="0"/>
                <a:cs typeface="Times New Roman" panose="02020603050405020304" pitchFamily="18" charset="0"/>
              </a:rPr>
              <a:t>разнофактурной</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ткани</a:t>
            </a:r>
            <a:r>
              <a:rPr lang="ru-RU" sz="1600" dirty="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 разноцветных </a:t>
            </a:r>
            <a:r>
              <a:rPr lang="ru-RU" sz="1600" dirty="0">
                <a:latin typeface="Times New Roman" panose="02020603050405020304" pitchFamily="18" charset="0"/>
                <a:cs typeface="Times New Roman" panose="02020603050405020304" pitchFamily="18" charset="0"/>
              </a:rPr>
              <a:t>ниток, </a:t>
            </a:r>
            <a:r>
              <a:rPr lang="ru-RU" sz="1600" dirty="0" smtClean="0">
                <a:latin typeface="Times New Roman" panose="02020603050405020304" pitchFamily="18" charset="0"/>
                <a:cs typeface="Times New Roman" panose="02020603050405020304" pitchFamily="18" charset="0"/>
              </a:rPr>
              <a:t>шнурков и т.д. </a:t>
            </a:r>
          </a:p>
          <a:p>
            <a:pPr algn="just"/>
            <a:r>
              <a:rPr lang="ru-RU" sz="1600" dirty="0" smtClean="0">
                <a:latin typeface="Times New Roman" panose="02020603050405020304" pitchFamily="18" charset="0"/>
                <a:cs typeface="Times New Roman" panose="02020603050405020304" pitchFamily="18" charset="0"/>
              </a:rPr>
              <a:t>Изучают технику изонити.</a:t>
            </a:r>
          </a:p>
          <a:p>
            <a:pPr algn="just"/>
            <a:r>
              <a:rPr lang="ru-RU" sz="1600" dirty="0" smtClean="0">
                <a:latin typeface="Times New Roman" panose="02020603050405020304" pitchFamily="18" charset="0"/>
                <a:cs typeface="Times New Roman" panose="02020603050405020304" pitchFamily="18" charset="0"/>
              </a:rPr>
              <a:t>Творчество – актуальная потребность детства, но вместе с тем детское творчество является сложным процессом познания растущим человеком окружающего мира, самого себя. Художественное воспитание, как таковое, вкупе с другими областями знаний формирует в ребенке то самое чувство, которое называется мироощущением, мировосприятием.</a:t>
            </a:r>
          </a:p>
          <a:p>
            <a:pPr algn="just"/>
            <a:endParaRPr lang="ru-RU" sz="1600" dirty="0" smtClean="0">
              <a:latin typeface="Times New Roman" panose="02020603050405020304" pitchFamily="18" charset="0"/>
              <a:cs typeface="Times New Roman" panose="02020603050405020304" pitchFamily="18" charset="0"/>
            </a:endParaRPr>
          </a:p>
          <a:p>
            <a:endParaRPr lang="ru-RU" sz="1600"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pPr algn="ctr"/>
            <a:r>
              <a:rPr lang="ru-RU" sz="4800" dirty="0" smtClean="0">
                <a:latin typeface="Times New Roman" panose="02020603050405020304" pitchFamily="18" charset="0"/>
                <a:cs typeface="Times New Roman" panose="02020603050405020304" pitchFamily="18" charset="0"/>
              </a:rPr>
              <a:t>Бисероплетение</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412776"/>
            <a:ext cx="8229600" cy="5112568"/>
          </a:xfrm>
        </p:spPr>
        <p:txBody>
          <a:bodyPr>
            <a:normAutofit fontScale="47500" lnSpcReduction="20000"/>
          </a:bodyPr>
          <a:lstStyle/>
          <a:p>
            <a:pPr fontAlgn="t">
              <a:lnSpc>
                <a:spcPct val="120000"/>
              </a:lnSpc>
              <a:spcBef>
                <a:spcPts val="0"/>
              </a:spcBef>
            </a:pPr>
            <a:r>
              <a:rPr lang="ru-RU" sz="3400" b="1" dirty="0">
                <a:latin typeface="Times New Roman" panose="02020603050405020304" pitchFamily="18" charset="0"/>
                <a:cs typeface="Times New Roman" panose="02020603050405020304" pitchFamily="18" charset="0"/>
              </a:rPr>
              <a:t>Возраст</a:t>
            </a:r>
            <a:r>
              <a:rPr lang="en-US" sz="3400" b="1" dirty="0">
                <a:latin typeface="Times New Roman" panose="02020603050405020304" pitchFamily="18" charset="0"/>
                <a:cs typeface="Times New Roman" panose="02020603050405020304" pitchFamily="18" charset="0"/>
              </a:rPr>
              <a:t>:</a:t>
            </a:r>
            <a:r>
              <a:rPr lang="ru-RU" sz="3400" b="1" dirty="0">
                <a:latin typeface="Times New Roman" panose="02020603050405020304" pitchFamily="18" charset="0"/>
                <a:cs typeface="Times New Roman" panose="02020603050405020304" pitchFamily="18" charset="0"/>
              </a:rPr>
              <a:t> Программа рассчитана на детей </a:t>
            </a:r>
            <a:r>
              <a:rPr lang="ru-RU" sz="3400" b="1" dirty="0" smtClean="0">
                <a:latin typeface="Times New Roman" panose="02020603050405020304" pitchFamily="18" charset="0"/>
                <a:cs typeface="Times New Roman" panose="02020603050405020304" pitchFamily="18" charset="0"/>
              </a:rPr>
              <a:t>7-17 </a:t>
            </a:r>
            <a:r>
              <a:rPr lang="ru-RU" sz="3400" b="1" dirty="0">
                <a:latin typeface="Times New Roman" panose="02020603050405020304" pitchFamily="18" charset="0"/>
                <a:cs typeface="Times New Roman" panose="02020603050405020304" pitchFamily="18" charset="0"/>
              </a:rPr>
              <a:t>лет</a:t>
            </a:r>
            <a:r>
              <a:rPr lang="ru-RU" sz="3400" dirty="0">
                <a:latin typeface="Times New Roman" panose="02020603050405020304" pitchFamily="18" charset="0"/>
                <a:cs typeface="Times New Roman" panose="02020603050405020304" pitchFamily="18" charset="0"/>
              </a:rPr>
              <a:t/>
            </a:r>
            <a:br>
              <a:rPr lang="ru-RU" sz="3400" dirty="0">
                <a:latin typeface="Times New Roman" panose="02020603050405020304" pitchFamily="18" charset="0"/>
                <a:cs typeface="Times New Roman" panose="02020603050405020304" pitchFamily="18" charset="0"/>
              </a:rPr>
            </a:br>
            <a:r>
              <a:rPr lang="ru-RU" sz="3400" b="1" dirty="0">
                <a:latin typeface="Times New Roman" panose="02020603050405020304" pitchFamily="18" charset="0"/>
                <a:cs typeface="Times New Roman" panose="02020603050405020304" pitchFamily="18" charset="0"/>
              </a:rPr>
              <a:t>Срок реализации: 2 года</a:t>
            </a:r>
            <a:endParaRPr lang="ru-RU" sz="3400" dirty="0">
              <a:latin typeface="Times New Roman" panose="02020603050405020304" pitchFamily="18" charset="0"/>
              <a:cs typeface="Times New Roman" panose="02020603050405020304" pitchFamily="18" charset="0"/>
            </a:endParaRPr>
          </a:p>
          <a:p>
            <a:pPr algn="just" fontAlgn="t">
              <a:lnSpc>
                <a:spcPct val="120000"/>
              </a:lnSpc>
              <a:spcBef>
                <a:spcPts val="0"/>
              </a:spcBef>
            </a:pPr>
            <a:r>
              <a:rPr lang="ru-RU" sz="3400" b="1" dirty="0">
                <a:latin typeface="Times New Roman" panose="02020603050405020304" pitchFamily="18" charset="0"/>
                <a:cs typeface="Times New Roman" panose="02020603050405020304" pitchFamily="18" charset="0"/>
              </a:rPr>
              <a:t>Описание: </a:t>
            </a:r>
            <a:r>
              <a:rPr lang="ru-RU" sz="3400" dirty="0">
                <a:latin typeface="Times New Roman" panose="02020603050405020304" pitchFamily="18" charset="0"/>
                <a:cs typeface="Times New Roman" panose="02020603050405020304" pitchFamily="18" charset="0"/>
              </a:rPr>
              <a:t>П</a:t>
            </a:r>
            <a:r>
              <a:rPr lang="ru-RU" sz="3400" dirty="0" smtClean="0">
                <a:latin typeface="Times New Roman" panose="02020603050405020304" pitchFamily="18" charset="0"/>
                <a:cs typeface="Times New Roman" panose="02020603050405020304" pitchFamily="18" charset="0"/>
              </a:rPr>
              <a:t>рограмма «Бисероплетение» имеет художественную направленность.</a:t>
            </a:r>
          </a:p>
          <a:p>
            <a:pPr algn="just">
              <a:lnSpc>
                <a:spcPct val="120000"/>
              </a:lnSpc>
              <a:spcBef>
                <a:spcPts val="600"/>
              </a:spcBef>
            </a:pPr>
            <a:r>
              <a:rPr lang="ru-RU" sz="3400" dirty="0" smtClean="0">
                <a:latin typeface="Times New Roman" panose="02020603050405020304" pitchFamily="18" charset="0"/>
                <a:cs typeface="Times New Roman" panose="02020603050405020304" pitchFamily="18" charset="0"/>
              </a:rPr>
              <a:t>Искусство изготовления изделий из бисера и бус известно с глубокой древности. Известно, что еще древние египтяне носили различные украшения из разноцветных бус.</a:t>
            </a:r>
          </a:p>
          <a:p>
            <a:pPr algn="just">
              <a:lnSpc>
                <a:spcPct val="120000"/>
              </a:lnSpc>
              <a:spcBef>
                <a:spcPts val="600"/>
              </a:spcBef>
            </a:pPr>
            <a:r>
              <a:rPr lang="ru-RU" sz="3400" dirty="0" smtClean="0">
                <a:latin typeface="Times New Roman" panose="02020603050405020304" pitchFamily="18" charset="0"/>
                <a:cs typeface="Times New Roman" panose="02020603050405020304" pitchFamily="18" charset="0"/>
              </a:rPr>
              <a:t>В России расцвет бисерного рукоделия наступил в XIX веке. Бисером украшали одежду, плели разнообразные украшения. В России бисер, кроме светских произведений, применялся в убранстве церковных интерьеров, в украшении окладов икон.</a:t>
            </a:r>
          </a:p>
          <a:p>
            <a:pPr algn="just">
              <a:lnSpc>
                <a:spcPct val="120000"/>
              </a:lnSpc>
              <a:spcBef>
                <a:spcPts val="600"/>
              </a:spcBef>
            </a:pPr>
            <a:r>
              <a:rPr lang="ru-RU" sz="3400" dirty="0" smtClean="0">
                <a:latin typeface="Times New Roman" panose="02020603050405020304" pitchFamily="18" charset="0"/>
                <a:cs typeface="Times New Roman" panose="02020603050405020304" pitchFamily="18" charset="0"/>
              </a:rPr>
              <a:t>Современные мастера используют бисер для украшения одежды, изготовления ожерелий, браслетов и всевозможных аксессуаров.</a:t>
            </a:r>
          </a:p>
          <a:p>
            <a:pPr algn="just">
              <a:lnSpc>
                <a:spcPct val="120000"/>
              </a:lnSpc>
              <a:spcBef>
                <a:spcPts val="600"/>
              </a:spcBef>
            </a:pPr>
            <a:r>
              <a:rPr lang="ru-RU" sz="3400" dirty="0" smtClean="0">
                <a:latin typeface="Times New Roman" panose="02020603050405020304" pitchFamily="18" charset="0"/>
                <a:cs typeface="Times New Roman" panose="02020603050405020304" pitchFamily="18" charset="0"/>
              </a:rPr>
              <a:t>Данная программа способствует развитию мелкой моторики, художественного вкуса, воображения, творческого мышления. Созданные собственными руками художественные изделия приносят ребенку радость творчества, уверенность в собственных силах, удовлетворение от работы. Полученные на занятиях знания, навыки, умения могут повлиять и на выбор будущей профессии ребят.</a:t>
            </a:r>
          </a:p>
          <a:p>
            <a:pPr algn="just">
              <a:lnSpc>
                <a:spcPct val="120000"/>
              </a:lnSpc>
              <a:spcBef>
                <a:spcPts val="600"/>
              </a:spcBef>
            </a:pPr>
            <a:r>
              <a:rPr lang="ru-RU" sz="3400" dirty="0" smtClean="0">
                <a:latin typeface="Times New Roman" panose="02020603050405020304" pitchFamily="18" charset="0"/>
                <a:cs typeface="Times New Roman" panose="02020603050405020304" pitchFamily="18" charset="0"/>
              </a:rPr>
              <a:t>Цель программы: способствовать реализации творческих возможностей учащихся через занятия </a:t>
            </a:r>
            <a:r>
              <a:rPr lang="ru-RU" sz="3400" dirty="0" err="1" smtClean="0">
                <a:latin typeface="Times New Roman" panose="02020603050405020304" pitchFamily="18" charset="0"/>
                <a:cs typeface="Times New Roman" panose="02020603050405020304" pitchFamily="18" charset="0"/>
              </a:rPr>
              <a:t>бисероплетением</a:t>
            </a:r>
            <a:r>
              <a:rPr lang="ru-RU" sz="3400" dirty="0">
                <a:latin typeface="Times New Roman" panose="02020603050405020304" pitchFamily="18" charset="0"/>
                <a:cs typeface="Times New Roman" panose="02020603050405020304" pitchFamily="18" charset="0"/>
              </a:rPr>
              <a:t>.</a:t>
            </a:r>
            <a:endParaRPr lang="ru-RU" sz="3400" dirty="0" smtClean="0">
              <a:latin typeface="Times New Roman" panose="02020603050405020304" pitchFamily="18" charset="0"/>
              <a:cs typeface="Times New Roman" panose="02020603050405020304" pitchFamily="18" charset="0"/>
            </a:endParaRPr>
          </a:p>
          <a:p>
            <a:endParaRPr lang="ru-RU"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2607"/>
            <a:ext cx="8229600" cy="1143000"/>
          </a:xfrm>
        </p:spPr>
        <p:txBody>
          <a:bodyPr>
            <a:normAutofit/>
          </a:bodyPr>
          <a:lstStyle/>
          <a:p>
            <a:pPr algn="ctr"/>
            <a:r>
              <a:rPr lang="ru-RU" sz="4800" dirty="0" smtClean="0">
                <a:latin typeface="Times New Roman" panose="02020603050405020304" pitchFamily="18" charset="0"/>
                <a:cs typeface="Times New Roman" panose="02020603050405020304" pitchFamily="18" charset="0"/>
              </a:rPr>
              <a:t>Вязание от А до Я</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412776"/>
            <a:ext cx="8229600" cy="5021911"/>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a:spcBef>
                <a:spcPts val="0"/>
              </a:spcBef>
            </a:pPr>
            <a:r>
              <a:rPr lang="ru-RU" sz="1600" b="1" dirty="0" smtClean="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разработана на основе длительного опыта практической работы автора </a:t>
            </a:r>
            <a:r>
              <a:rPr lang="ru-RU" sz="1600" dirty="0" smtClean="0">
                <a:latin typeface="Times New Roman" panose="02020603050405020304" pitchFamily="18" charset="0"/>
                <a:cs typeface="Times New Roman" panose="02020603050405020304" pitchFamily="18" charset="0"/>
              </a:rPr>
              <a:t> и имеет художественную направленность</a:t>
            </a:r>
          </a:p>
          <a:p>
            <a:pPr algn="just">
              <a:spcBef>
                <a:spcPts val="600"/>
              </a:spcBef>
            </a:pPr>
            <a:r>
              <a:rPr lang="ru-RU" sz="1600" dirty="0" smtClean="0">
                <a:latin typeface="Times New Roman" panose="02020603050405020304" pitchFamily="18" charset="0"/>
                <a:cs typeface="Times New Roman" panose="02020603050405020304" pitchFamily="18" charset="0"/>
              </a:rPr>
              <a:t>Вязание – один из самых старинных видов декоративно-прикладного искусства, который существует более трех тысяч лет. В наши дни это искусство продолжает развиваться новыми мотивами, композиционными решениями, современными материалами</a:t>
            </a:r>
          </a:p>
          <a:p>
            <a:pPr algn="just">
              <a:spcBef>
                <a:spcPts val="600"/>
              </a:spcBef>
            </a:pPr>
            <a:r>
              <a:rPr lang="ru-RU" sz="1600" dirty="0" smtClean="0">
                <a:latin typeface="Times New Roman" panose="02020603050405020304" pitchFamily="18" charset="0"/>
                <a:cs typeface="Times New Roman" panose="02020603050405020304" pitchFamily="18" charset="0"/>
              </a:rPr>
              <a:t>За период обучения предполагаются этапы </a:t>
            </a:r>
            <a:r>
              <a:rPr lang="ru-RU" sz="1600" dirty="0">
                <a:latin typeface="Times New Roman" panose="02020603050405020304" pitchFamily="18" charset="0"/>
                <a:cs typeface="Times New Roman" panose="02020603050405020304" pitchFamily="18" charset="0"/>
              </a:rPr>
              <a:t>продвижения </a:t>
            </a:r>
            <a:r>
              <a:rPr lang="ru-RU" sz="1600" dirty="0" smtClean="0">
                <a:latin typeface="Times New Roman" panose="02020603050405020304" pitchFamily="18" charset="0"/>
                <a:cs typeface="Times New Roman" panose="02020603050405020304" pitchFamily="18" charset="0"/>
              </a:rPr>
              <a:t>обучающихся </a:t>
            </a:r>
            <a:r>
              <a:rPr lang="ru-RU" sz="1600" dirty="0">
                <a:latin typeface="Times New Roman" panose="02020603050405020304" pitchFamily="18" charset="0"/>
                <a:cs typeface="Times New Roman" panose="02020603050405020304" pitchFamily="18" charset="0"/>
              </a:rPr>
              <a:t>от</a:t>
            </a:r>
            <a:r>
              <a:rPr lang="ru-RU" sz="1600" dirty="0" smtClean="0">
                <a:latin typeface="Times New Roman" panose="02020603050405020304" pitchFamily="18" charset="0"/>
                <a:cs typeface="Times New Roman" panose="02020603050405020304" pitchFamily="18" charset="0"/>
              </a:rPr>
              <a:t>: первого </a:t>
            </a:r>
            <a:r>
              <a:rPr lang="ru-RU" sz="1600" dirty="0">
                <a:latin typeface="Times New Roman" panose="02020603050405020304" pitchFamily="18" charset="0"/>
                <a:cs typeface="Times New Roman" panose="02020603050405020304" pitchFamily="18" charset="0"/>
              </a:rPr>
              <a:t>знакомства с данным направлением </a:t>
            </a:r>
            <a:r>
              <a:rPr lang="ru-RU" sz="1600" dirty="0" smtClean="0">
                <a:latin typeface="Times New Roman" panose="02020603050405020304" pitchFamily="18" charset="0"/>
                <a:cs typeface="Times New Roman" panose="02020603050405020304" pitchFamily="18" charset="0"/>
              </a:rPr>
              <a:t>рукоделия до расширения </a:t>
            </a:r>
            <a:r>
              <a:rPr lang="ru-RU" sz="1600" dirty="0">
                <a:latin typeface="Times New Roman" panose="02020603050405020304" pitchFamily="18" charset="0"/>
                <a:cs typeface="Times New Roman" panose="02020603050405020304" pitchFamily="18" charset="0"/>
              </a:rPr>
              <a:t>и углубления своего уровня </a:t>
            </a:r>
            <a:r>
              <a:rPr lang="ru-RU" sz="1600" dirty="0" smtClean="0">
                <a:latin typeface="Times New Roman" panose="02020603050405020304" pitchFamily="18" charset="0"/>
                <a:cs typeface="Times New Roman" panose="02020603050405020304" pitchFamily="18" charset="0"/>
              </a:rPr>
              <a:t>мастерства, авторского </a:t>
            </a:r>
            <a:r>
              <a:rPr lang="ru-RU" sz="1600" dirty="0">
                <a:latin typeface="Times New Roman" panose="02020603050405020304" pitchFamily="18" charset="0"/>
                <a:cs typeface="Times New Roman" panose="02020603050405020304" pitchFamily="18" charset="0"/>
              </a:rPr>
              <a:t>творчества (от идеи до её реального воплощения)</a:t>
            </a:r>
          </a:p>
          <a:p>
            <a:pPr lvl="0" algn="just">
              <a:spcBef>
                <a:spcPts val="600"/>
              </a:spcBef>
            </a:pPr>
            <a:r>
              <a:rPr lang="ru-RU" sz="1600" dirty="0">
                <a:latin typeface="Times New Roman" panose="02020603050405020304" pitchFamily="18" charset="0"/>
                <a:cs typeface="Times New Roman" panose="02020603050405020304" pitchFamily="18" charset="0"/>
              </a:rPr>
              <a:t>А</a:t>
            </a:r>
            <a:r>
              <a:rPr lang="ru-RU" sz="1600" dirty="0" smtClean="0">
                <a:latin typeface="Times New Roman" panose="02020603050405020304" pitchFamily="18" charset="0"/>
                <a:cs typeface="Times New Roman" panose="02020603050405020304" pitchFamily="18" charset="0"/>
              </a:rPr>
              <a:t>ктивного </a:t>
            </a:r>
            <a:r>
              <a:rPr lang="ru-RU" sz="1600" dirty="0">
                <a:latin typeface="Times New Roman" panose="02020603050405020304" pitchFamily="18" charset="0"/>
                <a:cs typeface="Times New Roman" panose="02020603050405020304" pitchFamily="18" charset="0"/>
              </a:rPr>
              <a:t>выражения способности в персонализации – жить, работать, общаться в гармонии с самим собой и окружающими людьми.</a:t>
            </a:r>
          </a:p>
          <a:p>
            <a:pPr algn="just">
              <a:spcBef>
                <a:spcPts val="600"/>
              </a:spcBef>
            </a:pPr>
            <a:r>
              <a:rPr lang="ru-RU" sz="1600" dirty="0">
                <a:latin typeface="Times New Roman" panose="02020603050405020304" pitchFamily="18" charset="0"/>
                <a:cs typeface="Times New Roman" panose="02020603050405020304" pitchFamily="18" charset="0"/>
              </a:rPr>
              <a:t>Основным образовательным результатом обучения детей по программе «Вязание от А до Я» является</a:t>
            </a:r>
            <a:r>
              <a:rPr lang="ru-RU" sz="1600" dirty="0" smtClean="0">
                <a:latin typeface="Times New Roman" panose="02020603050405020304" pitchFamily="18" charset="0"/>
                <a:cs typeface="Times New Roman" panose="02020603050405020304" pitchFamily="18" charset="0"/>
              </a:rPr>
              <a:t>: развитие </a:t>
            </a:r>
            <a:r>
              <a:rPr lang="ru-RU" sz="1600" dirty="0">
                <a:latin typeface="Times New Roman" panose="02020603050405020304" pitchFamily="18" charset="0"/>
                <a:cs typeface="Times New Roman" panose="02020603050405020304" pitchFamily="18" charset="0"/>
              </a:rPr>
              <a:t>творческого </a:t>
            </a:r>
            <a:r>
              <a:rPr lang="ru-RU" sz="1600" dirty="0" smtClean="0">
                <a:latin typeface="Times New Roman" panose="02020603050405020304" pitchFamily="18" charset="0"/>
                <a:cs typeface="Times New Roman" panose="02020603050405020304" pitchFamily="18" charset="0"/>
              </a:rPr>
              <a:t>потенциала; умение </a:t>
            </a:r>
            <a:r>
              <a:rPr lang="ru-RU" sz="1600" dirty="0">
                <a:latin typeface="Times New Roman" panose="02020603050405020304" pitchFamily="18" charset="0"/>
                <a:cs typeface="Times New Roman" panose="02020603050405020304" pitchFamily="18" charset="0"/>
              </a:rPr>
              <a:t>следить за тенденциями в </a:t>
            </a:r>
            <a:r>
              <a:rPr lang="ru-RU" sz="1600" dirty="0" smtClean="0">
                <a:latin typeface="Times New Roman" panose="02020603050405020304" pitchFamily="18" charset="0"/>
                <a:cs typeface="Times New Roman" panose="02020603050405020304" pitchFamily="18" charset="0"/>
              </a:rPr>
              <a:t>моде; выработка </a:t>
            </a:r>
            <a:r>
              <a:rPr lang="ru-RU" sz="1600" dirty="0">
                <a:latin typeface="Times New Roman" panose="02020603050405020304" pitchFamily="18" charset="0"/>
                <a:cs typeface="Times New Roman" panose="02020603050405020304" pitchFamily="18" charset="0"/>
              </a:rPr>
              <a:t>своего неповторимого стиля в </a:t>
            </a:r>
            <a:r>
              <a:rPr lang="ru-RU" sz="1600" dirty="0" smtClean="0">
                <a:latin typeface="Times New Roman" panose="02020603050405020304" pitchFamily="18" charset="0"/>
                <a:cs typeface="Times New Roman" panose="02020603050405020304" pitchFamily="18" charset="0"/>
              </a:rPr>
              <a:t>одежде; участие </a:t>
            </a:r>
            <a:r>
              <a:rPr lang="ru-RU" sz="1600" dirty="0">
                <a:latin typeface="Times New Roman" panose="02020603050405020304" pitchFamily="18" charset="0"/>
                <a:cs typeface="Times New Roman" panose="02020603050405020304" pitchFamily="18" charset="0"/>
              </a:rPr>
              <a:t>в выставках и конкурсах детского творчества с демонстрацией своих эксклюзивных вязаных </a:t>
            </a:r>
            <a:r>
              <a:rPr lang="ru-RU" sz="1600" dirty="0" smtClean="0">
                <a:latin typeface="Times New Roman" panose="02020603050405020304" pitchFamily="18" charset="0"/>
                <a:cs typeface="Times New Roman" panose="02020603050405020304" pitchFamily="18" charset="0"/>
              </a:rPr>
              <a:t>изделий; обретение </a:t>
            </a:r>
            <a:r>
              <a:rPr lang="ru-RU" sz="1600" dirty="0">
                <a:latin typeface="Times New Roman" panose="02020603050405020304" pitchFamily="18" charset="0"/>
                <a:cs typeface="Times New Roman" panose="02020603050405020304" pitchFamily="18" charset="0"/>
              </a:rPr>
              <a:t>в себе уверенности.</a:t>
            </a:r>
          </a:p>
          <a:p>
            <a:pPr marL="0" indent="0" algn="just">
              <a:buNone/>
            </a:pPr>
            <a:r>
              <a:rPr lang="ru-RU" sz="1600" dirty="0">
                <a:latin typeface="Times New Roman" panose="02020603050405020304" pitchFamily="18" charset="0"/>
                <a:cs typeface="Times New Roman" panose="02020603050405020304" pitchFamily="18" charset="0"/>
              </a:rPr>
              <a:t>	</a:t>
            </a:r>
          </a:p>
          <a:p>
            <a:pPr marL="0" indent="0">
              <a:buNone/>
            </a:pPr>
            <a:r>
              <a:rPr lang="ru-RU" sz="1200" dirty="0" smtClean="0"/>
              <a:t>    </a:t>
            </a:r>
            <a:endParaRPr lang="ru-RU" sz="1200"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229600" cy="1143000"/>
          </a:xfrm>
        </p:spPr>
        <p:txBody>
          <a:bodyPr>
            <a:normAutofit/>
          </a:bodyPr>
          <a:lstStyle/>
          <a:p>
            <a:pPr algn="ctr"/>
            <a:r>
              <a:rPr lang="ru-RU" sz="4800" dirty="0" smtClean="0">
                <a:latin typeface="Times New Roman" panose="02020603050405020304" pitchFamily="18" charset="0"/>
                <a:cs typeface="Times New Roman" panose="02020603050405020304" pitchFamily="18" charset="0"/>
              </a:rPr>
              <a:t>Картины без кисти и краски</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412776"/>
            <a:ext cx="8229600" cy="5112568"/>
          </a:xfrm>
        </p:spPr>
        <p:txBody>
          <a:bodyPr>
            <a:normAutofit fontScale="25000" lnSpcReduction="20000"/>
          </a:bodyPr>
          <a:lstStyle/>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7</a:t>
            </a:r>
            <a:r>
              <a:rPr lang="ru-RU" sz="6400" b="1" dirty="0" smtClean="0">
                <a:latin typeface="Times New Roman" panose="02020603050405020304" pitchFamily="18" charset="0"/>
                <a:cs typeface="Times New Roman" panose="02020603050405020304" pitchFamily="18" charset="0"/>
              </a:rPr>
              <a:t>-17 </a:t>
            </a:r>
            <a:r>
              <a:rPr lang="ru-RU" sz="6400" b="1" dirty="0">
                <a:latin typeface="Times New Roman" panose="02020603050405020304" pitchFamily="18" charset="0"/>
                <a:cs typeface="Times New Roman" panose="02020603050405020304" pitchFamily="18" charset="0"/>
              </a:rPr>
              <a:t>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2 года</a:t>
            </a:r>
            <a:endParaRPr lang="ru-RU" sz="64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6400" b="1" dirty="0" smtClean="0">
                <a:latin typeface="Times New Roman" panose="02020603050405020304" pitchFamily="18" charset="0"/>
                <a:cs typeface="Times New Roman" panose="02020603050405020304" pitchFamily="18" charset="0"/>
              </a:rPr>
              <a:t>Описание:</a:t>
            </a:r>
            <a:r>
              <a:rPr lang="ru-RU" sz="6400" dirty="0">
                <a:latin typeface="Times New Roman" panose="02020603050405020304" pitchFamily="18" charset="0"/>
                <a:cs typeface="Times New Roman" panose="02020603050405020304" pitchFamily="18" charset="0"/>
              </a:rPr>
              <a:t> </a:t>
            </a:r>
            <a:r>
              <a:rPr lang="ru-RU" sz="6400" dirty="0" smtClean="0">
                <a:latin typeface="Times New Roman" panose="02020603050405020304" pitchFamily="18" charset="0"/>
                <a:cs typeface="Times New Roman" panose="02020603050405020304" pitchFamily="18" charset="0"/>
              </a:rPr>
              <a:t>Программа “Картины без кисти и краски” имеет художественную направленность.</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Композиции из сухих цветов издавна украшали дом – в прошлом веке их размещали на фортепьяно, буфетах и подоконниках.</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Флористика – художественное творчество, основой которого служат засушенные цветы, мох, кора, семена растений, чешуйки луковиц, тополиный пух и другой природный материал, из которого художники-флористы создают прекрасные картины, пейзажы, портреты.</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«Картинами без кисти и краски» называют такие произведения, так как традиционные краски – масляные, акварельные, гуашь – с успехом заменяет богатая палитра и разнообразная фактура природного материала.</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Программа даёт знания о </a:t>
            </a:r>
            <a:r>
              <a:rPr lang="ru-RU" sz="6400" dirty="0">
                <a:latin typeface="Times New Roman" panose="02020603050405020304" pitchFamily="18" charset="0"/>
                <a:cs typeface="Times New Roman" panose="02020603050405020304" pitchFamily="18" charset="0"/>
              </a:rPr>
              <a:t>композиции, натюрморте, </a:t>
            </a:r>
            <a:r>
              <a:rPr lang="ru-RU" sz="6400" dirty="0" smtClean="0">
                <a:latin typeface="Times New Roman" panose="02020603050405020304" pitchFamily="18" charset="0"/>
                <a:cs typeface="Times New Roman" panose="02020603050405020304" pitchFamily="18" charset="0"/>
              </a:rPr>
              <a:t>пейзаже. Дети </a:t>
            </a:r>
            <a:r>
              <a:rPr lang="ru-RU" sz="6400" dirty="0">
                <a:latin typeface="Times New Roman" panose="02020603050405020304" pitchFamily="18" charset="0"/>
                <a:cs typeface="Times New Roman" panose="02020603050405020304" pitchFamily="18" charset="0"/>
              </a:rPr>
              <a:t>познакомятся с </a:t>
            </a:r>
            <a:r>
              <a:rPr lang="ru-RU" sz="6400" dirty="0" smtClean="0">
                <a:latin typeface="Times New Roman" panose="02020603050405020304" pitchFamily="18" charset="0"/>
                <a:cs typeface="Times New Roman" panose="02020603050405020304" pitchFamily="18" charset="0"/>
              </a:rPr>
              <a:t>флорой Петербургского региона . Будут работать с засушенными растениями, соломкой и пухом.</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7704" y="0"/>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Рисунок</a:t>
            </a:r>
            <a:r>
              <a:rPr lang="en-US" sz="4800" dirty="0" smtClean="0">
                <a:latin typeface="Times New Roman" panose="02020603050405020304" pitchFamily="18" charset="0"/>
                <a:cs typeface="Times New Roman" panose="02020603050405020304" pitchFamily="18" charset="0"/>
              </a:rPr>
              <a:t>.</a:t>
            </a:r>
            <a:r>
              <a:rPr lang="ru-RU" sz="4800" dirty="0" smtClean="0">
                <a:latin typeface="Times New Roman" panose="02020603050405020304" pitchFamily="18" charset="0"/>
                <a:cs typeface="Times New Roman" panose="02020603050405020304" pitchFamily="18" charset="0"/>
              </a:rPr>
              <a:t> Живопись</a:t>
            </a:r>
            <a:r>
              <a:rPr lang="en-US" sz="4800" dirty="0" smtClean="0">
                <a:latin typeface="Times New Roman" panose="02020603050405020304" pitchFamily="18" charset="0"/>
                <a:cs typeface="Times New Roman" panose="02020603050405020304" pitchFamily="18" charset="0"/>
              </a:rPr>
              <a:t>.</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412776"/>
            <a:ext cx="8229600" cy="5256584"/>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7-18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a:latin typeface="Times New Roman" panose="02020603050405020304" pitchFamily="18" charset="0"/>
                <a:cs typeface="Times New Roman" panose="02020603050405020304" pitchFamily="18" charset="0"/>
              </a:rPr>
              <a:t>Описание</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Программа «Рисунок. Живопись» относится к художественной направленности. </a:t>
            </a:r>
          </a:p>
          <a:p>
            <a:pPr algn="just" fontAlgn="t">
              <a:lnSpc>
                <a:spcPct val="120000"/>
              </a:lnSpc>
              <a:spcBef>
                <a:spcPts val="0"/>
              </a:spcBef>
            </a:pPr>
            <a:r>
              <a:rPr lang="ru-RU" sz="1600" dirty="0" smtClean="0">
                <a:latin typeface="Times New Roman" panose="02020603050405020304" pitchFamily="18" charset="0"/>
                <a:cs typeface="Times New Roman" panose="02020603050405020304" pitchFamily="18" charset="0"/>
              </a:rPr>
              <a:t>Программа дает детям возможность попробовать собственные силы в таких видах изобразительного творчества, как графика, живопись, декоративно - прикладное искусство.</a:t>
            </a:r>
          </a:p>
          <a:p>
            <a:pPr algn="just"/>
            <a:r>
              <a:rPr lang="ru-RU" sz="1600" dirty="0" smtClean="0">
                <a:latin typeface="Times New Roman" panose="02020603050405020304" pitchFamily="18" charset="0"/>
                <a:cs typeface="Times New Roman" panose="02020603050405020304" pitchFamily="18" charset="0"/>
              </a:rPr>
              <a:t>Отличительной особенностью данной программы является акцент на развитие творческой фантазии детей через изображение на полусвободные темы, такие как «Город будущего», «Волшебный лес», «Несуществующий персонаж». Академизм при этом отходит на второй план. Значение приобретают нестандартность видения, интересные сюжеты и приемы в творчестве. К тому же такой подход соответствуют психологическим особенностям детей младшего школьного возраста.</a:t>
            </a:r>
          </a:p>
          <a:p>
            <a:pPr algn="just"/>
            <a:r>
              <a:rPr lang="ru-RU" sz="1600" dirty="0" smtClean="0">
                <a:latin typeface="Times New Roman" panose="02020603050405020304" pitchFamily="18" charset="0"/>
                <a:cs typeface="Times New Roman" panose="02020603050405020304" pitchFamily="18" charset="0"/>
              </a:rPr>
              <a:t>Программа знакомит воспитанников с основами изобразительной деятельности (понятиями: живопись, рисунок, декоративно - прикладное искусство), с основными изобразительными жанрами и их видами (портрет, натюрморт, пейзаж, анималистика), изобразительными техниками (акварель, гуашь, цветные карандаши, графика). В процессе освоения программы происходит раскрытие фантазии и творческого потенциала обучающихся, начальное формирование изобразительных навыков.</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pPr algn="ctr"/>
            <a:r>
              <a:rPr lang="ru-RU" sz="4800" dirty="0" smtClean="0">
                <a:latin typeface="Times New Roman" panose="02020603050405020304" pitchFamily="18" charset="0"/>
                <a:cs typeface="Times New Roman" panose="02020603050405020304" pitchFamily="18" charset="0"/>
              </a:rPr>
              <a:t>Мягкая игрушка</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179512" y="1268761"/>
            <a:ext cx="8568952" cy="5904655"/>
          </a:xfrm>
        </p:spPr>
        <p:txBody>
          <a:bodyPr>
            <a:normAutofit fontScale="40000" lnSpcReduction="20000"/>
          </a:bodyPr>
          <a:lstStyle/>
          <a:p>
            <a:endParaRPr lang="ru-RU" b="1" dirty="0" smtClean="0"/>
          </a:p>
          <a:p>
            <a:pPr fontAlgn="t">
              <a:lnSpc>
                <a:spcPct val="120000"/>
              </a:lnSpc>
              <a:spcBef>
                <a:spcPts val="0"/>
              </a:spcBef>
            </a:pPr>
            <a:r>
              <a:rPr lang="ru-RU" sz="4000" b="1" dirty="0">
                <a:latin typeface="Times New Roman" panose="02020603050405020304" pitchFamily="18" charset="0"/>
                <a:cs typeface="Times New Roman" panose="02020603050405020304" pitchFamily="18" charset="0"/>
              </a:rPr>
              <a:t>Возраст</a:t>
            </a:r>
            <a:r>
              <a:rPr lang="en-US" sz="4000" b="1" dirty="0">
                <a:latin typeface="Times New Roman" panose="02020603050405020304" pitchFamily="18" charset="0"/>
                <a:cs typeface="Times New Roman" panose="02020603050405020304" pitchFamily="18" charset="0"/>
              </a:rPr>
              <a:t>:</a:t>
            </a:r>
            <a:r>
              <a:rPr lang="ru-RU" sz="4000" b="1" dirty="0">
                <a:latin typeface="Times New Roman" panose="02020603050405020304" pitchFamily="18" charset="0"/>
                <a:cs typeface="Times New Roman" panose="02020603050405020304" pitchFamily="18" charset="0"/>
              </a:rPr>
              <a:t> Программа рассчитана на детей 7-16 лет</a:t>
            </a: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ru-RU" sz="4000" b="1" dirty="0">
                <a:latin typeface="Times New Roman" panose="02020603050405020304" pitchFamily="18" charset="0"/>
                <a:cs typeface="Times New Roman" panose="02020603050405020304" pitchFamily="18" charset="0"/>
              </a:rPr>
              <a:t>Срок реализации: 2 года</a:t>
            </a:r>
            <a:endParaRPr lang="ru-RU" sz="4000" dirty="0">
              <a:latin typeface="Times New Roman" panose="02020603050405020304" pitchFamily="18" charset="0"/>
              <a:cs typeface="Times New Roman" panose="02020603050405020304" pitchFamily="18" charset="0"/>
            </a:endParaRPr>
          </a:p>
          <a:p>
            <a:pPr algn="just" fontAlgn="t">
              <a:lnSpc>
                <a:spcPct val="120000"/>
              </a:lnSpc>
              <a:spcBef>
                <a:spcPts val="0"/>
              </a:spcBef>
            </a:pPr>
            <a:r>
              <a:rPr lang="ru-RU" sz="4000" b="1" dirty="0">
                <a:latin typeface="Times New Roman" panose="02020603050405020304" pitchFamily="18" charset="0"/>
                <a:cs typeface="Times New Roman" panose="02020603050405020304" pitchFamily="18" charset="0"/>
              </a:rPr>
              <a:t>Описание: </a:t>
            </a:r>
            <a:r>
              <a:rPr lang="ru-RU" sz="4000" b="1" dirty="0" smtClean="0">
                <a:latin typeface="Times New Roman" panose="02020603050405020304" pitchFamily="18" charset="0"/>
                <a:cs typeface="Times New Roman" panose="02020603050405020304" pitchFamily="18" charset="0"/>
              </a:rPr>
              <a:t>П</a:t>
            </a:r>
            <a:r>
              <a:rPr lang="ru-RU" sz="4000" dirty="0" smtClean="0">
                <a:latin typeface="Times New Roman" panose="02020603050405020304" pitchFamily="18" charset="0"/>
                <a:cs typeface="Times New Roman" panose="02020603050405020304" pitchFamily="18" charset="0"/>
              </a:rPr>
              <a:t>рограмма «Мягкая игрушка» имеет художественную направленность.</a:t>
            </a:r>
          </a:p>
          <a:p>
            <a:pPr algn="just">
              <a:lnSpc>
                <a:spcPct val="120000"/>
              </a:lnSpc>
              <a:spcBef>
                <a:spcPts val="600"/>
              </a:spcBef>
            </a:pPr>
            <a:r>
              <a:rPr lang="ru-RU" sz="4000" dirty="0" smtClean="0">
                <a:latin typeface="Times New Roman" panose="02020603050405020304" pitchFamily="18" charset="0"/>
                <a:cs typeface="Times New Roman" panose="02020603050405020304" pitchFamily="18" charset="0"/>
              </a:rPr>
              <a:t>Игрушка - постоянный спутник детей. Еще не умея сидеть, ребенок уже следит за игрушкой глазами, пытается схватить ее руками. Повзрослев, дети с радостью пытаются научиться шить, чтобы создать свою игрушку - мечту. Чем же их привлекает это занятие? Прежде всего - оно доступно: небольшие лоскутки материала и иголка с ниткой всегда есть под рукой; оно чувственно: волнуют образы, волнует радость созидания и общения с ровесниками и педагогом, такой труд доставляет наслаждение, приобщает к миру прекрасного в природе и искусстве; оно познавательно: помогает разглядеть, лучше узнать окружающий мир; оно продуктивно: шьешь, и обязательно что-то получается. Можно игрушку сшить, украсить ею интерьер, подарить, а можно стать ее другом и «пошептаться», когда одиноко.</a:t>
            </a:r>
          </a:p>
          <a:p>
            <a:pPr algn="just">
              <a:lnSpc>
                <a:spcPct val="120000"/>
              </a:lnSpc>
              <a:spcBef>
                <a:spcPts val="600"/>
              </a:spcBef>
            </a:pPr>
            <a:r>
              <a:rPr lang="ru-RU" sz="4000" dirty="0" smtClean="0">
                <a:latin typeface="Times New Roman" panose="02020603050405020304" pitchFamily="18" charset="0"/>
                <a:cs typeface="Times New Roman" panose="02020603050405020304" pitchFamily="18" charset="0"/>
              </a:rPr>
              <a:t>По этой программе могут обучаться и новички, и дети, владеющие навыками рукоделия.</a:t>
            </a:r>
          </a:p>
          <a:p>
            <a:pPr algn="just">
              <a:lnSpc>
                <a:spcPct val="120000"/>
              </a:lnSpc>
              <a:spcBef>
                <a:spcPts val="600"/>
              </a:spcBef>
            </a:pPr>
            <a:r>
              <a:rPr lang="ru-RU" sz="4000" dirty="0" smtClean="0">
                <a:latin typeface="Times New Roman" panose="02020603050405020304" pitchFamily="18" charset="0"/>
                <a:cs typeface="Times New Roman" panose="02020603050405020304" pitchFamily="18" charset="0"/>
              </a:rPr>
              <a:t>Допустимо объединение в одной группе детей разного возраста. Опытный педагог идет навстречу увлечению ребенка и просьбе родителей, грамотно совмещая учебный и воспитательный процессы. Более старшие учащиеся становятся его помощниками, помогая малышам осваивать приемы изготовления игрушек. Такая взаимопомощь воспитывает самостоятельность, ответственное отношение к труду и создает доброжелательную атмосферу.</a:t>
            </a:r>
          </a:p>
          <a:p>
            <a:pPr marL="0" indent="0" algn="just">
              <a:lnSpc>
                <a:spcPct val="120000"/>
              </a:lnSpc>
              <a:spcBef>
                <a:spcPts val="600"/>
              </a:spcBef>
              <a:buNone/>
            </a:pPr>
            <a:r>
              <a:rPr lang="ru-RU" sz="4000" dirty="0" smtClean="0">
                <a:latin typeface="Times New Roman" panose="02020603050405020304" pitchFamily="18" charset="0"/>
                <a:cs typeface="Times New Roman" panose="02020603050405020304" pitchFamily="18" charset="0"/>
              </a:rPr>
              <a:t> </a:t>
            </a:r>
          </a:p>
          <a:p>
            <a:pPr algn="just"/>
            <a:endParaRPr lang="ru-RU" sz="4000" dirty="0" smtClean="0">
              <a:latin typeface="Times New Roman" panose="02020603050405020304" pitchFamily="18" charset="0"/>
              <a:cs typeface="Times New Roman" panose="02020603050405020304" pitchFamily="18" charset="0"/>
            </a:endParaRPr>
          </a:p>
          <a:p>
            <a:endParaRPr lang="ru-RU" sz="29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55" y="548680"/>
            <a:ext cx="7869560" cy="665312"/>
          </a:xfrm>
        </p:spPr>
        <p:txBody>
          <a:bodyPr>
            <a:noAutofit/>
          </a:bodyPr>
          <a:lstStyle/>
          <a:p>
            <a:r>
              <a:rPr lang="ru-RU" sz="4800" dirty="0" smtClean="0">
                <a:latin typeface="Times New Roman" panose="02020603050405020304" pitchFamily="18" charset="0"/>
                <a:cs typeface="Times New Roman" panose="02020603050405020304" pitchFamily="18" charset="0"/>
              </a:rPr>
              <a:t>Круголетье</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539552" y="1340768"/>
            <a:ext cx="8136904" cy="5184576"/>
          </a:xfrm>
        </p:spPr>
        <p:txBody>
          <a:bodyPr>
            <a:noAutofit/>
          </a:bodyPr>
          <a:lstStyle/>
          <a:p>
            <a:pPr>
              <a:buNone/>
            </a:pPr>
            <a:endParaRPr lang="ru-RU" sz="1200" dirty="0" smtClean="0"/>
          </a:p>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7</a:t>
            </a:r>
            <a:r>
              <a:rPr lang="ru-RU" sz="1600" b="1" dirty="0" smtClean="0">
                <a:latin typeface="Times New Roman" panose="02020603050405020304" pitchFamily="18" charset="0"/>
                <a:cs typeface="Times New Roman" panose="02020603050405020304" pitchFamily="18" charset="0"/>
              </a:rPr>
              <a:t>-16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4 </a:t>
            </a:r>
            <a:r>
              <a:rPr lang="ru-RU" sz="1600" b="1" dirty="0">
                <a:latin typeface="Times New Roman" panose="02020603050405020304" pitchFamily="18" charset="0"/>
                <a:cs typeface="Times New Roman" panose="02020603050405020304" pitchFamily="18" charset="0"/>
              </a:rPr>
              <a:t>года</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Направленность программы «Круголетье» - художественная. </a:t>
            </a:r>
          </a:p>
          <a:p>
            <a:pPr algn="just">
              <a:spcBef>
                <a:spcPts val="600"/>
              </a:spcBef>
            </a:pPr>
            <a:r>
              <a:rPr lang="ru-RU" sz="1600" dirty="0" smtClean="0">
                <a:latin typeface="Times New Roman" panose="02020603050405020304" pitchFamily="18" charset="0"/>
                <a:cs typeface="Times New Roman" panose="02020603050405020304" pitchFamily="18" charset="0"/>
              </a:rPr>
              <a:t>Фольклор – великая культура Земли, часть нашей жизни, а не только возможность развлечься. Это живая история народа, соединение прошлого с настоящим через традиционную народную культуру, творчество. Это духовная основа, без которой не может быть здоровой семьи, нации. Традиционная народная культура является не целью, а средством познания себя, мира, в котором мы живем, своих корней и истоков. </a:t>
            </a:r>
          </a:p>
          <a:p>
            <a:pPr algn="just">
              <a:spcBef>
                <a:spcPts val="600"/>
              </a:spcBef>
            </a:pPr>
            <a:r>
              <a:rPr lang="ru-RU" sz="1600" dirty="0">
                <a:latin typeface="Times New Roman" panose="02020603050405020304" pitchFamily="18" charset="0"/>
                <a:cs typeface="Times New Roman" panose="02020603050405020304" pitchFamily="18" charset="0"/>
              </a:rPr>
              <a:t>О</a:t>
            </a:r>
            <a:r>
              <a:rPr lang="ru-RU" sz="1600" dirty="0" smtClean="0">
                <a:latin typeface="Times New Roman" panose="02020603050405020304" pitchFamily="18" charset="0"/>
                <a:cs typeface="Times New Roman" panose="02020603050405020304" pitchFamily="18" charset="0"/>
              </a:rPr>
              <a:t>бучение в </a:t>
            </a:r>
            <a:r>
              <a:rPr lang="ru-RU" sz="1600" dirty="0">
                <a:latin typeface="Times New Roman" panose="02020603050405020304" pitchFamily="18" charset="0"/>
                <a:cs typeface="Times New Roman" panose="02020603050405020304" pitchFamily="18" charset="0"/>
              </a:rPr>
              <a:t>основном идет на материале игры, </a:t>
            </a:r>
            <a:r>
              <a:rPr lang="ru-RU" sz="1600" dirty="0" smtClean="0">
                <a:latin typeface="Times New Roman" panose="02020603050405020304" pitchFamily="18" charset="0"/>
                <a:cs typeface="Times New Roman" panose="02020603050405020304" pitchFamily="18" charset="0"/>
              </a:rPr>
              <a:t>сказок, потешек </a:t>
            </a:r>
            <a:r>
              <a:rPr lang="ru-RU" sz="1600" dirty="0">
                <a:latin typeface="Times New Roman" panose="02020603050405020304" pitchFamily="18" charset="0"/>
                <a:cs typeface="Times New Roman" panose="02020603050405020304" pitchFamily="18" charset="0"/>
              </a:rPr>
              <a:t>с посильным включением в круг главных праздников календарного года</a:t>
            </a:r>
            <a:r>
              <a:rPr lang="ru-RU" sz="1600" dirty="0" smtClean="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a:p>
            <a:pPr algn="just">
              <a:spcBef>
                <a:spcPts val="600"/>
              </a:spcBef>
            </a:pPr>
            <a:r>
              <a:rPr lang="ru-RU" sz="1600" dirty="0" smtClean="0">
                <a:latin typeface="Times New Roman" panose="02020603050405020304" pitchFamily="18" charset="0"/>
                <a:cs typeface="Times New Roman" panose="02020603050405020304" pitchFamily="18" charset="0"/>
              </a:rPr>
              <a:t>Дети </a:t>
            </a:r>
            <a:r>
              <a:rPr lang="ru-RU" sz="1600" dirty="0">
                <a:latin typeface="Times New Roman" panose="02020603050405020304" pitchFamily="18" charset="0"/>
                <a:cs typeface="Times New Roman" panose="02020603050405020304" pitchFamily="18" charset="0"/>
              </a:rPr>
              <a:t>знакомятся с народной (открытой) манерой пения, с понятием </a:t>
            </a:r>
            <a:r>
              <a:rPr lang="ru-RU" sz="1600" dirty="0" smtClean="0">
                <a:latin typeface="Times New Roman" panose="02020603050405020304" pitchFamily="18" charset="0"/>
                <a:cs typeface="Times New Roman" panose="02020603050405020304" pitchFamily="18" charset="0"/>
              </a:rPr>
              <a:t>диалекта, почувствуют ритм. Все </a:t>
            </a:r>
            <a:r>
              <a:rPr lang="ru-RU" sz="1600" dirty="0">
                <a:latin typeface="Times New Roman" panose="02020603050405020304" pitchFamily="18" charset="0"/>
                <a:cs typeface="Times New Roman" panose="02020603050405020304" pitchFamily="18" charset="0"/>
              </a:rPr>
              <a:t>начинается с ритма. Все изменения происходят с изменением ритма. Развитие у детей певческих и танцевальных навыков, способностей; совместное проживание круга календарных праздников; раскрытие </a:t>
            </a:r>
            <a:r>
              <a:rPr lang="ru-RU" sz="1600" dirty="0" smtClean="0">
                <a:latin typeface="Times New Roman" panose="02020603050405020304" pitchFamily="18" charset="0"/>
                <a:cs typeface="Times New Roman" panose="02020603050405020304" pitchFamily="18" charset="0"/>
              </a:rPr>
              <a:t>и знание национальной культуры позволяет видеть и различать подлинное и подделку, настоящее и искусственное.</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124744"/>
            <a:ext cx="8229600" cy="692696"/>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Искусство бумагокручения</a:t>
            </a:r>
            <a:r>
              <a:rPr lang="en-US" sz="4800" dirty="0" smtClean="0">
                <a:latin typeface="Times New Roman" panose="02020603050405020304" pitchFamily="18" charset="0"/>
                <a:cs typeface="Times New Roman" panose="02020603050405020304" pitchFamily="18" charset="0"/>
              </a:rPr>
              <a:t>.</a:t>
            </a:r>
            <a:r>
              <a:rPr lang="ru-RU" sz="4800" dirty="0" smtClean="0">
                <a:latin typeface="Times New Roman" panose="02020603050405020304" pitchFamily="18" charset="0"/>
                <a:cs typeface="Times New Roman" panose="02020603050405020304" pitchFamily="18" charset="0"/>
              </a:rPr>
              <a:t/>
            </a:r>
            <a:br>
              <a:rPr lang="ru-RU" sz="4800" dirty="0" smtClean="0">
                <a:latin typeface="Times New Roman" panose="02020603050405020304" pitchFamily="18" charset="0"/>
                <a:cs typeface="Times New Roman" panose="02020603050405020304" pitchFamily="18" charset="0"/>
              </a:rPr>
            </a:br>
            <a:r>
              <a:rPr lang="ru-RU" sz="4800" dirty="0" smtClean="0">
                <a:latin typeface="Times New Roman" panose="02020603050405020304" pitchFamily="18" charset="0"/>
                <a:cs typeface="Times New Roman" panose="02020603050405020304" pitchFamily="18" charset="0"/>
              </a:rPr>
              <a:t>Квиллинг</a:t>
            </a:r>
            <a:r>
              <a:rPr lang="en-US" sz="4800" dirty="0" smtClean="0">
                <a:latin typeface="Times New Roman" panose="02020603050405020304" pitchFamily="18" charset="0"/>
                <a:cs typeface="Times New Roman" panose="02020603050405020304" pitchFamily="18" charset="0"/>
              </a:rPr>
              <a:t>.</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539552" y="1923174"/>
            <a:ext cx="8229600" cy="4968552"/>
          </a:xfrm>
        </p:spPr>
        <p:txBody>
          <a:bodyPr>
            <a:normAutofit fontScale="25000" lnSpcReduction="20000"/>
          </a:bodyPr>
          <a:lstStyle/>
          <a:p>
            <a:endParaRPr lang="en-US" dirty="0" smtClean="0"/>
          </a:p>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7-16 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2 года</a:t>
            </a:r>
            <a:endParaRPr lang="ru-RU" sz="64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Направленность «Искусство бумагокручения – квиллинг» художественная.</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Эта техника возникла в Европе на рубеже 14 – 15 веков. На кончике птичьих перьев средневековые монахини накручивали бумагу с позолоченными краями. Такие изделия выглядели, как настоящая филигрань – старинная ювелирная техника.</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Квиллинг быстро распространился по всему миру, его приняли и развили различные страны. Но, если, европейский квиллинг лаконичен – для изделия используются всего несколько элементов, то в Корее мастера выполняют в этой технике настоящие картины, включающие до нескольких тысяч элементов. В Китае из роллов делают шкатулки и вазы, из тонких полосок бумаги скручивают роллы, из которых путем несложных манипуляций делают элементы различной формы.</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На занятиях обучающиеся осваивают основные правила, термины бумагокручения; обучаются  приемам мастерства; осваивают методы работы с материалами и инструментами.</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0"/>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Креативное рукоделие</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409040"/>
            <a:ext cx="8229600" cy="5429200"/>
          </a:xfrm>
        </p:spPr>
        <p:txBody>
          <a:bodyPr>
            <a:normAutofit fontScale="25000" lnSpcReduction="20000"/>
          </a:bodyPr>
          <a:lstStyle/>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a:t>
            </a:r>
            <a:r>
              <a:rPr lang="ru-RU" sz="6400" b="1" dirty="0" smtClean="0">
                <a:latin typeface="Times New Roman" panose="02020603050405020304" pitchFamily="18" charset="0"/>
                <a:cs typeface="Times New Roman" panose="02020603050405020304" pitchFamily="18" charset="0"/>
              </a:rPr>
              <a:t>7-15 </a:t>
            </a:r>
            <a:r>
              <a:rPr lang="ru-RU" sz="6400" b="1" dirty="0">
                <a:latin typeface="Times New Roman" panose="02020603050405020304" pitchFamily="18" charset="0"/>
                <a:cs typeface="Times New Roman" panose="02020603050405020304" pitchFamily="18" charset="0"/>
              </a:rPr>
              <a:t>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a:t>
            </a:r>
            <a:r>
              <a:rPr lang="ru-RU" sz="6400" b="1" dirty="0" smtClean="0">
                <a:latin typeface="Times New Roman" panose="02020603050405020304" pitchFamily="18" charset="0"/>
                <a:cs typeface="Times New Roman" panose="02020603050405020304" pitchFamily="18" charset="0"/>
              </a:rPr>
              <a:t>1 год</a:t>
            </a:r>
            <a:endParaRPr lang="ru-RU" sz="6400" dirty="0">
              <a:latin typeface="Times New Roman" panose="02020603050405020304" pitchFamily="18" charset="0"/>
              <a:cs typeface="Times New Roman" panose="02020603050405020304" pitchFamily="18" charset="0"/>
            </a:endParaRPr>
          </a:p>
          <a:p>
            <a:pPr algn="just" fontAlgn="t">
              <a:lnSpc>
                <a:spcPct val="120000"/>
              </a:lnSpc>
              <a:spcBef>
                <a:spcPts val="600"/>
              </a:spcBef>
            </a:pPr>
            <a:r>
              <a:rPr lang="ru-RU" sz="6400" b="1" dirty="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У вас есть материалы для творчества, фотографии, истории, которые вы хотите запечатлеть, или просто желание создать страничку или открытку. Как оформить? Какие технологии можно использовать? Какие инструменты понадобятся? Ответы на эти и другие вопросы лежат в основе программы "Креативное рукоделие" (креати́вность англ. — созидательный, творческий).     </a:t>
            </a:r>
          </a:p>
          <a:p>
            <a:pPr algn="just" fontAlgn="t">
              <a:lnSpc>
                <a:spcPct val="120000"/>
              </a:lnSpc>
              <a:spcBef>
                <a:spcPts val="600"/>
              </a:spcBef>
            </a:pPr>
            <a:r>
              <a:rPr lang="ru-RU" sz="6400" dirty="0" smtClean="0">
                <a:latin typeface="Times New Roman" panose="02020603050405020304" pitchFamily="18" charset="0"/>
                <a:cs typeface="Times New Roman" panose="02020603050405020304" pitchFamily="18" charset="0"/>
              </a:rPr>
              <a:t> Согласно американскому психологу Абрахаму Маслоу — «креативность» - это творческая направленность, врождённо свойственная всем, но теряемая большинством под воздействием сложившейся системы воспитания, образования и социальной практики. Поэтому занятия по программе "Креативное рукоделие" имеют большое значение для развития детей школьного возраста, их эстетического, нравственного и трудового воспитания.</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 Актуальность программы обусловлена теми целями, которые заложены в Концепции развития дополнительного образования: создание условий для творческого развития личности ребёнка, мотивация личности к познанию и творчеству.</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Цель программы: формирование творческой личности ребёнка, владеющей художественно эстетическими навыками через изготовление открыток, закладок, панно, блокнотов, альбомов и т.д.</a:t>
            </a:r>
          </a:p>
          <a:p>
            <a:pPr algn="just">
              <a:lnSpc>
                <a:spcPct val="120000"/>
              </a:lnSpc>
              <a:spcBef>
                <a:spcPts val="600"/>
              </a:spcBef>
            </a:pPr>
            <a:endParaRPr lang="ru-RU"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08720"/>
            <a:ext cx="8229600" cy="836712"/>
          </a:xfrm>
        </p:spPr>
        <p:txBody>
          <a:bodyPr>
            <a:noAutofit/>
          </a:bodyPr>
          <a:lstStyle/>
          <a:p>
            <a:pPr algn="ctr"/>
            <a:r>
              <a:rPr lang="ru-RU" sz="4400" dirty="0" smtClean="0">
                <a:latin typeface="Times New Roman" panose="02020603050405020304" pitchFamily="18" charset="0"/>
                <a:cs typeface="Times New Roman" panose="02020603050405020304" pitchFamily="18" charset="0"/>
              </a:rPr>
              <a:t>Рисование песком и основы песочной анимации</a:t>
            </a:r>
            <a:endParaRPr lang="ru-RU" sz="44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772816"/>
            <a:ext cx="8424936" cy="4896544"/>
          </a:xfrm>
        </p:spPr>
        <p:txBody>
          <a:bodyPr>
            <a:normAutofit fontScale="62500" lnSpcReduction="20000"/>
          </a:bodyPr>
          <a:lstStyle/>
          <a:p>
            <a:endParaRPr lang="ru-RU" b="1" dirty="0" smtClean="0"/>
          </a:p>
          <a:p>
            <a:pPr fontAlgn="t">
              <a:lnSpc>
                <a:spcPct val="120000"/>
              </a:lnSpc>
              <a:spcBef>
                <a:spcPts val="0"/>
              </a:spcBef>
            </a:pPr>
            <a:r>
              <a:rPr lang="ru-RU" b="1" dirty="0">
                <a:latin typeface="Times New Roman" panose="02020603050405020304" pitchFamily="18" charset="0"/>
                <a:cs typeface="Times New Roman" panose="02020603050405020304" pitchFamily="18" charset="0"/>
              </a:rPr>
              <a:t>Возраст</a:t>
            </a:r>
            <a:r>
              <a:rPr lang="en-US" b="1" dirty="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 Программа рассчитана на детей </a:t>
            </a:r>
            <a:r>
              <a:rPr lang="ru-RU" b="1" dirty="0" smtClean="0">
                <a:latin typeface="Times New Roman" panose="02020603050405020304" pitchFamily="18" charset="0"/>
                <a:cs typeface="Times New Roman" panose="02020603050405020304" pitchFamily="18" charset="0"/>
              </a:rPr>
              <a:t> 7-11 </a:t>
            </a:r>
            <a:r>
              <a:rPr lang="ru-RU" b="1" dirty="0">
                <a:latin typeface="Times New Roman" panose="02020603050405020304" pitchFamily="18" charset="0"/>
                <a:cs typeface="Times New Roman" panose="02020603050405020304" pitchFamily="18" charset="0"/>
              </a:rPr>
              <a:t>лет</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Срок </a:t>
            </a:r>
            <a:r>
              <a:rPr lang="ru-RU" b="1" dirty="0" smtClean="0">
                <a:latin typeface="Times New Roman" panose="02020603050405020304" pitchFamily="18" charset="0"/>
                <a:cs typeface="Times New Roman" panose="02020603050405020304" pitchFamily="18" charset="0"/>
              </a:rPr>
              <a:t>реализации</a:t>
            </a:r>
            <a:r>
              <a:rPr lang="ru-RU" b="1" dirty="0">
                <a:latin typeface="Times New Roman" panose="02020603050405020304" pitchFamily="18" charset="0"/>
                <a:cs typeface="Times New Roman" panose="02020603050405020304" pitchFamily="18" charset="0"/>
              </a:rPr>
              <a:t>1</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года</a:t>
            </a:r>
            <a:endParaRPr lang="ru-RU" dirty="0">
              <a:latin typeface="Times New Roman" panose="02020603050405020304" pitchFamily="18" charset="0"/>
              <a:cs typeface="Times New Roman" panose="02020603050405020304" pitchFamily="18" charset="0"/>
            </a:endParaRPr>
          </a:p>
          <a:p>
            <a:pPr algn="just" fontAlgn="t">
              <a:lnSpc>
                <a:spcPct val="120000"/>
              </a:lnSpc>
              <a:spcBef>
                <a:spcPts val="0"/>
              </a:spcBef>
            </a:pPr>
            <a:r>
              <a:rPr lang="ru-RU" b="1" dirty="0" smtClean="0">
                <a:latin typeface="Times New Roman" panose="02020603050405020304" pitchFamily="18" charset="0"/>
                <a:cs typeface="Times New Roman" panose="02020603050405020304" pitchFamily="18" charset="0"/>
              </a:rPr>
              <a:t>Описание</a:t>
            </a:r>
            <a:r>
              <a:rPr lang="ru-RU" dirty="0" smtClean="0">
                <a:latin typeface="Times New Roman" panose="02020603050405020304" pitchFamily="18" charset="0"/>
                <a:cs typeface="Times New Roman" panose="02020603050405020304" pitchFamily="18" charset="0"/>
              </a:rPr>
              <a:t>: Направленность программы – художественная.</a:t>
            </a:r>
          </a:p>
          <a:p>
            <a:pPr algn="just" fontAlgn="t">
              <a:lnSpc>
                <a:spcPct val="120000"/>
              </a:lnSpc>
              <a:spcBef>
                <a:spcPts val="600"/>
              </a:spcBef>
            </a:pPr>
            <a:r>
              <a:rPr lang="ru-RU" dirty="0" smtClean="0">
                <a:latin typeface="Times New Roman" panose="02020603050405020304" pitchFamily="18" charset="0"/>
                <a:cs typeface="Times New Roman" panose="02020603050405020304" pitchFamily="18" charset="0"/>
              </a:rPr>
              <a:t>Основной материал, с которым работают дети - это песок. Отличительной особенностью рисования песком от обычной изобразительной деятельности является направленность на сам процесс рисования.</a:t>
            </a:r>
          </a:p>
          <a:p>
            <a:pPr algn="just">
              <a:lnSpc>
                <a:spcPct val="120000"/>
              </a:lnSpc>
              <a:spcBef>
                <a:spcPts val="600"/>
              </a:spcBef>
            </a:pPr>
            <a:r>
              <a:rPr lang="ru-RU" dirty="0" smtClean="0">
                <a:latin typeface="Times New Roman" panose="02020603050405020304" pitchFamily="18" charset="0"/>
                <a:cs typeface="Times New Roman" panose="02020603050405020304" pitchFamily="18" charset="0"/>
              </a:rPr>
              <a:t>Развивается мелкая моторика рук, сенсорные ощущения, координация руки и глаза.. Симметричное рисование на песке двумя руками одновременно способствует развитию двух полушарий головного мозга.</a:t>
            </a:r>
          </a:p>
          <a:p>
            <a:pPr algn="just">
              <a:lnSpc>
                <a:spcPct val="120000"/>
              </a:lnSpc>
              <a:spcBef>
                <a:spcPts val="600"/>
              </a:spcBef>
            </a:pPr>
            <a:r>
              <a:rPr lang="ru-RU" dirty="0" smtClean="0">
                <a:latin typeface="Times New Roman" panose="02020603050405020304" pitchFamily="18" charset="0"/>
                <a:cs typeface="Times New Roman" panose="02020603050405020304" pitchFamily="18" charset="0"/>
              </a:rPr>
              <a:t>Рисование на песке – это очень красиво. Дети рисуют песком в слегка затемненном помещении на специальных, со стеклом, столах для песка с внутренней подсветкой, которую можно изменять в зависимости от задуманной композиции. </a:t>
            </a:r>
          </a:p>
          <a:p>
            <a:pPr algn="just">
              <a:lnSpc>
                <a:spcPct val="120000"/>
              </a:lnSpc>
              <a:spcBef>
                <a:spcPts val="600"/>
              </a:spcBef>
            </a:pPr>
            <a:r>
              <a:rPr lang="ru-RU" dirty="0" smtClean="0">
                <a:latin typeface="Times New Roman" panose="02020603050405020304" pitchFamily="18" charset="0"/>
                <a:cs typeface="Times New Roman" panose="02020603050405020304" pitchFamily="18" charset="0"/>
              </a:rPr>
              <a:t>Песок – сыпучий материал и в процессе рисования можно менять детали изображения, не используя ластик. Это способствует раскрепощению ребенка, его внутренних зажимов. </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3711" y="0"/>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Картинг</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611560" y="1412776"/>
            <a:ext cx="8208912" cy="5184576"/>
          </a:xfrm>
        </p:spPr>
        <p:txBody>
          <a:bodyPr>
            <a:normAutofit fontScale="25000" lnSpcReduction="20000"/>
          </a:bodyPr>
          <a:lstStyle/>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a:t>
            </a:r>
            <a:r>
              <a:rPr lang="ru-RU" sz="6400" b="1" dirty="0" smtClean="0">
                <a:latin typeface="Times New Roman" panose="02020603050405020304" pitchFamily="18" charset="0"/>
                <a:cs typeface="Times New Roman" panose="02020603050405020304" pitchFamily="18" charset="0"/>
              </a:rPr>
              <a:t>12-17 </a:t>
            </a:r>
            <a:r>
              <a:rPr lang="ru-RU" sz="6400" b="1" dirty="0">
                <a:latin typeface="Times New Roman" panose="02020603050405020304" pitchFamily="18" charset="0"/>
                <a:cs typeface="Times New Roman" panose="02020603050405020304" pitchFamily="18" charset="0"/>
              </a:rPr>
              <a:t>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2 года</a:t>
            </a:r>
            <a:endParaRPr lang="ru-RU" sz="64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6400" b="1" dirty="0" smtClean="0">
                <a:latin typeface="Times New Roman" panose="02020603050405020304" pitchFamily="18" charset="0"/>
                <a:cs typeface="Times New Roman" panose="02020603050405020304" pitchFamily="18" charset="0"/>
              </a:rPr>
              <a:t>Описание:</a:t>
            </a:r>
            <a:r>
              <a:rPr lang="ru-RU" sz="6400" dirty="0" smtClean="0">
                <a:latin typeface="Times New Roman" panose="02020603050405020304" pitchFamily="18" charset="0"/>
                <a:cs typeface="Times New Roman" panose="02020603050405020304" pitchFamily="18" charset="0"/>
              </a:rPr>
              <a:t> Программа </a:t>
            </a:r>
            <a:r>
              <a:rPr lang="ru-RU" sz="6400" dirty="0">
                <a:latin typeface="Times New Roman" panose="02020603050405020304" pitchFamily="18" charset="0"/>
                <a:cs typeface="Times New Roman" panose="02020603050405020304" pitchFamily="18" charset="0"/>
              </a:rPr>
              <a:t>«Картинг» имеет </a:t>
            </a:r>
            <a:r>
              <a:rPr lang="ru-RU" sz="6400" dirty="0" smtClean="0">
                <a:latin typeface="Times New Roman" panose="02020603050405020304" pitchFamily="18" charset="0"/>
                <a:cs typeface="Times New Roman" panose="02020603050405020304" pitchFamily="18" charset="0"/>
              </a:rPr>
              <a:t>техническую </a:t>
            </a:r>
            <a:r>
              <a:rPr lang="ru-RU" sz="6400" dirty="0">
                <a:latin typeface="Times New Roman" panose="02020603050405020304" pitchFamily="18" charset="0"/>
                <a:cs typeface="Times New Roman" panose="02020603050405020304" pitchFamily="18" charset="0"/>
              </a:rPr>
              <a:t>направленность.</a:t>
            </a:r>
          </a:p>
          <a:p>
            <a:pPr algn="just" fontAlgn="t">
              <a:lnSpc>
                <a:spcPct val="120000"/>
              </a:lnSpc>
              <a:spcBef>
                <a:spcPts val="600"/>
              </a:spcBef>
            </a:pPr>
            <a:r>
              <a:rPr lang="ru-RU" sz="6400" dirty="0" smtClean="0">
                <a:latin typeface="Times New Roman" panose="02020603050405020304" pitchFamily="18" charset="0"/>
                <a:cs typeface="Times New Roman" panose="02020603050405020304" pitchFamily="18" charset="0"/>
              </a:rPr>
              <a:t>Техника </a:t>
            </a:r>
            <a:r>
              <a:rPr lang="ru-RU" sz="6400" dirty="0">
                <a:latin typeface="Times New Roman" panose="02020603050405020304" pitchFamily="18" charset="0"/>
                <a:cs typeface="Times New Roman" panose="02020603050405020304" pitchFamily="18" charset="0"/>
              </a:rPr>
              <a:t>управления картом совпадает с техникой управления настоящим автомобилем</a:t>
            </a:r>
            <a:r>
              <a:rPr lang="ru-RU" sz="6400" dirty="0" smtClean="0">
                <a:latin typeface="Times New Roman" panose="02020603050405020304" pitchFamily="18" charset="0"/>
                <a:cs typeface="Times New Roman" panose="02020603050405020304" pitchFamily="18" charset="0"/>
              </a:rPr>
              <a:t>.</a:t>
            </a:r>
            <a:endParaRPr lang="ru-RU" sz="6400" dirty="0">
              <a:latin typeface="Times New Roman" panose="02020603050405020304" pitchFamily="18" charset="0"/>
              <a:cs typeface="Times New Roman" panose="02020603050405020304" pitchFamily="18" charset="0"/>
            </a:endParaRPr>
          </a:p>
          <a:p>
            <a:pPr lvl="0"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На занятиях обучающиеся детально изучают </a:t>
            </a:r>
            <a:r>
              <a:rPr lang="ru-RU" sz="6400" dirty="0">
                <a:latin typeface="Times New Roman" panose="02020603050405020304" pitchFamily="18" charset="0"/>
                <a:cs typeface="Times New Roman" panose="02020603050405020304" pitchFamily="18" charset="0"/>
              </a:rPr>
              <a:t>устройство карта и его агрегатов</a:t>
            </a:r>
            <a:r>
              <a:rPr lang="ru-RU" sz="6400" dirty="0" smtClean="0">
                <a:latin typeface="Times New Roman" panose="02020603050405020304" pitchFamily="18" charset="0"/>
                <a:cs typeface="Times New Roman" panose="02020603050405020304" pitchFamily="18" charset="0"/>
              </a:rPr>
              <a:t>; принцип </a:t>
            </a:r>
            <a:r>
              <a:rPr lang="ru-RU" sz="6400" dirty="0">
                <a:latin typeface="Times New Roman" panose="02020603050405020304" pitchFamily="18" charset="0"/>
                <a:cs typeface="Times New Roman" panose="02020603050405020304" pitchFamily="18" charset="0"/>
              </a:rPr>
              <a:t>работы и устройство 2-х тактного двигателя</a:t>
            </a:r>
            <a:r>
              <a:rPr lang="ru-RU" sz="6400" dirty="0" smtClean="0">
                <a:latin typeface="Times New Roman" panose="02020603050405020304" pitchFamily="18" charset="0"/>
                <a:cs typeface="Times New Roman" panose="02020603050405020304" pitchFamily="18" charset="0"/>
              </a:rPr>
              <a:t>; принцип </a:t>
            </a:r>
            <a:r>
              <a:rPr lang="ru-RU" sz="6400" dirty="0">
                <a:latin typeface="Times New Roman" panose="02020603050405020304" pitchFamily="18" charset="0"/>
                <a:cs typeface="Times New Roman" panose="02020603050405020304" pitchFamily="18" charset="0"/>
              </a:rPr>
              <a:t>работы и устройство 4-х тактного двигателя</a:t>
            </a:r>
            <a:r>
              <a:rPr lang="ru-RU" sz="6400" dirty="0" smtClean="0">
                <a:latin typeface="Times New Roman" panose="02020603050405020304" pitchFamily="18" charset="0"/>
                <a:cs typeface="Times New Roman" panose="02020603050405020304" pitchFamily="18" charset="0"/>
              </a:rPr>
              <a:t>; устройство </a:t>
            </a:r>
            <a:r>
              <a:rPr lang="ru-RU" sz="6400" dirty="0">
                <a:latin typeface="Times New Roman" panose="02020603050405020304" pitchFamily="18" charset="0"/>
                <a:cs typeface="Times New Roman" panose="02020603050405020304" pitchFamily="18" charset="0"/>
              </a:rPr>
              <a:t>и работу сцепления и коробки передач</a:t>
            </a:r>
            <a:r>
              <a:rPr lang="ru-RU" sz="6400" dirty="0" smtClean="0">
                <a:latin typeface="Times New Roman" panose="02020603050405020304" pitchFamily="18" charset="0"/>
                <a:cs typeface="Times New Roman" panose="02020603050405020304" pitchFamily="18" charset="0"/>
              </a:rPr>
              <a:t>; устройство </a:t>
            </a:r>
            <a:r>
              <a:rPr lang="ru-RU" sz="6400" dirty="0">
                <a:latin typeface="Times New Roman" panose="02020603050405020304" pitchFamily="18" charset="0"/>
                <a:cs typeface="Times New Roman" panose="02020603050405020304" pitchFamily="18" charset="0"/>
              </a:rPr>
              <a:t>и работу тормозной системы</a:t>
            </a:r>
            <a:r>
              <a:rPr lang="ru-RU" sz="6400" dirty="0" smtClean="0">
                <a:latin typeface="Times New Roman" panose="02020603050405020304" pitchFamily="18" charset="0"/>
                <a:cs typeface="Times New Roman" panose="02020603050405020304" pitchFamily="18" charset="0"/>
              </a:rPr>
              <a:t>; устройство </a:t>
            </a:r>
            <a:r>
              <a:rPr lang="ru-RU" sz="6400" dirty="0">
                <a:latin typeface="Times New Roman" panose="02020603050405020304" pitchFamily="18" charset="0"/>
                <a:cs typeface="Times New Roman" panose="02020603050405020304" pitchFamily="18" charset="0"/>
              </a:rPr>
              <a:t>и правила работы на основных металлорежущих станках.</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Научатся: уверенно </a:t>
            </a:r>
            <a:r>
              <a:rPr lang="ru-RU" sz="6400" dirty="0">
                <a:latin typeface="Times New Roman" panose="02020603050405020304" pitchFamily="18" charset="0"/>
                <a:cs typeface="Times New Roman" panose="02020603050405020304" pitchFamily="18" charset="0"/>
              </a:rPr>
              <a:t>управлять картом на закрытых площадках с использованием элементов спортивного управления</a:t>
            </a:r>
            <a:r>
              <a:rPr lang="ru-RU" sz="6400" dirty="0" smtClean="0">
                <a:latin typeface="Times New Roman" panose="02020603050405020304" pitchFamily="18" charset="0"/>
                <a:cs typeface="Times New Roman" panose="02020603050405020304" pitchFamily="18" charset="0"/>
              </a:rPr>
              <a:t>; производить </a:t>
            </a:r>
            <a:r>
              <a:rPr lang="ru-RU" sz="6400" dirty="0">
                <a:latin typeface="Times New Roman" panose="02020603050405020304" pitchFamily="18" charset="0"/>
                <a:cs typeface="Times New Roman" panose="02020603050405020304" pitchFamily="18" charset="0"/>
              </a:rPr>
              <a:t>ремонт, разборку и сборку всех механизмов карта</a:t>
            </a:r>
            <a:r>
              <a:rPr lang="ru-RU" sz="6400" dirty="0" smtClean="0">
                <a:latin typeface="Times New Roman" panose="02020603050405020304" pitchFamily="18" charset="0"/>
                <a:cs typeface="Times New Roman" panose="02020603050405020304" pitchFamily="18" charset="0"/>
              </a:rPr>
              <a:t>; проводить </a:t>
            </a:r>
            <a:r>
              <a:rPr lang="ru-RU" sz="6400" dirty="0">
                <a:latin typeface="Times New Roman" panose="02020603050405020304" pitchFamily="18" charset="0"/>
                <a:cs typeface="Times New Roman" panose="02020603050405020304" pitchFamily="18" charset="0"/>
              </a:rPr>
              <a:t>регулировку и устранять неисправности</a:t>
            </a:r>
            <a:r>
              <a:rPr lang="ru-RU" sz="6400" dirty="0" smtClean="0">
                <a:latin typeface="Times New Roman" panose="02020603050405020304" pitchFamily="18" charset="0"/>
                <a:cs typeface="Times New Roman" panose="02020603050405020304" pitchFamily="18" charset="0"/>
              </a:rPr>
              <a:t>; производить </a:t>
            </a:r>
            <a:r>
              <a:rPr lang="ru-RU" sz="6400" dirty="0">
                <a:latin typeface="Times New Roman" panose="02020603050405020304" pitchFamily="18" charset="0"/>
                <a:cs typeface="Times New Roman" panose="02020603050405020304" pitchFamily="18" charset="0"/>
              </a:rPr>
              <a:t>подготовку карта к </a:t>
            </a:r>
            <a:r>
              <a:rPr lang="ru-RU" sz="6400" dirty="0" smtClean="0">
                <a:latin typeface="Times New Roman" panose="02020603050405020304" pitchFamily="18" charset="0"/>
                <a:cs typeface="Times New Roman" panose="02020603050405020304" pitchFamily="18" charset="0"/>
              </a:rPr>
              <a:t>соревнованиям;</a:t>
            </a:r>
            <a:r>
              <a:rPr lang="ru-RU" sz="6400" dirty="0">
                <a:latin typeface="Times New Roman" panose="02020603050405020304" pitchFamily="18" charset="0"/>
                <a:cs typeface="Times New Roman" panose="02020603050405020304" pitchFamily="18" charset="0"/>
              </a:rPr>
              <a:t> </a:t>
            </a:r>
            <a:r>
              <a:rPr lang="ru-RU" sz="6400" dirty="0" smtClean="0">
                <a:latin typeface="Times New Roman" panose="02020603050405020304" pitchFamily="18" charset="0"/>
                <a:cs typeface="Times New Roman" panose="02020603050405020304" pitchFamily="18" charset="0"/>
              </a:rPr>
              <a:t>составлять </a:t>
            </a:r>
            <a:r>
              <a:rPr lang="ru-RU" sz="6400" dirty="0">
                <a:latin typeface="Times New Roman" panose="02020603050405020304" pitchFamily="18" charset="0"/>
                <a:cs typeface="Times New Roman" panose="02020603050405020304" pitchFamily="18" charset="0"/>
              </a:rPr>
              <a:t>горючую </a:t>
            </a:r>
            <a:r>
              <a:rPr lang="ru-RU" sz="6400" dirty="0" smtClean="0">
                <a:latin typeface="Times New Roman" panose="02020603050405020304" pitchFamily="18" charset="0"/>
                <a:cs typeface="Times New Roman" panose="02020603050405020304" pitchFamily="18" charset="0"/>
              </a:rPr>
              <a:t>смесь; работать </a:t>
            </a:r>
            <a:r>
              <a:rPr lang="ru-RU" sz="6400" dirty="0">
                <a:latin typeface="Times New Roman" panose="02020603050405020304" pitchFamily="18" charset="0"/>
                <a:cs typeface="Times New Roman" panose="02020603050405020304" pitchFamily="18" charset="0"/>
              </a:rPr>
              <a:t>на основных металлорежущих станках</a:t>
            </a:r>
            <a:r>
              <a:rPr lang="ru-RU" sz="6400" dirty="0" smtClean="0">
                <a:latin typeface="Times New Roman" panose="02020603050405020304" pitchFamily="18" charset="0"/>
                <a:cs typeface="Times New Roman" panose="02020603050405020304" pitchFamily="18" charset="0"/>
              </a:rPr>
              <a:t>.</a:t>
            </a:r>
          </a:p>
          <a:p>
            <a:pPr algn="just">
              <a:lnSpc>
                <a:spcPct val="120000"/>
              </a:lnSpc>
              <a:spcBef>
                <a:spcPts val="600"/>
              </a:spcBef>
            </a:pPr>
            <a:r>
              <a:rPr lang="ru-RU" sz="6400" dirty="0">
                <a:latin typeface="Times New Roman" panose="02020603050405020304" pitchFamily="18" charset="0"/>
                <a:cs typeface="Times New Roman" panose="02020603050405020304" pitchFamily="18" charset="0"/>
              </a:rPr>
              <a:t>Изучение устройства карта, его ремонт, работа на металлорежущих станках, участие в соревнованиях формируют у подростков ответственность, инициативность, самостоятельность, что способствует успешной социализации в обществе и адаптации на рынке труда.</a:t>
            </a:r>
          </a:p>
          <a:p>
            <a:pPr lvl="0">
              <a:lnSpc>
                <a:spcPct val="120000"/>
              </a:lnSpc>
              <a:spcBef>
                <a:spcPts val="600"/>
              </a:spcBef>
            </a:pPr>
            <a:endParaRPr lang="ru-RU" sz="6400" dirty="0">
              <a:latin typeface="Times New Roman" panose="02020603050405020304" pitchFamily="18" charset="0"/>
              <a:cs typeface="Times New Roman" panose="02020603050405020304" pitchFamily="18" charset="0"/>
            </a:endParaRPr>
          </a:p>
          <a:p>
            <a:pPr algn="just" fontAlgn="t">
              <a:lnSpc>
                <a:spcPct val="120000"/>
              </a:lnSpc>
              <a:spcBef>
                <a:spcPts val="600"/>
              </a:spcBef>
            </a:pPr>
            <a:endParaRPr lang="ru-RU" sz="6400" dirty="0">
              <a:latin typeface="Times New Roman" panose="02020603050405020304" pitchFamily="18" charset="0"/>
              <a:cs typeface="Times New Roman" panose="02020603050405020304" pitchFamily="18" charset="0"/>
            </a:endParaRPr>
          </a:p>
          <a:p>
            <a:pPr>
              <a:lnSpc>
                <a:spcPct val="120000"/>
              </a:lnSpc>
              <a:spcBef>
                <a:spcPts val="600"/>
              </a:spcBef>
            </a:pPr>
            <a:endParaRPr lang="ru-RU" dirty="0"/>
          </a:p>
        </p:txBody>
      </p:sp>
      <p:sp>
        <p:nvSpPr>
          <p:cNvPr id="5" name="Прямоугольник 4"/>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55" y="369332"/>
            <a:ext cx="8229600" cy="764704"/>
          </a:xfrm>
        </p:spPr>
        <p:txBody>
          <a:bodyPr>
            <a:noAutofit/>
          </a:bodyPr>
          <a:lstStyle/>
          <a:p>
            <a:r>
              <a:rPr lang="ru-RU" sz="4800" dirty="0" smtClean="0">
                <a:latin typeface="Times New Roman" panose="02020603050405020304" pitchFamily="18" charset="0"/>
                <a:cs typeface="Times New Roman" panose="02020603050405020304" pitchFamily="18" charset="0"/>
              </a:rPr>
              <a:t>Изонить</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340768"/>
            <a:ext cx="8352928" cy="5256584"/>
          </a:xfrm>
        </p:spPr>
        <p:txBody>
          <a:bodyPr>
            <a:noAutofit/>
          </a:bodyPr>
          <a:lstStyle/>
          <a:p>
            <a:pPr fontAlgn="t">
              <a:lnSpc>
                <a:spcPct val="120000"/>
              </a:lnSpc>
              <a:spcBef>
                <a:spcPts val="0"/>
              </a:spcBef>
            </a:pPr>
            <a:r>
              <a:rPr lang="ru-RU" sz="1600" b="1" dirty="0" smtClean="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en-US" sz="1600" b="1" dirty="0" smtClean="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7</a:t>
            </a:r>
            <a:r>
              <a:rPr lang="en-US" sz="1600" b="1" dirty="0" smtClean="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a:t>
            </a:r>
            <a:r>
              <a:rPr lang="ru-RU" sz="1600" b="1" dirty="0" smtClean="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12 лет</a:t>
            </a:r>
            <a:endParaRPr lang="en-US" sz="1600" b="1"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1600" b="1" dirty="0" smtClean="0">
                <a:latin typeface="Times New Roman" panose="02020603050405020304" pitchFamily="18" charset="0"/>
                <a:cs typeface="Times New Roman" panose="02020603050405020304" pitchFamily="18" charset="0"/>
              </a:rPr>
              <a:t>Срок </a:t>
            </a:r>
            <a:r>
              <a:rPr lang="ru-RU" sz="1600" b="1" dirty="0">
                <a:latin typeface="Times New Roman" panose="02020603050405020304" pitchFamily="18" charset="0"/>
                <a:cs typeface="Times New Roman" panose="02020603050405020304" pitchFamily="18" charset="0"/>
              </a:rPr>
              <a:t>реализации: 2 года</a:t>
            </a:r>
            <a:endParaRPr lang="ru-RU" sz="16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«Изонить» художественной направленности.</a:t>
            </a:r>
          </a:p>
          <a:p>
            <a:pPr algn="just"/>
            <a:r>
              <a:rPr lang="ru-RU" sz="1600" dirty="0" smtClean="0">
                <a:latin typeface="Times New Roman" panose="02020603050405020304" pitchFamily="18" charset="0"/>
                <a:cs typeface="Times New Roman" panose="02020603050405020304" pitchFamily="18" charset="0"/>
              </a:rPr>
              <a:t>Изонить– оригинальный и необычный вид рукоделия, суть которого – вышивка нитками по бумаге. Отличие изонити от других видов вышивки в том, что с помощью нитей создаются графические произведения, отсюда и второе название техники – ниткография.</a:t>
            </a:r>
          </a:p>
          <a:p>
            <a:pPr algn="just"/>
            <a:r>
              <a:rPr lang="ru-RU" sz="1600" dirty="0" smtClean="0">
                <a:latin typeface="Times New Roman" panose="02020603050405020304" pitchFamily="18" charset="0"/>
                <a:cs typeface="Times New Roman" panose="02020603050405020304" pitchFamily="18" charset="0"/>
              </a:rPr>
              <a:t>В технике изонити можно делать закладки и обложки для книг, открытки и подарочные коробки, настенные панно и сувениры. Темами для работ могут служить любые образы и сюжеты: от цветочков и животных до природных явлений. Такие изделия весьма эффектны, вызывают восторг и удивление, и становятся в последние годы все более популярными.</a:t>
            </a:r>
          </a:p>
          <a:p>
            <a:pPr algn="just"/>
            <a:r>
              <a:rPr lang="ru-RU" sz="1600" dirty="0" smtClean="0">
                <a:latin typeface="Times New Roman" panose="02020603050405020304" pitchFamily="18" charset="0"/>
                <a:cs typeface="Times New Roman" panose="02020603050405020304" pitchFamily="18" charset="0"/>
              </a:rPr>
              <a:t>Занятия изонитью способствую развитию конструктивного мышления и таких умственных умений как анализ, синтез, абстрагирование и обобщение.  Изонитью с удовольствием занимаются и девочки и мальчики, вот почему эти занятия позволяют в совместной художественно-творческой деятельности объединить разнополых исполнителей. </a:t>
            </a:r>
          </a:p>
          <a:p>
            <a:pPr algn="just"/>
            <a:r>
              <a:rPr lang="ru-RU" sz="1600" dirty="0" smtClean="0">
                <a:latin typeface="Times New Roman" panose="02020603050405020304" pitchFamily="18" charset="0"/>
                <a:cs typeface="Times New Roman" panose="02020603050405020304" pitchFamily="18" charset="0"/>
              </a:rPr>
              <a:t>Программа «Изонить» побуждает детей к творчеству в доступной для них форме, помогает им освоить навыки владения иглой, знакомит с основными приёмами заполнения угла, дуги и окружности. Помогает выявить их способности к плоскостному моделированию.</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0"/>
            <a:ext cx="8229600" cy="1052736"/>
          </a:xfrm>
        </p:spPr>
        <p:txBody>
          <a:bodyPr>
            <a:normAutofit/>
          </a:bodyPr>
          <a:lstStyle/>
          <a:p>
            <a:r>
              <a:rPr lang="ru-RU" sz="4800" dirty="0" smtClean="0">
                <a:latin typeface="Times New Roman" panose="02020603050405020304" pitchFamily="18" charset="0"/>
                <a:cs typeface="Times New Roman" panose="02020603050405020304" pitchFamily="18" charset="0"/>
              </a:rPr>
              <a:t>Лукоморье</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23528" y="1412776"/>
            <a:ext cx="8496944" cy="5616624"/>
          </a:xfrm>
        </p:spPr>
        <p:txBody>
          <a:bodyPr>
            <a:noAutofit/>
          </a:bodyPr>
          <a:lstStyle/>
          <a:p>
            <a:pPr algn="just" fontAlgn="t">
              <a:spcBef>
                <a:spcPts val="0"/>
              </a:spcBef>
            </a:pPr>
            <a:r>
              <a:rPr lang="ru-RU" sz="1600" b="1" dirty="0" smtClean="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en-US" sz="1600" b="1" dirty="0" smtClean="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7</a:t>
            </a:r>
            <a:r>
              <a:rPr lang="en-US" sz="1600" b="1" dirty="0" smtClean="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a:t>
            </a:r>
            <a:r>
              <a:rPr lang="ru-RU" sz="1600" b="1" dirty="0" smtClean="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16 лет</a:t>
            </a:r>
            <a:endParaRPr lang="en-US" sz="1600" b="1" dirty="0">
              <a:latin typeface="Times New Roman" panose="02020603050405020304" pitchFamily="18" charset="0"/>
              <a:cs typeface="Times New Roman" panose="02020603050405020304" pitchFamily="18" charset="0"/>
            </a:endParaRPr>
          </a:p>
          <a:p>
            <a:pPr algn="just" fontAlgn="t">
              <a:spcBef>
                <a:spcPts val="0"/>
              </a:spcBef>
            </a:pPr>
            <a:r>
              <a:rPr lang="ru-RU" sz="1600" b="1" dirty="0" smtClean="0">
                <a:latin typeface="Times New Roman" panose="02020603050405020304" pitchFamily="18" charset="0"/>
                <a:cs typeface="Times New Roman" panose="02020603050405020304" pitchFamily="18" charset="0"/>
              </a:rPr>
              <a:t>Срок </a:t>
            </a:r>
            <a:r>
              <a:rPr lang="ru-RU" sz="1600" b="1" dirty="0">
                <a:latin typeface="Times New Roman" panose="02020603050405020304" pitchFamily="18" charset="0"/>
                <a:cs typeface="Times New Roman" panose="02020603050405020304" pitchFamily="18" charset="0"/>
              </a:rPr>
              <a:t>реализации: 2 года</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Данная программа музыкально-театральной мастерской «Лукоморье» художественной направленности.</a:t>
            </a:r>
          </a:p>
          <a:p>
            <a:pPr algn="just">
              <a:spcBef>
                <a:spcPts val="600"/>
              </a:spcBef>
            </a:pPr>
            <a:r>
              <a:rPr lang="ru-RU" sz="1600" dirty="0" smtClean="0">
                <a:latin typeface="Times New Roman" panose="02020603050405020304" pitchFamily="18" charset="0"/>
                <a:cs typeface="Times New Roman" panose="02020603050405020304" pitchFamily="18" charset="0"/>
              </a:rPr>
              <a:t>Театр – уникальная развивающая среда для юного человека в период становления личности. Ребята, увлекающиеся театром, общительнее других, они способны к более глубокому самоанализу, лучше понимают других людей, у них развита способность к сочувствию и сопереживанию. </a:t>
            </a:r>
          </a:p>
          <a:p>
            <a:pPr algn="just">
              <a:spcBef>
                <a:spcPts val="600"/>
              </a:spcBef>
            </a:pPr>
            <a:r>
              <a:rPr lang="ru-RU" sz="1600" dirty="0" smtClean="0">
                <a:latin typeface="Times New Roman" panose="02020603050405020304" pitchFamily="18" charset="0"/>
                <a:cs typeface="Times New Roman" panose="02020603050405020304" pitchFamily="18" charset="0"/>
              </a:rPr>
              <a:t>Благодаря выработке на занятиях самоконтроля и самооценки, у учащихся заметно улучшается успеваемость по основным предметам. Кроме того, в процессе работы у детей крепнут и развиваются такие качества как дружба, коллективизм, взаимопомощь.</a:t>
            </a:r>
          </a:p>
          <a:p>
            <a:pPr algn="just">
              <a:spcBef>
                <a:spcPts val="600"/>
              </a:spcBef>
            </a:pPr>
            <a:r>
              <a:rPr lang="ru-RU" sz="1600" dirty="0" smtClean="0">
                <a:latin typeface="Times New Roman" panose="02020603050405020304" pitchFamily="18" charset="0"/>
                <a:cs typeface="Times New Roman" panose="02020603050405020304" pitchFamily="18" charset="0"/>
              </a:rPr>
              <a:t>Данная программа создает наиболее благоприятные условия для раскрытия художественной одаренности, формирования и становления гармонично и творчески развитой личности через наиболее привычную для детей форму деятельности – игру – игру в Театр. </a:t>
            </a:r>
          </a:p>
          <a:p>
            <a:pPr algn="just">
              <a:spcBef>
                <a:spcPts val="600"/>
              </a:spcBef>
            </a:pPr>
            <a:r>
              <a:rPr lang="ru-RU" sz="1600" dirty="0" smtClean="0">
                <a:latin typeface="Times New Roman" panose="02020603050405020304" pitchFamily="18" charset="0"/>
                <a:cs typeface="Times New Roman" panose="02020603050405020304" pitchFamily="18" charset="0"/>
              </a:rPr>
              <a:t>Занятия в мастерской «Лукоморье» способствуют развитию личности ребенка, его творческих способностей, музыкального слуха, формируют культуру общения.</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0"/>
            <a:ext cx="8229600" cy="1143000"/>
          </a:xfrm>
        </p:spPr>
        <p:txBody>
          <a:bodyPr>
            <a:noAutofit/>
          </a:bodyPr>
          <a:lstStyle/>
          <a:p>
            <a:r>
              <a:rPr lang="ru-RU" sz="4800" dirty="0" smtClean="0">
                <a:latin typeface="Times New Roman" panose="02020603050405020304" pitchFamily="18" charset="0"/>
                <a:cs typeface="Times New Roman" panose="02020603050405020304" pitchFamily="18" charset="0"/>
              </a:rPr>
              <a:t>Танцуем вместе</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412776"/>
            <a:ext cx="8229600" cy="4896544"/>
          </a:xfrm>
        </p:spPr>
        <p:txBody>
          <a:bodyPr>
            <a:noAutofit/>
          </a:bodyPr>
          <a:lstStyle/>
          <a:p>
            <a:pPr fontAlgn="t">
              <a:spcBef>
                <a:spcPts val="0"/>
              </a:spcBef>
            </a:pPr>
            <a:r>
              <a:rPr lang="ru-RU" sz="1600" b="1" dirty="0" smtClean="0">
                <a:latin typeface="Times New Roman" panose="02020603050405020304" pitchFamily="18" charset="0"/>
                <a:cs typeface="Times New Roman" panose="02020603050405020304" pitchFamily="18" charset="0"/>
              </a:rPr>
              <a:t>Возраст</a:t>
            </a:r>
            <a:r>
              <a:rPr lang="en-US" sz="1600" b="1" dirty="0" smtClean="0">
                <a:latin typeface="Times New Roman" panose="02020603050405020304" pitchFamily="18" charset="0"/>
                <a:cs typeface="Times New Roman" panose="02020603050405020304" pitchFamily="18" charset="0"/>
              </a:rPr>
              <a:t>:</a:t>
            </a:r>
            <a:r>
              <a:rPr lang="ru-RU" sz="1600" b="1" dirty="0" smtClean="0">
                <a:latin typeface="Times New Roman" panose="02020603050405020304" pitchFamily="18" charset="0"/>
                <a:cs typeface="Times New Roman" panose="02020603050405020304" pitchFamily="18" charset="0"/>
              </a:rPr>
              <a:t> Программа рассчитана на детей 7-14 лет</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b="1" dirty="0" smtClean="0">
                <a:latin typeface="Times New Roman" panose="02020603050405020304" pitchFamily="18" charset="0"/>
                <a:cs typeface="Times New Roman" panose="02020603050405020304" pitchFamily="18" charset="0"/>
              </a:rPr>
              <a:t>Срок реализации: 7 лет</a:t>
            </a:r>
            <a:endParaRPr lang="ru-RU" sz="1600" dirty="0" smtClean="0">
              <a:latin typeface="Times New Roman" panose="02020603050405020304" pitchFamily="18" charset="0"/>
              <a:cs typeface="Times New Roman" panose="02020603050405020304" pitchFamily="18" charset="0"/>
            </a:endParaRPr>
          </a:p>
          <a:p>
            <a:pPr fontAlgn="t">
              <a:spcBef>
                <a:spcPts val="0"/>
              </a:spcBef>
            </a:pPr>
            <a:r>
              <a:rPr lang="ru-RU" sz="1600" b="1" dirty="0" smtClean="0">
                <a:latin typeface="Times New Roman" panose="02020603050405020304" pitchFamily="18" charset="0"/>
                <a:cs typeface="Times New Roman" panose="02020603050405020304" pitchFamily="18" charset="0"/>
              </a:rPr>
              <a:t>Описание</a:t>
            </a:r>
            <a:r>
              <a:rPr lang="ru-RU" sz="1600" b="1" dirty="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Программа «Танцуем вместе» имеет художественную направленность</a:t>
            </a:r>
          </a:p>
          <a:p>
            <a:pPr algn="just">
              <a:spcBef>
                <a:spcPts val="600"/>
              </a:spcBef>
            </a:pPr>
            <a:r>
              <a:rPr lang="ru-RU" sz="1600" dirty="0">
                <a:latin typeface="Times New Roman" panose="02020603050405020304" pitchFamily="18" charset="0"/>
                <a:cs typeface="Times New Roman" panose="02020603050405020304" pitchFamily="18" charset="0"/>
              </a:rPr>
              <a:t>Программа ставит своей целью приобщить детей к танцевальному искусству, раскрыть перед ними </a:t>
            </a:r>
            <a:r>
              <a:rPr lang="ru-RU" sz="1600" dirty="0" smtClean="0">
                <a:latin typeface="Times New Roman" panose="02020603050405020304" pitchFamily="18" charset="0"/>
                <a:cs typeface="Times New Roman" panose="02020603050405020304" pitchFamily="18" charset="0"/>
              </a:rPr>
              <a:t>всё </a:t>
            </a:r>
            <a:r>
              <a:rPr lang="ru-RU" sz="1600" dirty="0">
                <a:latin typeface="Times New Roman" panose="02020603050405020304" pitchFamily="18" charset="0"/>
                <a:cs typeface="Times New Roman" panose="02020603050405020304" pitchFamily="18" charset="0"/>
              </a:rPr>
              <a:t>многообразие и красоту, способствовать эстетическому развитию детей, привить им основные навыки умения слушать музыку и передавать в движении ее образное содержание.</a:t>
            </a:r>
          </a:p>
          <a:p>
            <a:pPr algn="just">
              <a:spcBef>
                <a:spcPts val="600"/>
              </a:spcBef>
            </a:pPr>
            <a:r>
              <a:rPr lang="ru-RU" sz="1600" dirty="0">
                <a:latin typeface="Times New Roman" panose="02020603050405020304" pitchFamily="18" charset="0"/>
                <a:cs typeface="Times New Roman" panose="02020603050405020304" pitchFamily="18" charset="0"/>
              </a:rPr>
              <a:t>Обучаясь по этой программе, дети научатся чувствовать ритм, слышать и понимать музыку, согласовывать с ней свои движения. Одновременно смогут развивать и тренировать мышечную силу корпуса и ног, пластику рук, грацию и выразительность. </a:t>
            </a:r>
            <a:endParaRPr lang="ru-RU" sz="1600" dirty="0" smtClean="0">
              <a:latin typeface="Times New Roman" panose="02020603050405020304" pitchFamily="18" charset="0"/>
              <a:cs typeface="Times New Roman" panose="02020603050405020304" pitchFamily="18" charset="0"/>
            </a:endParaRPr>
          </a:p>
          <a:p>
            <a:pPr algn="just">
              <a:spcBef>
                <a:spcPts val="600"/>
              </a:spcBef>
            </a:pPr>
            <a:r>
              <a:rPr lang="ru-RU" sz="1600" dirty="0" smtClean="0">
                <a:latin typeface="Times New Roman" panose="02020603050405020304" pitchFamily="18" charset="0"/>
                <a:cs typeface="Times New Roman" panose="02020603050405020304" pitchFamily="18" charset="0"/>
              </a:rPr>
              <a:t>Занятия </a:t>
            </a:r>
            <a:r>
              <a:rPr lang="ru-RU" sz="1600" dirty="0">
                <a:latin typeface="Times New Roman" panose="02020603050405020304" pitchFamily="18" charset="0"/>
                <a:cs typeface="Times New Roman" panose="02020603050405020304" pitchFamily="18" charset="0"/>
              </a:rPr>
              <a:t>танцем помогут сформировать правильную осанку, научат основам этикета и грамотной </a:t>
            </a:r>
            <a:r>
              <a:rPr lang="ru-RU" sz="1600" dirty="0" smtClean="0">
                <a:latin typeface="Times New Roman" panose="02020603050405020304" pitchFamily="18" charset="0"/>
                <a:cs typeface="Times New Roman" panose="02020603050405020304" pitchFamily="18" charset="0"/>
              </a:rPr>
              <a:t>манере </a:t>
            </a:r>
            <a:r>
              <a:rPr lang="ru-RU" sz="1600" dirty="0">
                <a:latin typeface="Times New Roman" panose="02020603050405020304" pitchFamily="18" charset="0"/>
                <a:cs typeface="Times New Roman" panose="02020603050405020304" pitchFamily="18" charset="0"/>
              </a:rPr>
              <a:t>поведения в обществе, дадут представление об актерском </a:t>
            </a:r>
            <a:r>
              <a:rPr lang="ru-RU" sz="1600" dirty="0" smtClean="0">
                <a:latin typeface="Times New Roman" panose="02020603050405020304" pitchFamily="18" charset="0"/>
                <a:cs typeface="Times New Roman" panose="02020603050405020304" pitchFamily="18" charset="0"/>
              </a:rPr>
              <a:t>мастерстве. </a:t>
            </a:r>
          </a:p>
          <a:p>
            <a:pPr algn="just">
              <a:spcBef>
                <a:spcPts val="600"/>
              </a:spcBef>
            </a:pP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процессе занятий дети получают определенные навыки на уровне их применения, а также в их сознании формируется представление о хореографическом искусстве.</a:t>
            </a:r>
          </a:p>
          <a:p>
            <a:pPr algn="just" fontAlgn="t">
              <a:spcBef>
                <a:spcPts val="600"/>
              </a:spcBef>
            </a:pPr>
            <a:r>
              <a:rPr lang="ru-RU" sz="1600" dirty="0" smtClean="0">
                <a:latin typeface="Times New Roman" panose="02020603050405020304" pitchFamily="18" charset="0"/>
                <a:cs typeface="Times New Roman" panose="02020603050405020304" pitchFamily="18" charset="0"/>
              </a:rPr>
              <a:t>Образовательная программа «Танцуем вместе» направлена на вооружение воспитанников знаниями основ хореографического искусства, развитие артистических, исполнительских способностей детей, высокого общефизического, социального, интеллектуального, нравственного уровня. </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0426" y="-99392"/>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Батик</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196752"/>
            <a:ext cx="8229600" cy="5257800"/>
          </a:xfrm>
        </p:spPr>
        <p:txBody>
          <a:bodyPr>
            <a:noAutofit/>
          </a:bodyPr>
          <a:lstStyle/>
          <a:p>
            <a:pPr fontAlgn="t">
              <a:spcBef>
                <a:spcPts val="0"/>
              </a:spcBef>
            </a:pPr>
            <a:r>
              <a:rPr lang="ru-RU" sz="1600" b="1" dirty="0" smtClean="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7-15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smtClean="0">
                <a:latin typeface="Times New Roman" panose="02020603050405020304" pitchFamily="18" charset="0"/>
                <a:cs typeface="Times New Roman" panose="02020603050405020304" pitchFamily="18" charset="0"/>
              </a:rPr>
              <a:t>Описание:</a:t>
            </a:r>
            <a:r>
              <a:rPr lang="ru-RU" sz="1600" dirty="0" smtClean="0">
                <a:latin typeface="Times New Roman" panose="02020603050405020304" pitchFamily="18" charset="0"/>
                <a:cs typeface="Times New Roman" panose="02020603050405020304" pitchFamily="18" charset="0"/>
              </a:rPr>
              <a:t> Программа «Батик»  </a:t>
            </a:r>
            <a:r>
              <a:rPr lang="ru-RU" sz="1600" dirty="0">
                <a:latin typeface="Times New Roman" panose="02020603050405020304" pitchFamily="18" charset="0"/>
                <a:cs typeface="Times New Roman" panose="02020603050405020304" pitchFamily="18" charset="0"/>
              </a:rPr>
              <a:t>имеет </a:t>
            </a:r>
            <a:r>
              <a:rPr lang="ru-RU" sz="1600" dirty="0" smtClean="0">
                <a:latin typeface="Times New Roman" panose="02020603050405020304" pitchFamily="18" charset="0"/>
                <a:cs typeface="Times New Roman" panose="02020603050405020304" pitchFamily="18" charset="0"/>
              </a:rPr>
              <a:t>художественную </a:t>
            </a:r>
            <a:r>
              <a:rPr lang="ru-RU" sz="1600" dirty="0">
                <a:latin typeface="Times New Roman" panose="02020603050405020304" pitchFamily="18" charset="0"/>
                <a:cs typeface="Times New Roman" panose="02020603050405020304" pitchFamily="18" charset="0"/>
              </a:rPr>
              <a:t>направленность</a:t>
            </a:r>
            <a:r>
              <a:rPr lang="ru-RU" sz="1600" dirty="0" smtClean="0">
                <a:latin typeface="Times New Roman" panose="02020603050405020304" pitchFamily="18" charset="0"/>
                <a:cs typeface="Times New Roman" panose="02020603050405020304" pitchFamily="18" charset="0"/>
              </a:rPr>
              <a:t>.</a:t>
            </a:r>
          </a:p>
          <a:p>
            <a:pPr algn="just"/>
            <a:r>
              <a:rPr lang="ru-RU" sz="1600" dirty="0" smtClean="0">
                <a:latin typeface="Times New Roman" panose="02020603050405020304" pitchFamily="18" charset="0"/>
                <a:cs typeface="Times New Roman" panose="02020603050405020304" pitchFamily="18" charset="0"/>
              </a:rPr>
              <a:t>С древнейших времен известна ручная роспись тканей в Японии, Китае, Индонезии и Африке. Эти способы украшения тканей были известны также в Армении, Азербайджане и на Руси. На Востоке они получили название «батик».</a:t>
            </a:r>
          </a:p>
          <a:p>
            <a:pPr algn="just"/>
            <a:r>
              <a:rPr lang="ru-RU" sz="1600" dirty="0" smtClean="0">
                <a:latin typeface="Times New Roman" panose="02020603050405020304" pitchFamily="18" charset="0"/>
                <a:cs typeface="Times New Roman" panose="02020603050405020304" pitchFamily="18" charset="0"/>
              </a:rPr>
              <a:t>Современные мастера, используя технику батик, вручную расписывают платки, наряды, шарфы и прочие предметы обихода.</a:t>
            </a:r>
          </a:p>
          <a:p>
            <a:pPr algn="just"/>
            <a:r>
              <a:rPr lang="ru-RU" sz="1600" dirty="0" smtClean="0">
                <a:latin typeface="Times New Roman" panose="02020603050405020304" pitchFamily="18" charset="0"/>
                <a:cs typeface="Times New Roman" panose="02020603050405020304" pitchFamily="18" charset="0"/>
              </a:rPr>
              <a:t>Данная программа способствует развитию художественного вкуса, воображения, творческого мышления. Созданные собственными руками художественные изделия приносят ребёнку радость творчества, уверенность в собственных силах, удовлетворение от работы.</a:t>
            </a:r>
          </a:p>
          <a:p>
            <a:pPr algn="just"/>
            <a:r>
              <a:rPr lang="ru-RU" sz="1600" dirty="0" smtClean="0">
                <a:latin typeface="Times New Roman" panose="02020603050405020304" pitchFamily="18" charset="0"/>
                <a:cs typeface="Times New Roman" panose="02020603050405020304" pitchFamily="18" charset="0"/>
              </a:rPr>
              <a:t>На занятиях обучающиеся знакомятся с </a:t>
            </a:r>
            <a:r>
              <a:rPr lang="ru-RU" sz="1600" dirty="0">
                <a:latin typeface="Times New Roman" panose="02020603050405020304" pitchFamily="18" charset="0"/>
                <a:cs typeface="Times New Roman" panose="02020603050405020304" pitchFamily="18" charset="0"/>
              </a:rPr>
              <a:t>основными приемами и техниками росписи </a:t>
            </a:r>
            <a:r>
              <a:rPr lang="ru-RU" sz="1600" dirty="0" smtClean="0">
                <a:latin typeface="Times New Roman" panose="02020603050405020304" pitchFamily="18" charset="0"/>
                <a:cs typeface="Times New Roman" panose="02020603050405020304" pitchFamily="18" charset="0"/>
              </a:rPr>
              <a:t>ткани, формируют знания и приобретают практические навыки </a:t>
            </a:r>
            <a:r>
              <a:rPr lang="ru-RU" sz="1600" dirty="0">
                <a:latin typeface="Times New Roman" panose="02020603050405020304" pitchFamily="18" charset="0"/>
                <a:cs typeface="Times New Roman" panose="02020603050405020304" pitchFamily="18" charset="0"/>
              </a:rPr>
              <a:t>по цветоведению, </a:t>
            </a:r>
            <a:r>
              <a:rPr lang="ru-RU" sz="1600" dirty="0" smtClean="0">
                <a:latin typeface="Times New Roman" panose="02020603050405020304" pitchFamily="18" charset="0"/>
                <a:cs typeface="Times New Roman" panose="02020603050405020304" pitchFamily="18" charset="0"/>
              </a:rPr>
              <a:t>знакомятся со свойствами материалов и правилами </a:t>
            </a:r>
            <a:r>
              <a:rPr lang="ru-RU" sz="1600" dirty="0">
                <a:latin typeface="Times New Roman" panose="02020603050405020304" pitchFamily="18" charset="0"/>
                <a:cs typeface="Times New Roman" panose="02020603050405020304" pitchFamily="18" charset="0"/>
              </a:rPr>
              <a:t>построения узоров и </a:t>
            </a:r>
            <a:r>
              <a:rPr lang="ru-RU" sz="1600" dirty="0" smtClean="0">
                <a:latin typeface="Times New Roman" panose="02020603050405020304" pitchFamily="18" charset="0"/>
                <a:cs typeface="Times New Roman" panose="02020603050405020304" pitchFamily="18" charset="0"/>
              </a:rPr>
              <a:t>композиции.</a:t>
            </a:r>
          </a:p>
          <a:p>
            <a:pPr algn="just"/>
            <a:r>
              <a:rPr lang="ru-RU" sz="1600" dirty="0" smtClean="0">
                <a:latin typeface="Times New Roman" panose="02020603050405020304" pitchFamily="18" charset="0"/>
                <a:cs typeface="Times New Roman" panose="02020603050405020304" pitchFamily="18" charset="0"/>
              </a:rPr>
              <a:t>У обучающихся развивается эстетическое восприятие, художественный вкус, воображение, творческое мышление.</a:t>
            </a:r>
            <a:endParaRPr lang="ru-RU" sz="1600" dirty="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Полученные на занятиях знания, навыки, умения могут повлиять и на выбор будущей профессии ребят.</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55" y="-99392"/>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Керамика</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268760"/>
            <a:ext cx="8229600" cy="5257800"/>
          </a:xfrm>
        </p:spPr>
        <p:txBody>
          <a:bodyPr>
            <a:normAutofit fontScale="25000" lnSpcReduction="20000"/>
          </a:bodyPr>
          <a:lstStyle/>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7</a:t>
            </a:r>
            <a:r>
              <a:rPr lang="ru-RU" sz="6400" b="1" dirty="0" smtClean="0">
                <a:latin typeface="Times New Roman" panose="02020603050405020304" pitchFamily="18" charset="0"/>
                <a:cs typeface="Times New Roman" panose="02020603050405020304" pitchFamily="18" charset="0"/>
              </a:rPr>
              <a:t>-17 </a:t>
            </a:r>
            <a:r>
              <a:rPr lang="ru-RU" sz="6400" b="1" dirty="0">
                <a:latin typeface="Times New Roman" panose="02020603050405020304" pitchFamily="18" charset="0"/>
                <a:cs typeface="Times New Roman" panose="02020603050405020304" pitchFamily="18" charset="0"/>
              </a:rPr>
              <a:t>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a:t>
            </a:r>
            <a:r>
              <a:rPr lang="ru-RU" sz="6400" b="1" dirty="0" smtClean="0">
                <a:latin typeface="Times New Roman" panose="02020603050405020304" pitchFamily="18" charset="0"/>
                <a:cs typeface="Times New Roman" panose="02020603050405020304" pitchFamily="18" charset="0"/>
              </a:rPr>
              <a:t>4 </a:t>
            </a:r>
            <a:r>
              <a:rPr lang="ru-RU" sz="6400" b="1" dirty="0">
                <a:latin typeface="Times New Roman" panose="02020603050405020304" pitchFamily="18" charset="0"/>
                <a:cs typeface="Times New Roman" panose="02020603050405020304" pitchFamily="18" charset="0"/>
              </a:rPr>
              <a:t>года</a:t>
            </a:r>
            <a:endParaRPr lang="ru-RU" sz="6400" dirty="0">
              <a:latin typeface="Times New Roman" panose="02020603050405020304" pitchFamily="18" charset="0"/>
              <a:cs typeface="Times New Roman" panose="02020603050405020304" pitchFamily="18" charset="0"/>
            </a:endParaRPr>
          </a:p>
          <a:p>
            <a:pPr algn="just" fontAlgn="t">
              <a:lnSpc>
                <a:spcPct val="120000"/>
              </a:lnSpc>
              <a:spcBef>
                <a:spcPts val="0"/>
              </a:spcBef>
            </a:pPr>
            <a:r>
              <a:rPr lang="ru-RU" sz="6400" b="1" dirty="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Программа «Керамика» имеет художественную направленность.</a:t>
            </a:r>
            <a:endParaRPr lang="ru-RU" sz="6400" b="1" dirty="0" smtClean="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6400" dirty="0">
                <a:latin typeface="Times New Roman" panose="02020603050405020304" pitchFamily="18" charset="0"/>
                <a:cs typeface="Times New Roman" panose="02020603050405020304" pitchFamily="18" charset="0"/>
              </a:rPr>
              <a:t>Основной материал, используемый для работы – глина. </a:t>
            </a:r>
            <a:r>
              <a:rPr lang="ru-RU" sz="6400" dirty="0" smtClean="0">
                <a:latin typeface="Times New Roman" panose="02020603050405020304" pitchFamily="18" charset="0"/>
                <a:cs typeface="Times New Roman" panose="02020603050405020304" pitchFamily="18" charset="0"/>
              </a:rPr>
              <a:t>Глина </a:t>
            </a:r>
            <a:r>
              <a:rPr lang="ru-RU" sz="6400" dirty="0">
                <a:latin typeface="Times New Roman" panose="02020603050405020304" pitchFamily="18" charset="0"/>
                <a:cs typeface="Times New Roman" panose="02020603050405020304" pitchFamily="18" charset="0"/>
              </a:rPr>
              <a:t>послушно откликается на все движения </a:t>
            </a:r>
            <a:r>
              <a:rPr lang="ru-RU" sz="6400" dirty="0" smtClean="0">
                <a:latin typeface="Times New Roman" panose="02020603050405020304" pitchFamily="18" charset="0"/>
                <a:cs typeface="Times New Roman" panose="02020603050405020304" pitchFamily="18" charset="0"/>
              </a:rPr>
              <a:t>руки - </a:t>
            </a:r>
            <a:r>
              <a:rPr lang="ru-RU" sz="6400" dirty="0">
                <a:latin typeface="Times New Roman" panose="02020603050405020304" pitchFamily="18" charset="0"/>
                <a:cs typeface="Times New Roman" panose="02020603050405020304" pitchFamily="18" charset="0"/>
              </a:rPr>
              <a:t>это материал живой и благодарный. Соленое тесто также используется для работы в </a:t>
            </a:r>
            <a:r>
              <a:rPr lang="ru-RU" sz="6400" dirty="0" smtClean="0">
                <a:latin typeface="Times New Roman" panose="02020603050405020304" pitchFamily="18" charset="0"/>
                <a:cs typeface="Times New Roman" panose="02020603050405020304" pitchFamily="18" charset="0"/>
              </a:rPr>
              <a:t>объединении. </a:t>
            </a:r>
            <a:r>
              <a:rPr lang="ru-RU" sz="6400" dirty="0">
                <a:latin typeface="Times New Roman" panose="02020603050405020304" pitchFamily="18" charset="0"/>
                <a:cs typeface="Times New Roman" panose="02020603050405020304" pitchFamily="18" charset="0"/>
              </a:rPr>
              <a:t>Мукасоли – древняя традиция, но и в современном мире они пользуются популярностью. </a:t>
            </a:r>
            <a:r>
              <a:rPr lang="ru-RU" sz="6400" dirty="0" smtClean="0">
                <a:latin typeface="Times New Roman" panose="02020603050405020304" pitchFamily="18" charset="0"/>
                <a:cs typeface="Times New Roman" panose="02020603050405020304" pitchFamily="18" charset="0"/>
              </a:rPr>
              <a:t>И </a:t>
            </a:r>
            <a:r>
              <a:rPr lang="ru-RU" sz="6400" dirty="0">
                <a:latin typeface="Times New Roman" panose="02020603050405020304" pitchFamily="18" charset="0"/>
                <a:cs typeface="Times New Roman" panose="02020603050405020304" pitchFamily="18" charset="0"/>
              </a:rPr>
              <a:t>глина, и тесто – материалы экологически чистые. Лепка из таких пластичных материалов доставляет радость, снимает эмоциональное напряжение, способствует развитию творческого потенциала детей любого возраста</a:t>
            </a:r>
            <a:r>
              <a:rPr lang="ru-RU" sz="800" dirty="0"/>
              <a:t>. </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Программа знакомит с основами </a:t>
            </a:r>
            <a:r>
              <a:rPr lang="ru-RU" sz="6400" dirty="0">
                <a:latin typeface="Times New Roman" panose="02020603050405020304" pitchFamily="18" charset="0"/>
                <a:cs typeface="Times New Roman" panose="02020603050405020304" pitchFamily="18" charset="0"/>
              </a:rPr>
              <a:t>народных промыслов России (Дымково, Каргополье, Филимоново</a:t>
            </a:r>
            <a:r>
              <a:rPr lang="ru-RU" sz="6400" dirty="0" smtClean="0">
                <a:latin typeface="Times New Roman" panose="02020603050405020304" pitchFamily="18" charset="0"/>
                <a:cs typeface="Times New Roman" panose="02020603050405020304" pitchFamily="18" charset="0"/>
              </a:rPr>
              <a:t>), с основными свойствами глины </a:t>
            </a:r>
            <a:r>
              <a:rPr lang="ru-RU" sz="6400" dirty="0">
                <a:latin typeface="Times New Roman" panose="02020603050405020304" pitchFamily="18" charset="0"/>
                <a:cs typeface="Times New Roman" panose="02020603050405020304" pitchFamily="18" charset="0"/>
              </a:rPr>
              <a:t>(пластичность, вязкость, сохранение формы</a:t>
            </a:r>
            <a:r>
              <a:rPr lang="ru-RU" sz="6400" dirty="0" smtClean="0">
                <a:latin typeface="Times New Roman" panose="02020603050405020304" pitchFamily="18" charset="0"/>
                <a:cs typeface="Times New Roman" panose="02020603050405020304" pitchFamily="18" charset="0"/>
              </a:rPr>
              <a:t>), с основными способами работы с глиной (</a:t>
            </a:r>
            <a:r>
              <a:rPr lang="ru-RU" sz="6400" dirty="0">
                <a:latin typeface="Times New Roman" panose="02020603050405020304" pitchFamily="18" charset="0"/>
                <a:cs typeface="Times New Roman" panose="02020603050405020304" pitchFamily="18" charset="0"/>
              </a:rPr>
              <a:t>скульптурный, конструктивный, комбинированный) и </a:t>
            </a:r>
            <a:r>
              <a:rPr lang="ru-RU" sz="6400" dirty="0" smtClean="0">
                <a:latin typeface="Times New Roman" panose="02020603050405020304" pitchFamily="18" charset="0"/>
                <a:cs typeface="Times New Roman" panose="02020603050405020304" pitchFamily="18" charset="0"/>
              </a:rPr>
              <a:t>основными приемами лепки (скатывание</a:t>
            </a:r>
            <a:r>
              <a:rPr lang="ru-RU" sz="6400" dirty="0">
                <a:latin typeface="Times New Roman" panose="02020603050405020304" pitchFamily="18" charset="0"/>
                <a:cs typeface="Times New Roman" panose="02020603050405020304" pitchFamily="18" charset="0"/>
              </a:rPr>
              <a:t>, раскатывание, сплющивание, вдавливание, оттягивание) </a:t>
            </a:r>
            <a:r>
              <a:rPr lang="ru-RU" sz="6400" dirty="0" smtClean="0">
                <a:latin typeface="Times New Roman" panose="02020603050405020304" pitchFamily="18" charset="0"/>
                <a:cs typeface="Times New Roman" panose="02020603050405020304" pitchFamily="18" charset="0"/>
              </a:rPr>
              <a:t>и способами </a:t>
            </a:r>
            <a:r>
              <a:rPr lang="ru-RU" sz="6400" dirty="0">
                <a:latin typeface="Times New Roman" panose="02020603050405020304" pitchFamily="18" charset="0"/>
                <a:cs typeface="Times New Roman" panose="02020603050405020304" pitchFamily="18" charset="0"/>
              </a:rPr>
              <a:t>декорирования </a:t>
            </a:r>
            <a:r>
              <a:rPr lang="ru-RU" sz="6400" dirty="0" smtClean="0">
                <a:latin typeface="Times New Roman" panose="02020603050405020304" pitchFamily="18" charset="0"/>
                <a:cs typeface="Times New Roman" panose="02020603050405020304" pitchFamily="18" charset="0"/>
              </a:rPr>
              <a:t>готовых изделий (налеп</a:t>
            </a:r>
            <a:r>
              <a:rPr lang="ru-RU" sz="6400" dirty="0">
                <a:latin typeface="Times New Roman" panose="02020603050405020304" pitchFamily="18" charset="0"/>
                <a:cs typeface="Times New Roman" panose="02020603050405020304" pitchFamily="18" charset="0"/>
              </a:rPr>
              <a:t>, тиснение</a:t>
            </a:r>
            <a:r>
              <a:rPr lang="ru-RU" sz="6400" dirty="0" smtClean="0">
                <a:latin typeface="Times New Roman" panose="02020603050405020304" pitchFamily="18" charset="0"/>
                <a:cs typeface="Times New Roman" panose="02020603050405020304" pitchFamily="18" charset="0"/>
              </a:rPr>
              <a:t>).</a:t>
            </a:r>
            <a:endParaRPr lang="ru-RU" sz="6400" dirty="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Обучающиеся изучают основы цветоведения </a:t>
            </a:r>
            <a:r>
              <a:rPr lang="ru-RU" sz="6400" dirty="0">
                <a:latin typeface="Times New Roman" panose="02020603050405020304" pitchFamily="18" charset="0"/>
                <a:cs typeface="Times New Roman" panose="02020603050405020304" pitchFamily="18" charset="0"/>
              </a:rPr>
              <a:t>(теплые, холодные, нейтральные цвета, цветовой круг</a:t>
            </a:r>
            <a:r>
              <a:rPr lang="ru-RU" sz="6400" dirty="0" smtClean="0">
                <a:latin typeface="Times New Roman" panose="02020603050405020304" pitchFamily="18" charset="0"/>
                <a:cs typeface="Times New Roman" panose="02020603050405020304" pitchFamily="18" charset="0"/>
              </a:rPr>
              <a:t>), знакомятся с видами </a:t>
            </a:r>
            <a:r>
              <a:rPr lang="ru-RU" sz="6400" dirty="0">
                <a:latin typeface="Times New Roman" panose="02020603050405020304" pitchFamily="18" charset="0"/>
                <a:cs typeface="Times New Roman" panose="02020603050405020304" pitchFamily="18" charset="0"/>
              </a:rPr>
              <a:t>окрашивающих средств (акварель, гуашь, темпера, акрил</a:t>
            </a:r>
            <a:r>
              <a:rPr lang="ru-RU" sz="6400" dirty="0" smtClean="0">
                <a:latin typeface="Times New Roman" panose="02020603050405020304" pitchFamily="18" charset="0"/>
                <a:cs typeface="Times New Roman" panose="02020603050405020304" pitchFamily="18" charset="0"/>
              </a:rPr>
              <a:t>).</a:t>
            </a:r>
            <a:endParaRPr lang="ru-RU" sz="64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Ирландские танцы</a:t>
            </a:r>
            <a:endParaRPr lang="ru-RU" sz="44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340768"/>
            <a:ext cx="8229600" cy="5517232"/>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4 </a:t>
            </a:r>
            <a:r>
              <a:rPr lang="ru-RU" sz="1600" b="1" dirty="0">
                <a:latin typeface="Times New Roman" panose="02020603050405020304" pitchFamily="18" charset="0"/>
                <a:cs typeface="Times New Roman" panose="02020603050405020304" pitchFamily="18" charset="0"/>
              </a:rPr>
              <a:t>года</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a:latin typeface="Times New Roman" panose="02020603050405020304" pitchFamily="18" charset="0"/>
                <a:cs typeface="Times New Roman" panose="02020603050405020304" pitchFamily="18" charset="0"/>
              </a:rPr>
              <a:t>Данная программа имеет художественную направленность</a:t>
            </a:r>
            <a:r>
              <a:rPr lang="ru-RU" sz="1600" dirty="0">
                <a:solidFill>
                  <a:srgbClr val="FF0000"/>
                </a:solidFill>
                <a:latin typeface="Times New Roman" panose="02020603050405020304" pitchFamily="18" charset="0"/>
                <a:cs typeface="Times New Roman" panose="02020603050405020304" pitchFamily="18" charset="0"/>
              </a:rPr>
              <a:t>.</a:t>
            </a:r>
          </a:p>
          <a:p>
            <a:pPr algn="just" fontAlgn="t">
              <a:spcBef>
                <a:spcPts val="600"/>
              </a:spcBef>
            </a:pPr>
            <a:r>
              <a:rPr lang="ru-RU" sz="1600" dirty="0">
                <a:latin typeface="Times New Roman" panose="02020603050405020304" pitchFamily="18" charset="0"/>
                <a:cs typeface="Times New Roman" panose="02020603050405020304" pitchFamily="18" charset="0"/>
              </a:rPr>
              <a:t>Танец – искусство, развивающееся во времени, способное на языке хореографических образов выразить не только эмоционально-чувственное состояние, но и поступки, действия, последовательность событий, мечты, амбиции, ожидания</a:t>
            </a:r>
            <a:r>
              <a:rPr lang="ru-RU" sz="1600" dirty="0" smtClean="0">
                <a:latin typeface="Times New Roman" panose="02020603050405020304" pitchFamily="18" charset="0"/>
                <a:cs typeface="Times New Roman" panose="02020603050405020304" pitchFamily="18" charset="0"/>
              </a:rPr>
              <a:t>. </a:t>
            </a:r>
          </a:p>
          <a:p>
            <a:pPr algn="just" fontAlgn="t">
              <a:spcBef>
                <a:spcPts val="600"/>
              </a:spcBef>
            </a:pPr>
            <a:r>
              <a:rPr lang="ru-RU" sz="1600" dirty="0" smtClean="0">
                <a:latin typeface="Times New Roman" panose="02020603050405020304" pitchFamily="18" charset="0"/>
                <a:cs typeface="Times New Roman" panose="02020603050405020304" pitchFamily="18" charset="0"/>
              </a:rPr>
              <a:t>Вхождение ребенка в мир танцевальной культуры становится для него основой духовного, эмоционально-чувственного</a:t>
            </a:r>
            <a:r>
              <a:rPr lang="ru-RU" sz="1600" dirty="0">
                <a:latin typeface="Times New Roman" panose="02020603050405020304" pitchFamily="18" charset="0"/>
                <a:cs typeface="Times New Roman" panose="02020603050405020304" pitchFamily="18" charset="0"/>
              </a:rPr>
              <a:t>, эстетического обогащения, средством развития способности к творческой самореализации, самосовершенствования, самодисциплине, источником расширения представления о себе и о других</a:t>
            </a:r>
            <a:r>
              <a:rPr lang="ru-RU" sz="1600" dirty="0" smtClean="0">
                <a:latin typeface="Times New Roman" panose="02020603050405020304" pitchFamily="18" charset="0"/>
                <a:cs typeface="Times New Roman" panose="02020603050405020304" pitchFamily="18" charset="0"/>
              </a:rPr>
              <a:t>.</a:t>
            </a:r>
          </a:p>
          <a:p>
            <a:pPr algn="just" fontAlgn="t">
              <a:spcBef>
                <a:spcPts val="600"/>
              </a:spcBef>
            </a:pPr>
            <a:r>
              <a:rPr lang="ru-RU" sz="1600" dirty="0" smtClean="0">
                <a:latin typeface="Times New Roman" panose="02020603050405020304" pitchFamily="18" charset="0"/>
                <a:cs typeface="Times New Roman" panose="02020603050405020304" pitchFamily="18" charset="0"/>
              </a:rPr>
              <a:t>На занятиях обучающиеся знакомятся с историей народного танца и ирландского танца в частности; </a:t>
            </a:r>
          </a:p>
          <a:p>
            <a:pPr lvl="0" algn="just" fontAlgn="t">
              <a:spcBef>
                <a:spcPts val="600"/>
              </a:spcBef>
            </a:pPr>
            <a:r>
              <a:rPr lang="ru-RU" sz="1600" dirty="0" smtClean="0">
                <a:latin typeface="Times New Roman" panose="02020603050405020304" pitchFamily="18" charset="0"/>
                <a:cs typeface="Times New Roman" panose="02020603050405020304" pitchFamily="18" charset="0"/>
              </a:rPr>
              <a:t>Учатся концентрировать внимание, ровно держать спину, ориентироваться в пространстве, </a:t>
            </a:r>
            <a:r>
              <a:rPr lang="ru-RU" sz="1600" dirty="0">
                <a:latin typeface="Times New Roman" panose="02020603050405020304" pitchFamily="18" charset="0"/>
                <a:cs typeface="Times New Roman" panose="02020603050405020304" pitchFamily="18" charset="0"/>
              </a:rPr>
              <a:t>выдерживать учебные физические нагрузки в комплексе танцевальной гимнастики</a:t>
            </a:r>
            <a:r>
              <a:rPr lang="ru-RU" sz="1600" dirty="0" smtClean="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определять характер музыки и характер </a:t>
            </a:r>
            <a:r>
              <a:rPr lang="ru-RU" sz="1600" dirty="0" smtClean="0">
                <a:latin typeface="Times New Roman" panose="02020603050405020304" pitchFamily="18" charset="0"/>
                <a:cs typeface="Times New Roman" panose="02020603050405020304" pitchFamily="18" charset="0"/>
              </a:rPr>
              <a:t>танца.</a:t>
            </a:r>
            <a:endParaRPr lang="ru-RU" sz="1600" dirty="0">
              <a:latin typeface="Times New Roman" panose="02020603050405020304" pitchFamily="18" charset="0"/>
              <a:cs typeface="Times New Roman" panose="02020603050405020304" pitchFamily="18" charset="0"/>
            </a:endParaRPr>
          </a:p>
          <a:p>
            <a:pPr lvl="0">
              <a:spcBef>
                <a:spcPts val="600"/>
              </a:spcBef>
            </a:pPr>
            <a:r>
              <a:rPr lang="ru-RU" sz="1600" dirty="0" smtClean="0">
                <a:latin typeface="Times New Roman" panose="02020603050405020304" pitchFamily="18" charset="0"/>
                <a:cs typeface="Times New Roman" panose="02020603050405020304" pitchFamily="18" charset="0"/>
              </a:rPr>
              <a:t>Приобретают навыки: исполнять музыкальные шаги, движения, подскоки, удары; выполнять </a:t>
            </a:r>
            <a:r>
              <a:rPr lang="ru-RU" sz="1600" dirty="0">
                <a:latin typeface="Times New Roman" panose="02020603050405020304" pitchFamily="18" charset="0"/>
                <a:cs typeface="Times New Roman" panose="02020603050405020304" pitchFamily="18" charset="0"/>
              </a:rPr>
              <a:t>движения с музыкальным ритмом и темпом; выполнять упражнения на </a:t>
            </a:r>
            <a:r>
              <a:rPr lang="ru-RU" sz="1600" dirty="0" smtClean="0">
                <a:latin typeface="Times New Roman" panose="02020603050405020304" pitchFamily="18" charset="0"/>
                <a:cs typeface="Times New Roman" panose="02020603050405020304" pitchFamily="18" charset="0"/>
              </a:rPr>
              <a:t>заданный ритм, выразительно </a:t>
            </a:r>
            <a:r>
              <a:rPr lang="ru-RU" sz="1600" dirty="0">
                <a:latin typeface="Times New Roman" panose="02020603050405020304" pitchFamily="18" charset="0"/>
                <a:cs typeface="Times New Roman" panose="02020603050405020304" pitchFamily="18" charset="0"/>
              </a:rPr>
              <a:t>изображать в танцевальном шаге повадки кошки, лисы, медведя, </a:t>
            </a:r>
            <a:r>
              <a:rPr lang="ru-RU" sz="1600" dirty="0" smtClean="0">
                <a:latin typeface="Times New Roman" panose="02020603050405020304" pitchFamily="18" charset="0"/>
                <a:cs typeface="Times New Roman" panose="02020603050405020304" pitchFamily="18" charset="0"/>
              </a:rPr>
              <a:t>зайца.</a:t>
            </a:r>
            <a:endParaRPr lang="ru-RU" sz="1600" dirty="0">
              <a:latin typeface="Times New Roman" panose="02020603050405020304" pitchFamily="18" charset="0"/>
              <a:cs typeface="Times New Roman" panose="02020603050405020304" pitchFamily="18" charset="0"/>
            </a:endParaRPr>
          </a:p>
          <a:p>
            <a:pPr lvl="0" algn="just">
              <a:spcBef>
                <a:spcPts val="600"/>
              </a:spcBef>
            </a:pP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195577772"/>
      </p:ext>
    </p:extLst>
  </p:cSld>
  <p:clrMapOvr>
    <a:masterClrMapping/>
  </p:clrMapOvr>
  <p:transition>
    <p:split orient="ver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98928" y="0"/>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Керамика сквозь века</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539552" y="1268760"/>
            <a:ext cx="8229600" cy="5589240"/>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7-16 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3 </a:t>
            </a:r>
            <a:r>
              <a:rPr lang="ru-RU" sz="1600" b="1" dirty="0">
                <a:latin typeface="Times New Roman" panose="02020603050405020304" pitchFamily="18" charset="0"/>
                <a:cs typeface="Times New Roman" panose="02020603050405020304" pitchFamily="18" charset="0"/>
              </a:rPr>
              <a:t>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«Керамика сквозь века» имеет художественную направленность..</a:t>
            </a:r>
          </a:p>
          <a:p>
            <a:pPr algn="just">
              <a:spcBef>
                <a:spcPts val="600"/>
              </a:spcBef>
            </a:pPr>
            <a:r>
              <a:rPr lang="ru-RU" sz="1600" dirty="0" smtClean="0">
                <a:latin typeface="Times New Roman" panose="02020603050405020304" pitchFamily="18" charset="0"/>
                <a:cs typeface="Times New Roman" panose="02020603050405020304" pitchFamily="18" charset="0"/>
              </a:rPr>
              <a:t>Керамическими называют изделия, изготовленные из глины с различными добавками и обожженные до камнеподобного состояния. </a:t>
            </a:r>
          </a:p>
          <a:p>
            <a:pPr algn="just">
              <a:spcBef>
                <a:spcPts val="600"/>
              </a:spcBef>
            </a:pPr>
            <a:r>
              <a:rPr lang="ru-RU" sz="1600" dirty="0" smtClean="0">
                <a:latin typeface="Times New Roman" panose="02020603050405020304" pitchFamily="18" charset="0"/>
                <a:cs typeface="Times New Roman" panose="02020603050405020304" pitchFamily="18" charset="0"/>
              </a:rPr>
              <a:t>Керамика распространена в быту (посуда, фигурки из керамики, вазы, картины), она применяется в строительстве, в искусстве. Можно выделить основные виды керамики: терракота, майолика, фаянс, фарфор. </a:t>
            </a:r>
          </a:p>
          <a:p>
            <a:pPr algn="just">
              <a:spcBef>
                <a:spcPts val="600"/>
              </a:spcBef>
            </a:pPr>
            <a:r>
              <a:rPr lang="ru-RU" sz="1600" dirty="0" smtClean="0">
                <a:latin typeface="Times New Roman" panose="02020603050405020304" pitchFamily="18" charset="0"/>
                <a:cs typeface="Times New Roman" panose="02020603050405020304" pitchFamily="18" charset="0"/>
              </a:rPr>
              <a:t>На занятиях по программе «Керамика – сквозь века» обучающиеся занимаются лепкой из глины и работой на гончарном круге, на сегодняшний день – редкий вид деятельности, изучают историю развития </a:t>
            </a:r>
            <a:r>
              <a:rPr lang="ru-RU" sz="1600" dirty="0">
                <a:latin typeface="Times New Roman" panose="02020603050405020304" pitchFamily="18" charset="0"/>
                <a:cs typeface="Times New Roman" panose="02020603050405020304" pitchFamily="18" charset="0"/>
              </a:rPr>
              <a:t>ремесла керамики  </a:t>
            </a:r>
            <a:r>
              <a:rPr lang="ru-RU" sz="1600" dirty="0" smtClean="0">
                <a:latin typeface="Times New Roman" panose="02020603050405020304" pitchFamily="18" charset="0"/>
                <a:cs typeface="Times New Roman" panose="02020603050405020304" pitchFamily="18" charset="0"/>
              </a:rPr>
              <a:t>и декоративно-прикладных </a:t>
            </a:r>
            <a:r>
              <a:rPr lang="ru-RU" sz="1600" dirty="0">
                <a:latin typeface="Times New Roman" panose="02020603050405020304" pitchFamily="18" charset="0"/>
                <a:cs typeface="Times New Roman" panose="02020603050405020304" pitchFamily="18" charset="0"/>
              </a:rPr>
              <a:t>искусств в различные периоды времени в разных </a:t>
            </a:r>
            <a:r>
              <a:rPr lang="ru-RU" sz="1600" dirty="0" smtClean="0">
                <a:latin typeface="Times New Roman" panose="02020603050405020304" pitchFamily="18" charset="0"/>
                <a:cs typeface="Times New Roman" panose="02020603050405020304" pitchFamily="18" charset="0"/>
              </a:rPr>
              <a:t>регионах. </a:t>
            </a:r>
            <a:endParaRPr lang="ru-RU" sz="1600" dirty="0">
              <a:latin typeface="Times New Roman" panose="02020603050405020304" pitchFamily="18" charset="0"/>
              <a:cs typeface="Times New Roman" panose="02020603050405020304" pitchFamily="18" charset="0"/>
            </a:endParaRPr>
          </a:p>
          <a:p>
            <a:pPr lvl="0" algn="just"/>
            <a:r>
              <a:rPr lang="ru-RU" sz="1600" dirty="0" smtClean="0">
                <a:latin typeface="Times New Roman" panose="02020603050405020304" pitchFamily="18" charset="0"/>
                <a:cs typeface="Times New Roman" panose="02020603050405020304" pitchFamily="18" charset="0"/>
              </a:rPr>
              <a:t>Приобретают навыки применения различных способов </a:t>
            </a:r>
            <a:r>
              <a:rPr lang="ru-RU" sz="1600" dirty="0">
                <a:latin typeface="Times New Roman" panose="02020603050405020304" pitchFamily="18" charset="0"/>
                <a:cs typeface="Times New Roman" panose="02020603050405020304" pitchFamily="18" charset="0"/>
              </a:rPr>
              <a:t>лепки: из комка, пласта, жгута, отминка, литья и т.д</a:t>
            </a:r>
            <a:r>
              <a:rPr lang="ru-RU" sz="1600" dirty="0" smtClean="0">
                <a:latin typeface="Times New Roman" panose="02020603050405020304" pitchFamily="18" charset="0"/>
                <a:cs typeface="Times New Roman" panose="02020603050405020304" pitchFamily="18" charset="0"/>
              </a:rPr>
              <a:t>., пользоваться </a:t>
            </a:r>
            <a:r>
              <a:rPr lang="ru-RU" sz="1600" dirty="0">
                <a:latin typeface="Times New Roman" panose="02020603050405020304" pitchFamily="18" charset="0"/>
                <a:cs typeface="Times New Roman" panose="02020603050405020304" pitchFamily="18" charset="0"/>
              </a:rPr>
              <a:t>материалами: глиной, шликером, ангобы, глазурью, </a:t>
            </a:r>
            <a:r>
              <a:rPr lang="ru-RU" sz="1600" dirty="0" smtClean="0">
                <a:latin typeface="Times New Roman" panose="02020603050405020304" pitchFamily="18" charset="0"/>
                <a:cs typeface="Times New Roman" panose="02020603050405020304" pitchFamily="18" charset="0"/>
              </a:rPr>
              <a:t>гипсом, пользоваться </a:t>
            </a:r>
            <a:r>
              <a:rPr lang="ru-RU" sz="1600" dirty="0">
                <a:latin typeface="Times New Roman" panose="02020603050405020304" pitchFamily="18" charset="0"/>
                <a:cs typeface="Times New Roman" panose="02020603050405020304" pitchFamily="18" charset="0"/>
              </a:rPr>
              <a:t>инструментами: кистями, карандашами, стеками, циклями, </a:t>
            </a:r>
            <a:r>
              <a:rPr lang="ru-RU" sz="1600" dirty="0" smtClean="0">
                <a:latin typeface="Times New Roman" panose="02020603050405020304" pitchFamily="18" charset="0"/>
                <a:cs typeface="Times New Roman" panose="02020603050405020304" pitchFamily="18" charset="0"/>
              </a:rPr>
              <a:t>срезками.</a:t>
            </a:r>
            <a:endParaRPr lang="ru-RU" sz="1600" dirty="0">
              <a:latin typeface="Times New Roman" panose="02020603050405020304" pitchFamily="18" charset="0"/>
              <a:cs typeface="Times New Roman" panose="02020603050405020304" pitchFamily="18" charset="0"/>
            </a:endParaRPr>
          </a:p>
          <a:p>
            <a:pPr lvl="0" algn="just"/>
            <a:r>
              <a:rPr lang="ru-RU" sz="1600" dirty="0" smtClean="0">
                <a:latin typeface="Times New Roman" panose="02020603050405020304" pitchFamily="18" charset="0"/>
                <a:cs typeface="Times New Roman" panose="02020603050405020304" pitchFamily="18" charset="0"/>
              </a:rPr>
              <a:t>Учатся копировать </a:t>
            </a:r>
            <a:r>
              <a:rPr lang="ru-RU" sz="1600" dirty="0">
                <a:latin typeface="Times New Roman" panose="02020603050405020304" pitchFamily="18" charset="0"/>
                <a:cs typeface="Times New Roman" panose="02020603050405020304" pitchFamily="18" charset="0"/>
              </a:rPr>
              <a:t>произведения </a:t>
            </a:r>
            <a:r>
              <a:rPr lang="ru-RU" sz="1600" dirty="0" smtClean="0">
                <a:latin typeface="Times New Roman" panose="02020603050405020304" pitchFamily="18" charset="0"/>
                <a:cs typeface="Times New Roman" panose="02020603050405020304" pitchFamily="18" charset="0"/>
              </a:rPr>
              <a:t>искусства, декорирования </a:t>
            </a:r>
            <a:r>
              <a:rPr lang="ru-RU" sz="1600" dirty="0">
                <a:latin typeface="Times New Roman" panose="02020603050405020304" pitchFamily="18" charset="0"/>
                <a:cs typeface="Times New Roman" panose="02020603050405020304" pitchFamily="18" charset="0"/>
              </a:rPr>
              <a:t>изделий из глины с помощью насечек, глазури, ангоба, </a:t>
            </a:r>
            <a:r>
              <a:rPr lang="ru-RU" sz="1600" dirty="0" smtClean="0">
                <a:latin typeface="Times New Roman" panose="02020603050405020304" pitchFamily="18" charset="0"/>
                <a:cs typeface="Times New Roman" panose="02020603050405020304" pitchFamily="18" charset="0"/>
              </a:rPr>
              <a:t>акрила, создавать </a:t>
            </a:r>
            <a:r>
              <a:rPr lang="ru-RU" sz="1600" dirty="0">
                <a:latin typeface="Times New Roman" panose="02020603050405020304" pitchFamily="18" charset="0"/>
                <a:cs typeface="Times New Roman" panose="02020603050405020304" pitchFamily="18" charset="0"/>
              </a:rPr>
              <a:t>собственный </a:t>
            </a:r>
            <a:r>
              <a:rPr lang="ru-RU" sz="1600" dirty="0" smtClean="0">
                <a:latin typeface="Times New Roman" panose="02020603050405020304" pitchFamily="18" charset="0"/>
                <a:cs typeface="Times New Roman" panose="02020603050405020304" pitchFamily="18" charset="0"/>
              </a:rPr>
              <a:t>орнамент.</a:t>
            </a:r>
            <a:endParaRPr lang="ru-RU" sz="1600" dirty="0">
              <a:latin typeface="Times New Roman" panose="02020603050405020304" pitchFamily="18" charset="0"/>
              <a:cs typeface="Times New Roman" panose="02020603050405020304" pitchFamily="18" charset="0"/>
            </a:endParaRPr>
          </a:p>
          <a:p>
            <a:pPr>
              <a:spcBef>
                <a:spcPts val="600"/>
              </a:spcBef>
            </a:pP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0"/>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Лепной дизайн. Скульптура.</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268760"/>
            <a:ext cx="8568952" cy="5976664"/>
          </a:xfrm>
        </p:spPr>
        <p:txBody>
          <a:bodyPr>
            <a:noAutofit/>
          </a:bodyPr>
          <a:lstStyle/>
          <a:p>
            <a:pPr fontAlgn="t">
              <a:lnSpc>
                <a:spcPct val="120000"/>
              </a:lnSpc>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12-17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1 год</a:t>
            </a:r>
            <a:endParaRPr lang="ru-RU" sz="16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1600" b="1" dirty="0">
                <a:latin typeface="Times New Roman" panose="02020603050405020304" pitchFamily="18" charset="0"/>
                <a:cs typeface="Times New Roman" panose="02020603050405020304" pitchFamily="18" charset="0"/>
              </a:rPr>
              <a:t>Описание</a:t>
            </a:r>
            <a:r>
              <a:rPr lang="ru-RU" sz="1600" b="1"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Программа  «Лепной дизайн. Скульптура» - художественной направленности.</a:t>
            </a:r>
            <a:endParaRPr lang="ru-RU" sz="1600" dirty="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1600" dirty="0">
                <a:latin typeface="Times New Roman" panose="02020603050405020304" pitchFamily="18" charset="0"/>
                <a:cs typeface="Times New Roman" panose="02020603050405020304" pitchFamily="18" charset="0"/>
              </a:rPr>
              <a:t>Украшение лепниной </a:t>
            </a:r>
            <a:r>
              <a:rPr lang="ru-RU" sz="1600" dirty="0" smtClean="0">
                <a:latin typeface="Times New Roman" panose="02020603050405020304" pitchFamily="18" charset="0"/>
                <a:cs typeface="Times New Roman" panose="02020603050405020304" pitchFamily="18" charset="0"/>
              </a:rPr>
              <a:t>внутренних помещений и внешних стен зданий издавна </a:t>
            </a:r>
            <a:r>
              <a:rPr lang="ru-RU" sz="1600" dirty="0">
                <a:latin typeface="Times New Roman" panose="02020603050405020304" pitchFamily="18" charset="0"/>
                <a:cs typeface="Times New Roman" panose="02020603050405020304" pitchFamily="18" charset="0"/>
              </a:rPr>
              <a:t>считалось признаком утонченного вкуса, роскоши и материального благополучия.  Лепнина используется для декорирования стен и потолков, для зонирования помещений. Лепнина, украшающая  фасады зданий, имитирует различные архитектурные стили: классический, барокко, ампир, модерн, готика, романтизм, хай-тек и др. </a:t>
            </a:r>
            <a:endParaRPr lang="ru-RU" sz="1600" dirty="0" smtClean="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1600" dirty="0" smtClean="0">
                <a:latin typeface="Times New Roman" panose="02020603050405020304" pitchFamily="18" charset="0"/>
                <a:cs typeface="Times New Roman" panose="02020603050405020304" pitchFamily="18" charset="0"/>
              </a:rPr>
              <a:t>Обучаясь </a:t>
            </a:r>
            <a:r>
              <a:rPr lang="ru-RU" sz="1600" dirty="0">
                <a:latin typeface="Times New Roman" panose="02020603050405020304" pitchFamily="18" charset="0"/>
                <a:cs typeface="Times New Roman" panose="02020603050405020304" pitchFamily="18" charset="0"/>
              </a:rPr>
              <a:t>по данной программе, учащиеся познакомятся со свойствами  различных скульптурных материалов  (пластилин, глина, гипс, дерево) и способами работы с ними, научатся правилам оформления жилых помещений, офисов и кафе.</a:t>
            </a:r>
          </a:p>
          <a:p>
            <a:pPr algn="just">
              <a:lnSpc>
                <a:spcPct val="120000"/>
              </a:lnSpc>
              <a:spcBef>
                <a:spcPts val="600"/>
              </a:spcBef>
            </a:pPr>
            <a:r>
              <a:rPr lang="ru-RU" sz="1600" dirty="0" smtClean="0">
                <a:latin typeface="Times New Roman" panose="02020603050405020304" pitchFamily="18" charset="0"/>
                <a:cs typeface="Times New Roman" panose="02020603050405020304" pitchFamily="18" charset="0"/>
              </a:rPr>
              <a:t> Научатся передавать </a:t>
            </a:r>
            <a:r>
              <a:rPr lang="ru-RU" sz="1600" dirty="0">
                <a:latin typeface="Times New Roman" panose="02020603050405020304" pitchFamily="18" charset="0"/>
                <a:cs typeface="Times New Roman" panose="02020603050405020304" pitchFamily="18" charset="0"/>
              </a:rPr>
              <a:t>характер поз различных птиц и животных, основные пропорции их фигуры, </a:t>
            </a:r>
            <a:r>
              <a:rPr lang="ru-RU" sz="1600" dirty="0" smtClean="0">
                <a:latin typeface="Times New Roman" panose="02020603050405020304" pitchFamily="18" charset="0"/>
                <a:cs typeface="Times New Roman" panose="02020603050405020304" pitchFamily="18" charset="0"/>
              </a:rPr>
              <a:t>пластику,  передавать </a:t>
            </a:r>
            <a:r>
              <a:rPr lang="ru-RU" sz="1600" dirty="0">
                <a:latin typeface="Times New Roman" panose="02020603050405020304" pitchFamily="18" charset="0"/>
                <a:cs typeface="Times New Roman" panose="02020603050405020304" pitchFamily="18" charset="0"/>
              </a:rPr>
              <a:t>соотношения объёмов больших и малых форм в </a:t>
            </a:r>
            <a:r>
              <a:rPr lang="ru-RU" sz="1600" dirty="0" smtClean="0">
                <a:latin typeface="Times New Roman" panose="02020603050405020304" pitchFamily="18" charset="0"/>
                <a:cs typeface="Times New Roman" panose="02020603050405020304" pitchFamily="18" charset="0"/>
              </a:rPr>
              <a:t>скульптуре, передавать </a:t>
            </a:r>
            <a:r>
              <a:rPr lang="ru-RU" sz="1600" dirty="0">
                <a:latin typeface="Times New Roman" panose="02020603050405020304" pitchFamily="18" charset="0"/>
                <a:cs typeface="Times New Roman" panose="02020603050405020304" pitchFamily="18" charset="0"/>
              </a:rPr>
              <a:t>пластическую и сюжетную взаимосвязь фигур в многофигурной </a:t>
            </a:r>
            <a:r>
              <a:rPr lang="ru-RU" sz="1600" dirty="0" smtClean="0">
                <a:latin typeface="Times New Roman" panose="02020603050405020304" pitchFamily="18" charset="0"/>
                <a:cs typeface="Times New Roman" panose="02020603050405020304" pitchFamily="18" charset="0"/>
              </a:rPr>
              <a:t>композиции,  выполнять </a:t>
            </a:r>
            <a:r>
              <a:rPr lang="ru-RU" sz="1600" dirty="0">
                <a:latin typeface="Times New Roman" panose="02020603050405020304" pitchFamily="18" charset="0"/>
                <a:cs typeface="Times New Roman" panose="02020603050405020304" pitchFamily="18" charset="0"/>
              </a:rPr>
              <a:t>этюды фигуры и головы </a:t>
            </a:r>
            <a:r>
              <a:rPr lang="ru-RU" sz="1600" dirty="0" smtClean="0">
                <a:latin typeface="Times New Roman" panose="02020603050405020304" pitchFamily="18" charset="0"/>
                <a:cs typeface="Times New Roman" panose="02020603050405020304" pitchFamily="18" charset="0"/>
              </a:rPr>
              <a:t>человека, выполнять </a:t>
            </a:r>
            <a:r>
              <a:rPr lang="ru-RU" sz="1600" dirty="0">
                <a:latin typeface="Times New Roman" panose="02020603050405020304" pitchFamily="18" charset="0"/>
                <a:cs typeface="Times New Roman" panose="02020603050405020304" pitchFamily="18" charset="0"/>
              </a:rPr>
              <a:t>несложный </a:t>
            </a:r>
            <a:r>
              <a:rPr lang="ru-RU" sz="1600" dirty="0" smtClean="0">
                <a:latin typeface="Times New Roman" panose="02020603050405020304" pitchFamily="18" charset="0"/>
                <a:cs typeface="Times New Roman" panose="02020603050405020304" pitchFamily="18" charset="0"/>
              </a:rPr>
              <a:t>рельеф.</a:t>
            </a:r>
            <a:endParaRPr lang="ru-RU" sz="1600" dirty="0">
              <a:latin typeface="Times New Roman" panose="02020603050405020304" pitchFamily="18" charset="0"/>
              <a:cs typeface="Times New Roman" panose="02020603050405020304" pitchFamily="18" charset="0"/>
            </a:endParaRPr>
          </a:p>
          <a:p>
            <a:pPr lvl="0" algn="just">
              <a:lnSpc>
                <a:spcPct val="120000"/>
              </a:lnSpc>
              <a:spcBef>
                <a:spcPts val="600"/>
              </a:spcBef>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Приобретут </a:t>
            </a:r>
            <a:r>
              <a:rPr lang="ru-RU" sz="1600" dirty="0">
                <a:latin typeface="Times New Roman" panose="02020603050405020304" pitchFamily="18" charset="0"/>
                <a:cs typeface="Times New Roman" panose="02020603050405020304" pitchFamily="18" charset="0"/>
              </a:rPr>
              <a:t>навыки работы с различным скульптурным </a:t>
            </a:r>
            <a:r>
              <a:rPr lang="ru-RU" sz="1600" dirty="0" smtClean="0">
                <a:latin typeface="Times New Roman" panose="02020603050405020304" pitchFamily="18" charset="0"/>
                <a:cs typeface="Times New Roman" panose="02020603050405020304" pitchFamily="18" charset="0"/>
              </a:rPr>
              <a:t>материалом и навыки лепки </a:t>
            </a:r>
            <a:r>
              <a:rPr lang="ru-RU" sz="1600" dirty="0">
                <a:latin typeface="Times New Roman" panose="02020603050405020304" pitchFamily="18" charset="0"/>
                <a:cs typeface="Times New Roman" panose="02020603050405020304" pitchFamily="18" charset="0"/>
              </a:rPr>
              <a:t>различными </a:t>
            </a:r>
            <a:r>
              <a:rPr lang="ru-RU" sz="1600" dirty="0" smtClean="0">
                <a:latin typeface="Times New Roman" panose="02020603050405020304" pitchFamily="18" charset="0"/>
                <a:cs typeface="Times New Roman" panose="02020603050405020304" pitchFamily="18" charset="0"/>
              </a:rPr>
              <a:t>способами.</a:t>
            </a: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695393461"/>
      </p:ext>
    </p:extLst>
  </p:cSld>
  <p:clrMapOvr>
    <a:masterClrMapping/>
  </p:clrMapOvr>
  <p:transition>
    <p:split orient="ver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1973"/>
            <a:ext cx="8229600" cy="1143000"/>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Авторская песня</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196752"/>
            <a:ext cx="8496944" cy="5472608"/>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1 год</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Данная программа имеет художественную направленность.</a:t>
            </a:r>
          </a:p>
          <a:p>
            <a:pPr algn="just"/>
            <a:r>
              <a:rPr lang="ru-RU" sz="1600" dirty="0">
                <a:latin typeface="Times New Roman" panose="02020603050405020304" pitchFamily="18" charset="0"/>
                <a:cs typeface="Times New Roman" panose="02020603050405020304" pitchFamily="18" charset="0"/>
              </a:rPr>
              <a:t>Музыка, как интерактивный предмет обеспечивает воспитание и изучение учащимися музыкальных произведений; истории жанра авторской песни, а также приобретение навыков исполнительства, пения и игры на гитаре. На занятиях учащиеся слушают, воспринимают и анализируют звучащую музыку, разучивают и исполняют музыкальные произведения. Активное обращение к сайтам «авторской песни» воспитывает у подростков умение грамотно использовать </a:t>
            </a:r>
            <a:r>
              <a:rPr lang="ru-RU" sz="1600" dirty="0" smtClean="0">
                <a:latin typeface="Times New Roman" panose="02020603050405020304" pitchFamily="18" charset="0"/>
                <a:cs typeface="Times New Roman" panose="02020603050405020304" pitchFamily="18" charset="0"/>
              </a:rPr>
              <a:t>интернета.</a:t>
            </a:r>
          </a:p>
          <a:p>
            <a:pPr algn="just"/>
            <a:r>
              <a:rPr lang="ru-RU" sz="1600" dirty="0" smtClean="0">
                <a:latin typeface="Times New Roman" panose="02020603050405020304" pitchFamily="18" charset="0"/>
                <a:cs typeface="Times New Roman" panose="02020603050405020304" pitchFamily="18" charset="0"/>
              </a:rPr>
              <a:t>На занятиях обучающиеся осваивают игру на гитаре, изучают: строй </a:t>
            </a:r>
            <a:r>
              <a:rPr lang="ru-RU" sz="1600" dirty="0">
                <a:latin typeface="Times New Roman" panose="02020603050405020304" pitchFamily="18" charset="0"/>
                <a:cs typeface="Times New Roman" panose="02020603050405020304" pitchFamily="18" charset="0"/>
              </a:rPr>
              <a:t>гитары, способы настройки, разновидности и выбор </a:t>
            </a:r>
            <a:r>
              <a:rPr lang="ru-RU" sz="1600" dirty="0" smtClean="0">
                <a:latin typeface="Times New Roman" panose="02020603050405020304" pitchFamily="18" charset="0"/>
                <a:cs typeface="Times New Roman" panose="02020603050405020304" pitchFamily="18" charset="0"/>
              </a:rPr>
              <a:t>струн; </a:t>
            </a:r>
          </a:p>
          <a:p>
            <a:pPr algn="just"/>
            <a:r>
              <a:rPr lang="ru-RU" sz="1600" dirty="0">
                <a:latin typeface="Times New Roman" panose="02020603050405020304" pitchFamily="18" charset="0"/>
                <a:cs typeface="Times New Roman" panose="02020603050405020304" pitchFamily="18" charset="0"/>
              </a:rPr>
              <a:t>З</a:t>
            </a:r>
            <a:r>
              <a:rPr lang="ru-RU" sz="1600" dirty="0" smtClean="0">
                <a:latin typeface="Times New Roman" panose="02020603050405020304" pitchFamily="18" charset="0"/>
                <a:cs typeface="Times New Roman" panose="02020603050405020304" pitchFamily="18" charset="0"/>
              </a:rPr>
              <a:t>накомятся </a:t>
            </a:r>
            <a:r>
              <a:rPr lang="ru-RU" sz="1600" dirty="0">
                <a:latin typeface="Times New Roman" panose="02020603050405020304" pitchFamily="18" charset="0"/>
                <a:cs typeface="Times New Roman" panose="02020603050405020304" pitchFamily="18" charset="0"/>
              </a:rPr>
              <a:t>с историей возникновения и с особенностями жанра «</a:t>
            </a:r>
            <a:r>
              <a:rPr lang="ru-RU" sz="1600" dirty="0" smtClean="0">
                <a:latin typeface="Times New Roman" panose="02020603050405020304" pitchFamily="18" charset="0"/>
                <a:cs typeface="Times New Roman" panose="02020603050405020304" pitchFamily="18" charset="0"/>
              </a:rPr>
              <a:t>авторской песни»; </a:t>
            </a:r>
            <a:r>
              <a:rPr lang="ru-RU" sz="1600" dirty="0">
                <a:latin typeface="Times New Roman" panose="02020603050405020304" pitchFamily="18" charset="0"/>
                <a:cs typeface="Times New Roman" panose="02020603050405020304" pitchFamily="18" charset="0"/>
              </a:rPr>
              <a:t>знакомятся с творческими портретами Булата Окуджавы, Юрия Визбора, Александра Галича, Владимира Высоцкого и </a:t>
            </a:r>
            <a:r>
              <a:rPr lang="ru-RU" sz="1600" dirty="0" smtClean="0">
                <a:latin typeface="Times New Roman" panose="02020603050405020304" pitchFamily="18" charset="0"/>
                <a:cs typeface="Times New Roman" panose="02020603050405020304" pitchFamily="18" charset="0"/>
              </a:rPr>
              <a:t>др.</a:t>
            </a:r>
          </a:p>
          <a:p>
            <a:pPr algn="just"/>
            <a:r>
              <a:rPr lang="ru-RU" sz="1600" dirty="0" smtClean="0">
                <a:latin typeface="Times New Roman" panose="02020603050405020304" pitchFamily="18" charset="0"/>
                <a:cs typeface="Times New Roman" panose="02020603050405020304" pitchFamily="18" charset="0"/>
              </a:rPr>
              <a:t>Знакомятся </a:t>
            </a:r>
            <a:r>
              <a:rPr lang="ru-RU" sz="1600" dirty="0">
                <a:latin typeface="Times New Roman" panose="02020603050405020304" pitchFamily="18" charset="0"/>
                <a:cs typeface="Times New Roman" panose="02020603050405020304" pitchFamily="18" charset="0"/>
              </a:rPr>
              <a:t>с бардовскими песнями о дружбе, </a:t>
            </a:r>
            <a:r>
              <a:rPr lang="ru-RU" sz="1600" dirty="0" smtClean="0">
                <a:latin typeface="Times New Roman" panose="02020603050405020304" pitchFamily="18" charset="0"/>
                <a:cs typeface="Times New Roman" panose="02020603050405020304" pitchFamily="18" charset="0"/>
              </a:rPr>
              <a:t>о любви, о Родине и о войне; знакомство с философской лирикой в авторской песне; знакомятся с песнями –рассуждениями и туристской лирикой.</a:t>
            </a:r>
          </a:p>
          <a:p>
            <a:pPr algn="just"/>
            <a:r>
              <a:rPr lang="ru-RU" sz="1600" dirty="0">
                <a:latin typeface="Times New Roman" panose="02020603050405020304" pitchFamily="18" charset="0"/>
                <a:cs typeface="Times New Roman" panose="02020603050405020304" pitchFamily="18" charset="0"/>
              </a:rPr>
              <a:t>И</a:t>
            </a:r>
            <a:r>
              <a:rPr lang="ru-RU" sz="1600" dirty="0" smtClean="0">
                <a:latin typeface="Times New Roman" panose="02020603050405020304" pitchFamily="18" charset="0"/>
                <a:cs typeface="Times New Roman" panose="02020603050405020304" pitchFamily="18" charset="0"/>
              </a:rPr>
              <a:t>зучают </a:t>
            </a:r>
            <a:r>
              <a:rPr lang="ru-RU" sz="1600" dirty="0">
                <a:latin typeface="Times New Roman" panose="02020603050405020304" pitchFamily="18" charset="0"/>
                <a:cs typeface="Times New Roman" panose="02020603050405020304" pitchFamily="18" charset="0"/>
              </a:rPr>
              <a:t>основы вокального </a:t>
            </a:r>
            <a:r>
              <a:rPr lang="ru-RU" sz="1600" dirty="0" smtClean="0">
                <a:latin typeface="Times New Roman" panose="02020603050405020304" pitchFamily="18" charset="0"/>
                <a:cs typeface="Times New Roman" panose="02020603050405020304" pitchFamily="18" charset="0"/>
              </a:rPr>
              <a:t>мастерства. </a:t>
            </a:r>
          </a:p>
          <a:p>
            <a:pPr marL="0" indent="0" algn="just">
              <a:spcBef>
                <a:spcPts val="600"/>
              </a:spcBef>
              <a:buNone/>
            </a:pPr>
            <a:r>
              <a:rPr lang="ru-RU" sz="1600" dirty="0" smtClean="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9392"/>
            <a:ext cx="8229600" cy="1143000"/>
          </a:xfrm>
        </p:spPr>
        <p:txBody>
          <a:bodyPr>
            <a:noAutofit/>
          </a:bodyPr>
          <a:lstStyle/>
          <a:p>
            <a:pPr algn="ctr"/>
            <a:r>
              <a:rPr lang="ru-RU" sz="4400" dirty="0" smtClean="0">
                <a:latin typeface="Times New Roman" panose="02020603050405020304" pitchFamily="18" charset="0"/>
                <a:cs typeface="Times New Roman" panose="02020603050405020304" pitchFamily="18" charset="0"/>
              </a:rPr>
              <a:t>Свирель</a:t>
            </a:r>
            <a:endParaRPr lang="ru-RU" sz="44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124744"/>
            <a:ext cx="8352928" cy="5616624"/>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7</a:t>
            </a:r>
            <a:r>
              <a:rPr lang="ru-RU" sz="1600" b="1" dirty="0" smtClean="0">
                <a:latin typeface="Times New Roman" panose="02020603050405020304" pitchFamily="18" charset="0"/>
                <a:cs typeface="Times New Roman" panose="02020603050405020304" pitchFamily="18" charset="0"/>
              </a:rPr>
              <a:t>-16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1год</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Данная программа имеет художественную направленность.</a:t>
            </a:r>
          </a:p>
          <a:p>
            <a:pPr algn="just">
              <a:spcBef>
                <a:spcPts val="600"/>
              </a:spcBef>
            </a:pPr>
            <a:r>
              <a:rPr lang="ru-RU" sz="1600" dirty="0">
                <a:latin typeface="Times New Roman" panose="02020603050405020304" pitchFamily="18" charset="0"/>
                <a:cs typeface="Times New Roman" panose="02020603050405020304" pitchFamily="18" charset="0"/>
              </a:rPr>
              <a:t>Приобщение </a:t>
            </a:r>
            <a:r>
              <a:rPr lang="ru-RU" sz="1600" dirty="0" smtClean="0">
                <a:latin typeface="Times New Roman" panose="02020603050405020304" pitchFamily="18" charset="0"/>
                <a:cs typeface="Times New Roman" panose="02020603050405020304" pitchFamily="18" charset="0"/>
              </a:rPr>
              <a:t>обучающихся </a:t>
            </a:r>
            <a:r>
              <a:rPr lang="ru-RU" sz="1600" dirty="0">
                <a:latin typeface="Times New Roman" panose="02020603050405020304" pitchFamily="18" charset="0"/>
                <a:cs typeface="Times New Roman" panose="02020603050405020304" pitchFamily="18" charset="0"/>
              </a:rPr>
              <a:t>к музыкальному искусству через обучение игры на свирели способствует активному развитию музыкальных способностей, повышению интереса к музыке, пробуждению в учениках стремления к духовному росту, оздоровлению детского организма.</a:t>
            </a:r>
          </a:p>
          <a:p>
            <a:pPr algn="just">
              <a:spcBef>
                <a:spcPts val="600"/>
              </a:spcBef>
            </a:pPr>
            <a:r>
              <a:rPr lang="ru-RU" sz="1600" dirty="0">
                <a:latin typeface="Times New Roman" panose="02020603050405020304" pitchFamily="18" charset="0"/>
                <a:cs typeface="Times New Roman" panose="02020603050405020304" pitchFamily="18" charset="0"/>
              </a:rPr>
              <a:t>История развития инструмента, звукообразование, техника исполнения на духовых инструментах (дыхание, артикуляция, штрихи) прямо ориентированы на работу с группой учащихся. На занятиях осваивается игра на свирели: от несложных народных песен до произведения мировой классики</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algn="just">
              <a:spcBef>
                <a:spcPts val="600"/>
              </a:spcBef>
            </a:pPr>
            <a:r>
              <a:rPr lang="ru-RU" sz="1600" dirty="0" smtClean="0">
                <a:latin typeface="Times New Roman" panose="02020603050405020304" pitchFamily="18" charset="0"/>
                <a:cs typeface="Times New Roman" panose="02020603050405020304" pitchFamily="18" charset="0"/>
              </a:rPr>
              <a:t>Исполнитель </a:t>
            </a:r>
            <a:r>
              <a:rPr lang="ru-RU" sz="1600" dirty="0">
                <a:latin typeface="Times New Roman" panose="02020603050405020304" pitchFamily="18" charset="0"/>
                <a:cs typeface="Times New Roman" panose="02020603050405020304" pitchFamily="18" charset="0"/>
              </a:rPr>
              <a:t>на духовых инструментах достаточно просто может приобрести способность определять и представлять себе абсолютную высоту звуков инструмента, на котором он играет. Следствие этого – быстрое, активное развитие музыкального слуха. При игре на свирели также развивается музыкальная память, воображение.</a:t>
            </a:r>
          </a:p>
          <a:p>
            <a:pPr algn="just">
              <a:spcBef>
                <a:spcPts val="600"/>
              </a:spcBef>
            </a:pPr>
            <a:r>
              <a:rPr lang="ru-RU" sz="1600" dirty="0">
                <a:latin typeface="Times New Roman" panose="02020603050405020304" pitchFamily="18" charset="0"/>
                <a:cs typeface="Times New Roman" panose="02020603050405020304" pitchFamily="18" charset="0"/>
              </a:rPr>
              <a:t>Дети, используя всё то, чему научились на занятиях, начинают проявлять творческую самостоятельность: они на слух подбирают любимые произведения, перенимают друг от друга музыкальный материал, и с удовольствием учатся импровизировать.</a:t>
            </a:r>
          </a:p>
          <a:p>
            <a:pPr algn="just" fontAlgn="t">
              <a:spcBef>
                <a:spcPts val="600"/>
              </a:spcBef>
            </a:pPr>
            <a:endParaRPr lang="ru-RU" sz="1600" dirty="0" smtClean="0">
              <a:solidFill>
                <a:srgbClr val="FF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195577772"/>
      </p:ext>
    </p:extLst>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7796" y="29143"/>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Автомодельный спорт</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539552" y="1268760"/>
            <a:ext cx="8352928" cy="5040559"/>
          </a:xfrm>
        </p:spPr>
        <p:txBody>
          <a:bodyPr>
            <a:normAutofit/>
          </a:bodyPr>
          <a:lstStyle/>
          <a:p>
            <a:endParaRPr lang="ru-RU" sz="1200" dirty="0" smtClean="0"/>
          </a:p>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10-17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4 </a:t>
            </a:r>
            <a:r>
              <a:rPr lang="ru-RU" sz="1600" b="1" dirty="0">
                <a:latin typeface="Times New Roman" panose="02020603050405020304" pitchFamily="18" charset="0"/>
                <a:cs typeface="Times New Roman" panose="02020603050405020304" pitchFamily="18" charset="0"/>
              </a:rPr>
              <a:t>года</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«Автомодельный спорт» имеет техническую направленность.</a:t>
            </a:r>
          </a:p>
          <a:p>
            <a:pPr algn="just"/>
            <a:r>
              <a:rPr lang="ru-RU" sz="1600" dirty="0">
                <a:latin typeface="Times New Roman" panose="02020603050405020304" pitchFamily="18" charset="0"/>
                <a:cs typeface="Times New Roman" panose="02020603050405020304" pitchFamily="18" charset="0"/>
              </a:rPr>
              <a:t>Целью программы является: </a:t>
            </a:r>
            <a:r>
              <a:rPr lang="ru-RU" sz="1600" dirty="0" smtClean="0">
                <a:latin typeface="Times New Roman" panose="02020603050405020304" pitchFamily="18" charset="0"/>
                <a:cs typeface="Times New Roman" panose="02020603050405020304" pitchFamily="18" charset="0"/>
              </a:rPr>
              <a:t>Формирование </a:t>
            </a:r>
            <a:r>
              <a:rPr lang="ru-RU" sz="1600" dirty="0">
                <a:latin typeface="Times New Roman" panose="02020603050405020304" pitchFamily="18" charset="0"/>
                <a:cs typeface="Times New Roman" panose="02020603050405020304" pitchFamily="18" charset="0"/>
              </a:rPr>
              <a:t>и развитие интереса </a:t>
            </a:r>
            <a:r>
              <a:rPr lang="ru-RU" sz="1600" dirty="0" smtClean="0">
                <a:latin typeface="Times New Roman" panose="02020603050405020304" pitchFamily="18" charset="0"/>
                <a:cs typeface="Times New Roman" panose="02020603050405020304" pitchFamily="18" charset="0"/>
              </a:rPr>
              <a:t>к </a:t>
            </a:r>
            <a:r>
              <a:rPr lang="ru-RU" sz="1600" dirty="0">
                <a:latin typeface="Times New Roman" panose="02020603050405020304" pitchFamily="18" charset="0"/>
                <a:cs typeface="Times New Roman" panose="02020603050405020304" pitchFamily="18" charset="0"/>
              </a:rPr>
              <a:t>автомодельному </a:t>
            </a:r>
            <a:r>
              <a:rPr lang="ru-RU" sz="1600" dirty="0" smtClean="0">
                <a:latin typeface="Times New Roman" panose="02020603050405020304" pitchFamily="18" charset="0"/>
                <a:cs typeface="Times New Roman" panose="02020603050405020304" pitchFamily="18" charset="0"/>
              </a:rPr>
              <a:t>спорту, воспитание </a:t>
            </a:r>
            <a:r>
              <a:rPr lang="ru-RU" sz="1600" dirty="0">
                <a:latin typeface="Times New Roman" panose="02020603050405020304" pitchFamily="18" charset="0"/>
                <a:cs typeface="Times New Roman" panose="02020603050405020304" pitchFamily="18" charset="0"/>
              </a:rPr>
              <a:t>интереса к техническому проектированию и популяризация технических видов спорта.</a:t>
            </a:r>
          </a:p>
          <a:p>
            <a:pPr algn="just"/>
            <a:r>
              <a:rPr lang="ru-RU" sz="1600" dirty="0" smtClean="0">
                <a:latin typeface="Times New Roman" panose="02020603050405020304" pitchFamily="18" charset="0"/>
                <a:cs typeface="Times New Roman" panose="02020603050405020304" pitchFamily="18" charset="0"/>
              </a:rPr>
              <a:t>Актуальность программы обусловлена общественной потребностью в творчески активных и технически грамотных молодых людях, в возрождении интереса молодежи к современной технике. В образовательном процессе у учащихся развиваются элементы технологической культуры, как важные составляющие культуры современного человека.</a:t>
            </a:r>
          </a:p>
          <a:p>
            <a:pPr algn="just"/>
            <a:r>
              <a:rPr lang="ru-RU" sz="1600" dirty="0" smtClean="0">
                <a:latin typeface="Times New Roman" panose="02020603050405020304" pitchFamily="18" charset="0"/>
                <a:cs typeface="Times New Roman" panose="02020603050405020304" pitchFamily="18" charset="0"/>
              </a:rPr>
              <a:t>Занятия автомодельным спортом являются эффективным средством для развития интеллекта и психики ребенка. В процессе выполнения различных заданий у детей вырабатываются точность воспроизведения, пространственное воображение, удержание в памяти элементов действий, самоконтроль при выполнении заданий.</a:t>
            </a:r>
          </a:p>
          <a:p>
            <a:pPr algn="just"/>
            <a:r>
              <a:rPr lang="ru-RU" sz="1600" dirty="0" smtClean="0">
                <a:latin typeface="Times New Roman" panose="02020603050405020304" pitchFamily="18" charset="0"/>
                <a:cs typeface="Times New Roman" panose="02020603050405020304" pitchFamily="18" charset="0"/>
              </a:rPr>
              <a:t>Занятия развивают у детей внимание, терпение, желание конструировать, практически использовать полученные теоретические знания в школе, ответственное отношение к труду и доброе отношение друг к другу.</a:t>
            </a:r>
          </a:p>
          <a:p>
            <a:pPr marL="0" indent="0">
              <a:buNone/>
            </a:pPr>
            <a:endParaRPr lang="ru-RU"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98"/>
            <a:ext cx="8229600" cy="1143000"/>
          </a:xfrm>
        </p:spPr>
        <p:txBody>
          <a:bodyPr>
            <a:noAutofit/>
          </a:bodyPr>
          <a:lstStyle/>
          <a:p>
            <a:pPr algn="ctr"/>
            <a:r>
              <a:rPr lang="ru-RU" sz="4400" dirty="0" smtClean="0">
                <a:latin typeface="Times New Roman" panose="02020603050405020304" pitchFamily="18" charset="0"/>
                <a:cs typeface="Times New Roman" panose="02020603050405020304" pitchFamily="18" charset="0"/>
              </a:rPr>
              <a:t>Мягкий сувенир</a:t>
            </a:r>
            <a:endParaRPr lang="ru-RU" sz="44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23528" y="1268760"/>
            <a:ext cx="8280920" cy="5328592"/>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a:latin typeface="Times New Roman" panose="02020603050405020304" pitchFamily="18" charset="0"/>
                <a:cs typeface="Times New Roman" panose="02020603050405020304" pitchFamily="18" charset="0"/>
              </a:rPr>
              <a:t>Данная программа имеет художественную направленность.</a:t>
            </a:r>
          </a:p>
          <a:p>
            <a:pPr algn="just">
              <a:spcBef>
                <a:spcPts val="600"/>
              </a:spcBef>
            </a:pPr>
            <a:r>
              <a:rPr lang="ru-RU" sz="1600" dirty="0" smtClean="0">
                <a:latin typeface="Times New Roman" panose="02020603050405020304" pitchFamily="18" charset="0"/>
                <a:cs typeface="Times New Roman" panose="02020603050405020304" pitchFamily="18" charset="0"/>
              </a:rPr>
              <a:t>Мягкие </a:t>
            </a:r>
            <a:r>
              <a:rPr lang="ru-RU" sz="1600" dirty="0">
                <a:latin typeface="Times New Roman" panose="02020603050405020304" pitchFamily="18" charset="0"/>
                <a:cs typeface="Times New Roman" panose="02020603050405020304" pitchFamily="18" charset="0"/>
              </a:rPr>
              <a:t>сувениры </a:t>
            </a:r>
            <a:r>
              <a:rPr lang="ru-RU" sz="1600" dirty="0" smtClean="0">
                <a:latin typeface="Times New Roman" panose="02020603050405020304" pitchFamily="18" charset="0"/>
                <a:cs typeface="Times New Roman" panose="02020603050405020304" pitchFamily="18" charset="0"/>
              </a:rPr>
              <a:t>–небольшие </a:t>
            </a:r>
            <a:r>
              <a:rPr lang="ru-RU" sz="1600" dirty="0">
                <a:latin typeface="Times New Roman" panose="02020603050405020304" pitchFamily="18" charset="0"/>
                <a:cs typeface="Times New Roman" panose="02020603050405020304" pitchFamily="18" charset="0"/>
              </a:rPr>
              <a:t>приятные вещицы, игрушки из ткани или меха, возможно с использованием жесткой основы. Дети с радостью пытаются научиться шить, чтобы создать свой сувенир. Чем же их привлекает это занятие? Небольшие лоскутки материала и иголка с ниткой всегда есть под рукой, такой труд доставляет наслаждение, помогает разглядеть, лучше узнать окружающий мир. Можно сшить сувенир для себя, для друзей, украсить  интерьер, подарить близким.</a:t>
            </a:r>
          </a:p>
          <a:p>
            <a:pPr algn="just">
              <a:spcBef>
                <a:spcPts val="600"/>
              </a:spcBef>
            </a:pPr>
            <a:r>
              <a:rPr lang="ru-RU" sz="1600" dirty="0">
                <a:latin typeface="Times New Roman" panose="02020603050405020304" pitchFamily="18" charset="0"/>
                <a:cs typeface="Times New Roman" panose="02020603050405020304" pitchFamily="18" charset="0"/>
              </a:rPr>
              <a:t>Программа направлена на развитие творческих, эмоциональных, интеллектуальных и социальных компонентов личности ребенка через поэтапное овладение им навыками рукоделия, начиная с простейших психомоторных умений и завершая сложными технически и творческими по содержанию работами. </a:t>
            </a:r>
          </a:p>
          <a:p>
            <a:pPr algn="just">
              <a:spcBef>
                <a:spcPts val="600"/>
              </a:spcBef>
            </a:pPr>
            <a:r>
              <a:rPr lang="ru-RU" sz="1600" dirty="0">
                <a:latin typeface="Times New Roman" panose="02020603050405020304" pitchFamily="18" charset="0"/>
                <a:cs typeface="Times New Roman" panose="02020603050405020304" pitchFamily="18" charset="0"/>
              </a:rPr>
              <a:t>В процессе выполнения различных заданий у </a:t>
            </a:r>
            <a:r>
              <a:rPr lang="ru-RU" sz="1600" dirty="0" smtClean="0">
                <a:latin typeface="Times New Roman" panose="02020603050405020304" pitchFamily="18" charset="0"/>
                <a:cs typeface="Times New Roman" panose="02020603050405020304" pitchFamily="18" charset="0"/>
              </a:rPr>
              <a:t>обучающихся </a:t>
            </a:r>
            <a:r>
              <a:rPr lang="ru-RU" sz="1600" dirty="0">
                <a:latin typeface="Times New Roman" panose="02020603050405020304" pitchFamily="18" charset="0"/>
                <a:cs typeface="Times New Roman" panose="02020603050405020304" pitchFamily="18" charset="0"/>
              </a:rPr>
              <a:t>вырабатываются точность воспроизведения пространственных параметров, удержание в памяти элементов действий, самоконтроль при выполнении заданий, а также улучшается способность следовать устным инструкциям. Во время таких занятий задействованы и развиваются зрительные, слуховые, тактильные анализаторы; развиваются моторная, оперативная и долговременная память. </a:t>
            </a:r>
            <a:endParaRPr lang="ru-RU" sz="1600"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195577772"/>
      </p:ext>
    </p:extLst>
  </p:cSld>
  <p:clrMapOvr>
    <a:masterClrMapping/>
  </p:clrMapOvr>
  <p:transition>
    <p:split orient="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98"/>
            <a:ext cx="8229600" cy="1143000"/>
          </a:xfrm>
        </p:spPr>
        <p:txBody>
          <a:bodyPr>
            <a:noAutofit/>
          </a:bodyPr>
          <a:lstStyle/>
          <a:p>
            <a:pPr algn="ctr"/>
            <a:r>
              <a:rPr lang="ru-RU" sz="4400" dirty="0" smtClean="0">
                <a:latin typeface="Times New Roman" panose="02020603050405020304" pitchFamily="18" charset="0"/>
                <a:cs typeface="Times New Roman" panose="02020603050405020304" pitchFamily="18" charset="0"/>
              </a:rPr>
              <a:t>Вязаные украшения и аксессуары</a:t>
            </a:r>
            <a:endParaRPr lang="ru-RU" sz="44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23528" y="1268760"/>
            <a:ext cx="8229600" cy="4525963"/>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7-16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1 год</a:t>
            </a:r>
            <a:endParaRPr lang="ru-RU" sz="1600" dirty="0">
              <a:latin typeface="Times New Roman" panose="02020603050405020304" pitchFamily="18" charset="0"/>
              <a:cs typeface="Times New Roman" panose="02020603050405020304" pitchFamily="18" charset="0"/>
            </a:endParaRPr>
          </a:p>
          <a:p>
            <a:r>
              <a:rPr lang="ru-RU" sz="1600" b="1" dirty="0" smtClean="0">
                <a:latin typeface="Times New Roman" panose="02020603050405020304" pitchFamily="18" charset="0"/>
                <a:cs typeface="Times New Roman" panose="02020603050405020304" pitchFamily="18" charset="0"/>
              </a:rPr>
              <a:t>Описание</a:t>
            </a:r>
            <a:r>
              <a:rPr lang="ru-RU" sz="1600" b="1" dirty="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Данная программа имее</a:t>
            </a:r>
            <a:r>
              <a:rPr lang="ru-RU" sz="1600" dirty="0">
                <a:latin typeface="Times New Roman" panose="02020603050405020304" pitchFamily="18" charset="0"/>
                <a:cs typeface="Times New Roman" panose="02020603050405020304" pitchFamily="18" charset="0"/>
              </a:rPr>
              <a:t>т</a:t>
            </a:r>
            <a:r>
              <a:rPr lang="ru-RU" sz="1600" dirty="0" smtClean="0">
                <a:latin typeface="Times New Roman" panose="02020603050405020304" pitchFamily="18" charset="0"/>
                <a:cs typeface="Times New Roman" panose="02020603050405020304" pitchFamily="18" charset="0"/>
              </a:rPr>
              <a:t> художественную направленность.</a:t>
            </a:r>
            <a:r>
              <a:rPr lang="ru-RU" sz="1600" dirty="0"/>
              <a:t> </a:t>
            </a:r>
            <a:endParaRPr lang="ru-RU" sz="1600" dirty="0" smtClean="0"/>
          </a:p>
          <a:p>
            <a:pPr algn="just">
              <a:spcBef>
                <a:spcPts val="600"/>
              </a:spcBef>
            </a:pPr>
            <a:r>
              <a:rPr lang="ru-RU" sz="1600" dirty="0" smtClean="0">
                <a:latin typeface="Times New Roman" panose="02020603050405020304" pitchFamily="18" charset="0"/>
                <a:cs typeface="Times New Roman" panose="02020603050405020304" pitchFamily="18" charset="0"/>
              </a:rPr>
              <a:t>Вязание  </a:t>
            </a:r>
            <a:r>
              <a:rPr lang="ru-RU" sz="1600" dirty="0">
                <a:latin typeface="Times New Roman" panose="02020603050405020304" pitchFamily="18" charset="0"/>
                <a:cs typeface="Times New Roman" panose="02020603050405020304" pitchFamily="18" charset="0"/>
              </a:rPr>
              <a:t>на спицах и крючком, а также другие виды рукоделия были популярны всегда. А вот одно из новомодных занятий – выполнение украшений своими руками – непременно заставит вас взять в руки крючок и изготовить в короткий срок потрясающие вещицы.</a:t>
            </a:r>
          </a:p>
          <a:p>
            <a:pPr algn="just">
              <a:spcBef>
                <a:spcPts val="600"/>
              </a:spcBef>
            </a:pPr>
            <a:r>
              <a:rPr lang="ru-RU" sz="1600" dirty="0" smtClean="0">
                <a:latin typeface="Times New Roman" panose="02020603050405020304" pitchFamily="18" charset="0"/>
                <a:cs typeface="Times New Roman" panose="02020603050405020304" pitchFamily="18" charset="0"/>
              </a:rPr>
              <a:t>Вязание </a:t>
            </a:r>
            <a:r>
              <a:rPr lang="ru-RU" sz="1600" dirty="0">
                <a:latin typeface="Times New Roman" panose="02020603050405020304" pitchFamily="18" charset="0"/>
                <a:cs typeface="Times New Roman" panose="02020603050405020304" pitchFamily="18" charset="0"/>
              </a:rPr>
              <a:t>крючком – многогранный вид рукоделия, который известен на протяжении столетий. Все началось с красивых и замысловатых кружев, которые позже переросли в искусство, конкурирующее с вязанием на спицах по изготовлению предметов одежды, а теперь вязание крючком – это еще и уникальная возможность самостоятельно делать украшения. Крючок позволяет создать цветы и другие украшения – подвески, броши, браслеты, заколки для волос и многое другое.</a:t>
            </a:r>
          </a:p>
          <a:p>
            <a:pPr algn="just">
              <a:spcBef>
                <a:spcPts val="600"/>
              </a:spcBef>
            </a:pPr>
            <a:r>
              <a:rPr lang="ru-RU" sz="1600" dirty="0" smtClean="0">
                <a:latin typeface="Times New Roman" panose="02020603050405020304" pitchFamily="18" charset="0"/>
                <a:cs typeface="Times New Roman" panose="02020603050405020304" pitchFamily="18" charset="0"/>
              </a:rPr>
              <a:t>Использовать </a:t>
            </a:r>
            <a:r>
              <a:rPr lang="ru-RU" sz="1600" dirty="0">
                <a:latin typeface="Times New Roman" panose="02020603050405020304" pitchFamily="18" charset="0"/>
                <a:cs typeface="Times New Roman" panose="02020603050405020304" pitchFamily="18" charset="0"/>
              </a:rPr>
              <a:t>любой вид проволоки, пряжи,  бусин, лент, веревки – даже полоски ткани, а также соединять их с другими материалами - занятие  творческое и увлекательное.</a:t>
            </a:r>
          </a:p>
          <a:p>
            <a:pPr algn="just" fontAlgn="t">
              <a:spcBef>
                <a:spcPts val="600"/>
              </a:spcBef>
            </a:pPr>
            <a:endParaRPr lang="ru-RU" sz="1600" dirty="0" smtClean="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195577772"/>
      </p:ext>
    </p:extLst>
  </p:cSld>
  <p:clrMapOvr>
    <a:masterClrMapping/>
  </p:clrMapOvr>
  <p:transition>
    <p:split orient="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39752" y="-10520"/>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Юный журналист</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268760"/>
            <a:ext cx="8424936" cy="6408712"/>
          </a:xfrm>
        </p:spPr>
        <p:txBody>
          <a:bodyPr>
            <a:normAutofit fontScale="25000" lnSpcReduction="20000"/>
          </a:bodyPr>
          <a:lstStyle/>
          <a:p>
            <a:pPr fontAlgn="t">
              <a:lnSpc>
                <a:spcPct val="120000"/>
              </a:lnSpc>
              <a:spcBef>
                <a:spcPts val="0"/>
              </a:spcBef>
            </a:pPr>
            <a:r>
              <a:rPr lang="ru-RU" sz="6400" b="1" dirty="0" smtClean="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a:t>
            </a:r>
            <a:r>
              <a:rPr lang="ru-RU" sz="6400" b="1" dirty="0" smtClean="0">
                <a:latin typeface="Times New Roman" panose="02020603050405020304" pitchFamily="18" charset="0"/>
                <a:cs typeface="Times New Roman" panose="02020603050405020304" pitchFamily="18" charset="0"/>
              </a:rPr>
              <a:t>11-17 </a:t>
            </a:r>
            <a:r>
              <a:rPr lang="ru-RU" sz="6400" b="1" dirty="0">
                <a:latin typeface="Times New Roman" panose="02020603050405020304" pitchFamily="18" charset="0"/>
                <a:cs typeface="Times New Roman" panose="02020603050405020304" pitchFamily="18" charset="0"/>
              </a:rPr>
              <a:t>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2 года</a:t>
            </a:r>
            <a:endParaRPr lang="ru-RU" sz="6400" dirty="0">
              <a:latin typeface="Times New Roman" panose="02020603050405020304" pitchFamily="18" charset="0"/>
              <a:cs typeface="Times New Roman" panose="02020603050405020304" pitchFamily="18" charset="0"/>
            </a:endParaRPr>
          </a:p>
          <a:p>
            <a:pPr algn="just" fontAlgn="t">
              <a:lnSpc>
                <a:spcPct val="120000"/>
              </a:lnSpc>
              <a:spcBef>
                <a:spcPts val="0"/>
              </a:spcBef>
            </a:pPr>
            <a:r>
              <a:rPr lang="ru-RU" sz="6400" b="1" dirty="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Программа «Юный журналист» – социально-педагогической направленности.</a:t>
            </a:r>
          </a:p>
          <a:p>
            <a:pPr algn="just" fontAlgn="t">
              <a:lnSpc>
                <a:spcPct val="120000"/>
              </a:lnSpc>
              <a:spcBef>
                <a:spcPts val="600"/>
              </a:spcBef>
            </a:pPr>
            <a:r>
              <a:rPr lang="ru-RU" sz="6400" dirty="0" smtClean="0">
                <a:latin typeface="Times New Roman" panose="02020603050405020304" pitchFamily="18" charset="0"/>
                <a:cs typeface="Times New Roman" panose="02020603050405020304" pitchFamily="18" charset="0"/>
              </a:rPr>
              <a:t>Основной идеей настоящей программы является организация допрофессиональной подготовки воспитанников по профессии журналиста, их социально-значимой деятельности в рамках детских и молодежных печатных и онлайновых средств массовой информации, а также на социально-педагогическую работу с коллективом.</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Цель </a:t>
            </a:r>
            <a:r>
              <a:rPr lang="ru-RU" sz="6400" dirty="0">
                <a:latin typeface="Times New Roman" panose="02020603050405020304" pitchFamily="18" charset="0"/>
                <a:cs typeface="Times New Roman" panose="02020603050405020304" pitchFamily="18" charset="0"/>
              </a:rPr>
              <a:t>программы — успешная социализация подростков, формирование их активной жизненной позиции, развитие творческих и интеллектуальных способностей посредством включения в журналистскую </a:t>
            </a:r>
            <a:r>
              <a:rPr lang="ru-RU" sz="6400" dirty="0" smtClean="0">
                <a:latin typeface="Times New Roman" panose="02020603050405020304" pitchFamily="18" charset="0"/>
                <a:cs typeface="Times New Roman" panose="02020603050405020304" pitchFamily="18" charset="0"/>
              </a:rPr>
              <a:t>деятельность.</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Из всех современных видов средств массовой информации (печатные, эфирные (телевидение и радио) , онлайновые) наиболее доступными в организационно-техническом и финансовом аспектах являются печатные (газеты) и онлайновые (информационный сайт) СМИ. Именно на них ориентирована данная образовательная программа.</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Обучающиеся вовлекаются в общественно-полезную деятельность, им предоставляется возможность попробовать себя в качестве сотрудника полноценного печатного и онлайнового средства массовой информации (корреспондента, верстальщика, редактора, фотографа, веб-дизайнера и т.д.).</a:t>
            </a:r>
          </a:p>
          <a:p>
            <a:pPr marL="0" indent="0" algn="just">
              <a:lnSpc>
                <a:spcPct val="120000"/>
              </a:lnSpc>
              <a:spcBef>
                <a:spcPts val="600"/>
              </a:spcBef>
              <a:buNone/>
            </a:pPr>
            <a:endParaRPr lang="ru-RU" sz="6400" dirty="0" smtClean="0">
              <a:latin typeface="Times New Roman" panose="02020603050405020304" pitchFamily="18" charset="0"/>
              <a:cs typeface="Times New Roman" panose="02020603050405020304" pitchFamily="18" charset="0"/>
            </a:endParaRPr>
          </a:p>
          <a:p>
            <a:endParaRPr lang="ru-RU"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163571732"/>
      </p:ext>
    </p:extLst>
  </p:cSld>
  <p:clrMapOvr>
    <a:masterClrMapping/>
  </p:clrMapOvr>
  <p:transition>
    <p:split orient="ver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0426" y="0"/>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Шашки</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196752"/>
            <a:ext cx="8229600" cy="5661248"/>
          </a:xfrm>
        </p:spPr>
        <p:txBody>
          <a:bodyPr>
            <a:normAutofit fontScale="25000" lnSpcReduction="20000"/>
          </a:bodyPr>
          <a:lstStyle/>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7</a:t>
            </a:r>
            <a:r>
              <a:rPr lang="ru-RU" sz="6400" b="1" dirty="0" smtClean="0">
                <a:latin typeface="Times New Roman" panose="02020603050405020304" pitchFamily="18" charset="0"/>
                <a:cs typeface="Times New Roman" panose="02020603050405020304" pitchFamily="18" charset="0"/>
              </a:rPr>
              <a:t>-16 </a:t>
            </a:r>
            <a:r>
              <a:rPr lang="ru-RU" sz="6400" b="1" dirty="0">
                <a:latin typeface="Times New Roman" panose="02020603050405020304" pitchFamily="18" charset="0"/>
                <a:cs typeface="Times New Roman" panose="02020603050405020304" pitchFamily="18" charset="0"/>
              </a:rPr>
              <a:t>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2 года</a:t>
            </a:r>
            <a:endParaRPr lang="ru-RU" sz="64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Направленность программы «Шашки» – физкультурно-спортивная.</a:t>
            </a:r>
          </a:p>
          <a:p>
            <a:pPr algn="just" fontAlgn="t">
              <a:lnSpc>
                <a:spcPct val="120000"/>
              </a:lnSpc>
              <a:spcBef>
                <a:spcPts val="600"/>
              </a:spcBef>
            </a:pPr>
            <a:r>
              <a:rPr lang="ru-RU" sz="6400" dirty="0" smtClean="0">
                <a:latin typeface="Times New Roman" panose="02020603050405020304" pitchFamily="18" charset="0"/>
                <a:cs typeface="Times New Roman" panose="02020603050405020304" pitchFamily="18" charset="0"/>
              </a:rPr>
              <a:t>Шашки </a:t>
            </a:r>
            <a:r>
              <a:rPr lang="ru-RU" sz="6400" dirty="0">
                <a:latin typeface="Times New Roman" panose="02020603050405020304" pitchFamily="18" charset="0"/>
                <a:cs typeface="Times New Roman" panose="02020603050405020304" pitchFamily="18" charset="0"/>
              </a:rPr>
              <a:t>способствует развитию внимания, памяти, наблюдательности, организованности, дисциплины, логического и образного мышления. </a:t>
            </a:r>
            <a:endParaRPr lang="ru-RU" sz="6400" dirty="0" smtClean="0">
              <a:latin typeface="Times New Roman" panose="02020603050405020304" pitchFamily="18" charset="0"/>
              <a:cs typeface="Times New Roman" panose="02020603050405020304" pitchFamily="18" charset="0"/>
            </a:endParaRPr>
          </a:p>
          <a:p>
            <a:pPr algn="just" fontAlgn="t">
              <a:lnSpc>
                <a:spcPct val="120000"/>
              </a:lnSpc>
              <a:spcBef>
                <a:spcPts val="600"/>
              </a:spcBef>
            </a:pPr>
            <a:r>
              <a:rPr lang="ru-RU" sz="6400" dirty="0" smtClean="0">
                <a:latin typeface="Times New Roman" panose="02020603050405020304" pitchFamily="18" charset="0"/>
                <a:cs typeface="Times New Roman" panose="02020603050405020304" pitchFamily="18" charset="0"/>
              </a:rPr>
              <a:t>Шашки </a:t>
            </a:r>
            <a:r>
              <a:rPr lang="ru-RU" sz="6400" dirty="0">
                <a:latin typeface="Times New Roman" panose="02020603050405020304" pitchFamily="18" charset="0"/>
                <a:cs typeface="Times New Roman" panose="02020603050405020304" pitchFamily="18" charset="0"/>
              </a:rPr>
              <a:t>учат анализу, творческому поиску; воспитывают силу воли, уважение к партнеру; повышают успеваемость по школьным предметам. </a:t>
            </a:r>
            <a:endParaRPr lang="ru-RU" sz="6400" dirty="0" smtClean="0">
              <a:latin typeface="Times New Roman" panose="02020603050405020304" pitchFamily="18" charset="0"/>
              <a:cs typeface="Times New Roman" panose="02020603050405020304" pitchFamily="18" charset="0"/>
            </a:endParaRPr>
          </a:p>
          <a:p>
            <a:pPr algn="just" fontAlgn="t">
              <a:lnSpc>
                <a:spcPct val="120000"/>
              </a:lnSpc>
              <a:spcBef>
                <a:spcPts val="600"/>
              </a:spcBef>
            </a:pPr>
            <a:r>
              <a:rPr lang="ru-RU" sz="6400" dirty="0" smtClean="0">
                <a:latin typeface="Times New Roman" panose="02020603050405020304" pitchFamily="18" charset="0"/>
                <a:cs typeface="Times New Roman" panose="02020603050405020304" pitchFamily="18" charset="0"/>
              </a:rPr>
              <a:t>Ребята активно участвуют </a:t>
            </a:r>
            <a:r>
              <a:rPr lang="ru-RU" sz="6400" dirty="0">
                <a:latin typeface="Times New Roman" panose="02020603050405020304" pitchFamily="18" charset="0"/>
                <a:cs typeface="Times New Roman" panose="02020603050405020304" pitchFamily="18" charset="0"/>
              </a:rPr>
              <a:t>в районных и городских турнирах</a:t>
            </a:r>
            <a:r>
              <a:rPr lang="ru-RU" sz="6400" dirty="0" smtClean="0">
                <a:latin typeface="Times New Roman" panose="02020603050405020304" pitchFamily="18" charset="0"/>
                <a:cs typeface="Times New Roman" panose="02020603050405020304" pitchFamily="18" charset="0"/>
              </a:rPr>
              <a:t>.</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В результате освоения программы обучающиеся  будут знать: ​</a:t>
            </a:r>
            <a:r>
              <a:rPr lang="ru-RU" sz="6400" dirty="0">
                <a:latin typeface="Times New Roman" panose="02020603050405020304" pitchFamily="18" charset="0"/>
                <a:cs typeface="Times New Roman" panose="02020603050405020304" pitchFamily="18" charset="0"/>
              </a:rPr>
              <a:t> </a:t>
            </a:r>
            <a:endParaRPr lang="ru-RU" sz="6400" dirty="0" smtClean="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6400" dirty="0">
                <a:latin typeface="Times New Roman" panose="02020603050405020304" pitchFamily="18" charset="0"/>
                <a:cs typeface="Times New Roman" panose="02020603050405020304" pitchFamily="18" charset="0"/>
              </a:rPr>
              <a:t>п</a:t>
            </a:r>
            <a:r>
              <a:rPr lang="ru-RU" sz="6400" dirty="0" smtClean="0">
                <a:latin typeface="Times New Roman" panose="02020603050405020304" pitchFamily="18" charset="0"/>
                <a:cs typeface="Times New Roman" panose="02020603050405020304" pitchFamily="18" charset="0"/>
              </a:rPr>
              <a:t>равила </a:t>
            </a:r>
            <a:r>
              <a:rPr lang="ru-RU" sz="6400" dirty="0">
                <a:latin typeface="Times New Roman" panose="02020603050405020304" pitchFamily="18" charset="0"/>
                <a:cs typeface="Times New Roman" panose="02020603050405020304" pitchFamily="18" charset="0"/>
              </a:rPr>
              <a:t>игры в русские </a:t>
            </a:r>
            <a:r>
              <a:rPr lang="ru-RU" sz="6400" dirty="0" smtClean="0">
                <a:latin typeface="Times New Roman" panose="02020603050405020304" pitchFamily="18" charset="0"/>
                <a:cs typeface="Times New Roman" panose="02020603050405020304" pitchFamily="18" charset="0"/>
              </a:rPr>
              <a:t>и международные шашки, историю </a:t>
            </a:r>
            <a:r>
              <a:rPr lang="ru-RU" sz="6400" dirty="0">
                <a:latin typeface="Times New Roman" panose="02020603050405020304" pitchFamily="18" charset="0"/>
                <a:cs typeface="Times New Roman" panose="02020603050405020304" pitchFamily="18" charset="0"/>
              </a:rPr>
              <a:t>возникновения шашек и другие разновидности </a:t>
            </a:r>
            <a:r>
              <a:rPr lang="ru-RU" sz="6400" dirty="0" smtClean="0">
                <a:latin typeface="Times New Roman" panose="02020603050405020304" pitchFamily="18" charset="0"/>
                <a:cs typeface="Times New Roman" panose="02020603050405020304" pitchFamily="18" charset="0"/>
              </a:rPr>
              <a:t>игры, основы </a:t>
            </a:r>
            <a:r>
              <a:rPr lang="ru-RU" sz="6400" dirty="0">
                <a:latin typeface="Times New Roman" panose="02020603050405020304" pitchFamily="18" charset="0"/>
                <a:cs typeface="Times New Roman" panose="02020603050405020304" pitchFamily="18" charset="0"/>
              </a:rPr>
              <a:t>шашечного </a:t>
            </a:r>
            <a:r>
              <a:rPr lang="ru-RU" sz="6400" dirty="0" smtClean="0">
                <a:latin typeface="Times New Roman" panose="02020603050405020304" pitchFamily="18" charset="0"/>
                <a:cs typeface="Times New Roman" panose="02020603050405020304" pitchFamily="18" charset="0"/>
              </a:rPr>
              <a:t>кодекса, различные </a:t>
            </a:r>
            <a:r>
              <a:rPr lang="ru-RU" sz="6400" dirty="0">
                <a:latin typeface="Times New Roman" panose="02020603050405020304" pitchFamily="18" charset="0"/>
                <a:cs typeface="Times New Roman" panose="02020603050405020304" pitchFamily="18" charset="0"/>
              </a:rPr>
              <a:t>способы выигрыша шашек, </a:t>
            </a:r>
            <a:r>
              <a:rPr lang="ru-RU" sz="6400" dirty="0" smtClean="0">
                <a:latin typeface="Times New Roman" panose="02020603050405020304" pitchFamily="18" charset="0"/>
                <a:cs typeface="Times New Roman" panose="02020603050405020304" pitchFamily="18" charset="0"/>
              </a:rPr>
              <a:t>будут иметь </a:t>
            </a:r>
            <a:r>
              <a:rPr lang="ru-RU" sz="6400" dirty="0">
                <a:latin typeface="Times New Roman" panose="02020603050405020304" pitchFamily="18" charset="0"/>
                <a:cs typeface="Times New Roman" panose="02020603050405020304" pitchFamily="18" charset="0"/>
              </a:rPr>
              <a:t>понятие о центре, связке и </a:t>
            </a:r>
            <a:r>
              <a:rPr lang="ru-RU" sz="6400" dirty="0" smtClean="0">
                <a:latin typeface="Times New Roman" panose="02020603050405020304" pitchFamily="18" charset="0"/>
                <a:cs typeface="Times New Roman" panose="02020603050405020304" pitchFamily="18" charset="0"/>
              </a:rPr>
              <a:t>окружении, знать основы </a:t>
            </a:r>
            <a:r>
              <a:rPr lang="ru-RU" sz="6400" dirty="0">
                <a:latin typeface="Times New Roman" panose="02020603050405020304" pitchFamily="18" charset="0"/>
                <a:cs typeface="Times New Roman" panose="02020603050405020304" pitchFamily="18" charset="0"/>
              </a:rPr>
              <a:t>классических </a:t>
            </a:r>
            <a:r>
              <a:rPr lang="ru-RU" sz="6400" dirty="0" smtClean="0">
                <a:latin typeface="Times New Roman" panose="02020603050405020304" pitchFamily="18" charset="0"/>
                <a:cs typeface="Times New Roman" panose="02020603050405020304" pitchFamily="18" charset="0"/>
              </a:rPr>
              <a:t>дебютов, основные </a:t>
            </a:r>
            <a:r>
              <a:rPr lang="ru-RU" sz="6400" dirty="0">
                <a:latin typeface="Times New Roman" panose="02020603050405020304" pitchFamily="18" charset="0"/>
                <a:cs typeface="Times New Roman" panose="02020603050405020304" pitchFamily="18" charset="0"/>
              </a:rPr>
              <a:t>идеи и приемы игры в </a:t>
            </a:r>
            <a:r>
              <a:rPr lang="ru-RU" sz="6400" dirty="0" smtClean="0">
                <a:latin typeface="Times New Roman" panose="02020603050405020304" pitchFamily="18" charset="0"/>
                <a:cs typeface="Times New Roman" panose="02020603050405020304" pitchFamily="18" charset="0"/>
              </a:rPr>
              <a:t>эндшпиле, правила нотации в русских и международных шашках и т.д.</a:t>
            </a:r>
            <a:endParaRPr lang="ru-RU" sz="6400" dirty="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Будут уметь: решать </a:t>
            </a:r>
            <a:r>
              <a:rPr lang="ru-RU" sz="6400" dirty="0">
                <a:latin typeface="Times New Roman" panose="02020603050405020304" pitchFamily="18" charset="0"/>
                <a:cs typeface="Times New Roman" panose="02020603050405020304" pitchFamily="18" charset="0"/>
              </a:rPr>
              <a:t>типичные комбинации в 3-4 хода и этюды в 6-8 </a:t>
            </a:r>
            <a:r>
              <a:rPr lang="ru-RU" sz="6400" dirty="0" smtClean="0">
                <a:latin typeface="Times New Roman" panose="02020603050405020304" pitchFamily="18" charset="0"/>
                <a:cs typeface="Times New Roman" panose="02020603050405020304" pitchFamily="18" charset="0"/>
              </a:rPr>
              <a:t>ходов в русских шашках, поймать </a:t>
            </a:r>
            <a:r>
              <a:rPr lang="ru-RU" sz="6400" dirty="0">
                <a:latin typeface="Times New Roman" panose="02020603050405020304" pitchFamily="18" charset="0"/>
                <a:cs typeface="Times New Roman" panose="02020603050405020304" pitchFamily="18" charset="0"/>
              </a:rPr>
              <a:t>дамку противника тремя дамками (Треугольник Петрова</a:t>
            </a:r>
            <a:r>
              <a:rPr lang="ru-RU" sz="6400" dirty="0" smtClean="0">
                <a:latin typeface="Times New Roman" panose="02020603050405020304" pitchFamily="18" charset="0"/>
                <a:cs typeface="Times New Roman" panose="02020603050405020304" pitchFamily="18" charset="0"/>
              </a:rPr>
              <a:t>), решать </a:t>
            </a:r>
            <a:r>
              <a:rPr lang="ru-RU" sz="6400" dirty="0">
                <a:latin typeface="Times New Roman" panose="02020603050405020304" pitchFamily="18" charset="0"/>
                <a:cs typeface="Times New Roman" panose="02020603050405020304" pitchFamily="18" charset="0"/>
              </a:rPr>
              <a:t>комбинации в 8-10 </a:t>
            </a:r>
            <a:r>
              <a:rPr lang="ru-RU" sz="6400" dirty="0" smtClean="0">
                <a:latin typeface="Times New Roman" panose="02020603050405020304" pitchFamily="18" charset="0"/>
                <a:cs typeface="Times New Roman" panose="02020603050405020304" pitchFamily="18" charset="0"/>
              </a:rPr>
              <a:t>ходов и </a:t>
            </a:r>
            <a:r>
              <a:rPr lang="ru-RU" sz="6400" dirty="0">
                <a:latin typeface="Times New Roman" panose="02020603050405020304" pitchFamily="18" charset="0"/>
                <a:cs typeface="Times New Roman" panose="02020603050405020304" pitchFamily="18" charset="0"/>
              </a:rPr>
              <a:t>этюды в 10-12 </a:t>
            </a:r>
            <a:r>
              <a:rPr lang="ru-RU" sz="6400" dirty="0" smtClean="0">
                <a:latin typeface="Times New Roman" panose="02020603050405020304" pitchFamily="18" charset="0"/>
                <a:cs typeface="Times New Roman" panose="02020603050405020304" pitchFamily="18" charset="0"/>
              </a:rPr>
              <a:t>ходов в международных шашках и т.д. </a:t>
            </a:r>
            <a:endParaRPr lang="ru-RU" sz="6400" dirty="0">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76672"/>
            <a:ext cx="8229600" cy="1124744"/>
          </a:xfrm>
        </p:spPr>
        <p:txBody>
          <a:bodyPr>
            <a:noAutofit/>
          </a:bodyPr>
          <a:lstStyle/>
          <a:p>
            <a:pPr algn="ctr"/>
            <a:r>
              <a:rPr lang="ru-RU" sz="4000" dirty="0" smtClean="0">
                <a:latin typeface="Times New Roman" panose="02020603050405020304" pitchFamily="18" charset="0"/>
                <a:cs typeface="Times New Roman" panose="02020603050405020304" pitchFamily="18" charset="0"/>
              </a:rPr>
              <a:t>Студия циркового искусства «Арлекин»</a:t>
            </a:r>
            <a:endParaRPr lang="ru-RU" sz="40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23528" y="1772816"/>
            <a:ext cx="8496944" cy="5184576"/>
          </a:xfrm>
        </p:spPr>
        <p:txBody>
          <a:bodyPr>
            <a:normAutofit fontScale="25000" lnSpcReduction="20000"/>
          </a:bodyPr>
          <a:lstStyle/>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a:t>
            </a:r>
            <a:r>
              <a:rPr lang="ru-RU" sz="6400" b="1" dirty="0" smtClean="0">
                <a:latin typeface="Times New Roman" panose="02020603050405020304" pitchFamily="18" charset="0"/>
                <a:cs typeface="Times New Roman" panose="02020603050405020304" pitchFamily="18" charset="0"/>
              </a:rPr>
              <a:t>7-17 </a:t>
            </a:r>
            <a:r>
              <a:rPr lang="ru-RU" sz="6400" b="1" dirty="0">
                <a:latin typeface="Times New Roman" panose="02020603050405020304" pitchFamily="18" charset="0"/>
                <a:cs typeface="Times New Roman" panose="02020603050405020304" pitchFamily="18" charset="0"/>
              </a:rPr>
              <a:t>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a:t>
            </a:r>
            <a:r>
              <a:rPr lang="ru-RU" sz="6400" b="1" dirty="0" smtClean="0">
                <a:latin typeface="Times New Roman" panose="02020603050405020304" pitchFamily="18" charset="0"/>
                <a:cs typeface="Times New Roman" panose="02020603050405020304" pitchFamily="18" charset="0"/>
              </a:rPr>
              <a:t>1 год </a:t>
            </a:r>
            <a:endParaRPr lang="ru-RU" sz="64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Программа</a:t>
            </a:r>
            <a:r>
              <a:rPr lang="ru-RU" sz="6400" b="1" dirty="0" smtClean="0">
                <a:latin typeface="Times New Roman" panose="02020603050405020304" pitchFamily="18" charset="0"/>
                <a:cs typeface="Times New Roman" panose="02020603050405020304" pitchFamily="18" charset="0"/>
              </a:rPr>
              <a:t> «</a:t>
            </a:r>
            <a:r>
              <a:rPr lang="ru-RU" sz="6400" dirty="0" smtClean="0">
                <a:latin typeface="Times New Roman" panose="02020603050405020304" pitchFamily="18" charset="0"/>
                <a:cs typeface="Times New Roman" panose="02020603050405020304" pitchFamily="18" charset="0"/>
              </a:rPr>
              <a:t>Студия </a:t>
            </a:r>
            <a:r>
              <a:rPr lang="ru-RU" sz="6400" dirty="0">
                <a:latin typeface="Times New Roman" panose="02020603050405020304" pitchFamily="18" charset="0"/>
                <a:cs typeface="Times New Roman" panose="02020603050405020304" pitchFamily="18" charset="0"/>
              </a:rPr>
              <a:t>циркового </a:t>
            </a:r>
            <a:r>
              <a:rPr lang="ru-RU" sz="6400" dirty="0" smtClean="0">
                <a:latin typeface="Times New Roman" panose="02020603050405020304" pitchFamily="18" charset="0"/>
                <a:cs typeface="Times New Roman" panose="02020603050405020304" pitchFamily="18" charset="0"/>
              </a:rPr>
              <a:t>искусства» – физкультурно-спортивной направленности.</a:t>
            </a:r>
            <a:endParaRPr lang="ru-RU" sz="6400" dirty="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На занятиях  обучающие осваивают базовые элементы циркового искусства:  </a:t>
            </a:r>
            <a:r>
              <a:rPr lang="ru-RU" sz="6400" dirty="0">
                <a:latin typeface="Times New Roman" panose="02020603050405020304" pitchFamily="18" charset="0"/>
                <a:cs typeface="Times New Roman" panose="02020603050405020304" pitchFamily="18" charset="0"/>
              </a:rPr>
              <a:t>к</a:t>
            </a:r>
            <a:r>
              <a:rPr lang="ru-RU" sz="6400" dirty="0" smtClean="0">
                <a:latin typeface="Times New Roman" panose="02020603050405020304" pitchFamily="18" charset="0"/>
                <a:cs typeface="Times New Roman" panose="02020603050405020304" pitchFamily="18" charset="0"/>
              </a:rPr>
              <a:t>ульбиты (</a:t>
            </a:r>
            <a:r>
              <a:rPr lang="ru-RU" sz="6400" dirty="0">
                <a:latin typeface="Times New Roman" panose="02020603050405020304" pitchFamily="18" charset="0"/>
                <a:cs typeface="Times New Roman" panose="02020603050405020304" pitchFamily="18" charset="0"/>
              </a:rPr>
              <a:t>передние</a:t>
            </a:r>
            <a:r>
              <a:rPr lang="ru-RU" sz="6400" dirty="0" smtClean="0">
                <a:latin typeface="Times New Roman" panose="02020603050405020304" pitchFamily="18" charset="0"/>
                <a:cs typeface="Times New Roman" panose="02020603050405020304" pitchFamily="18" charset="0"/>
              </a:rPr>
              <a:t>, задние, боковые </a:t>
            </a:r>
            <a:r>
              <a:rPr lang="ru-RU" sz="6400" dirty="0">
                <a:latin typeface="Times New Roman" panose="02020603050405020304" pitchFamily="18" charset="0"/>
                <a:cs typeface="Times New Roman" panose="02020603050405020304" pitchFamily="18" charset="0"/>
              </a:rPr>
              <a:t>влево и вправо</a:t>
            </a:r>
            <a:r>
              <a:rPr lang="ru-RU" sz="6400" dirty="0" smtClean="0">
                <a:latin typeface="Times New Roman" panose="02020603050405020304" pitchFamily="18" charset="0"/>
                <a:cs typeface="Times New Roman" panose="02020603050405020304" pitchFamily="18" charset="0"/>
              </a:rPr>
              <a:t>), стойки (на </a:t>
            </a:r>
            <a:r>
              <a:rPr lang="ru-RU" sz="6400" dirty="0">
                <a:latin typeface="Times New Roman" panose="02020603050405020304" pitchFamily="18" charset="0"/>
                <a:cs typeface="Times New Roman" panose="02020603050405020304" pitchFamily="18" charset="0"/>
              </a:rPr>
              <a:t>лопатках, на голове с опорой на руки и др</a:t>
            </a:r>
            <a:r>
              <a:rPr lang="ru-RU" sz="6400" dirty="0" smtClean="0">
                <a:latin typeface="Times New Roman" panose="02020603050405020304" pitchFamily="18" charset="0"/>
                <a:cs typeface="Times New Roman" panose="02020603050405020304" pitchFamily="18" charset="0"/>
              </a:rPr>
              <a:t>.), каскады </a:t>
            </a:r>
            <a:r>
              <a:rPr lang="ru-RU" sz="6400" dirty="0">
                <a:latin typeface="Times New Roman" panose="02020603050405020304" pitchFamily="18" charset="0"/>
                <a:cs typeface="Times New Roman" panose="02020603050405020304" pitchFamily="18" charset="0"/>
              </a:rPr>
              <a:t>с трамплинов и без </a:t>
            </a:r>
            <a:r>
              <a:rPr lang="ru-RU" sz="6400" dirty="0" smtClean="0">
                <a:latin typeface="Times New Roman" panose="02020603050405020304" pitchFamily="18" charset="0"/>
                <a:cs typeface="Times New Roman" panose="02020603050405020304" pitchFamily="18" charset="0"/>
              </a:rPr>
              <a:t>, жонглирование</a:t>
            </a:r>
            <a:r>
              <a:rPr lang="ru-RU" sz="6400" dirty="0">
                <a:latin typeface="Times New Roman" panose="02020603050405020304" pitchFamily="18" charset="0"/>
                <a:cs typeface="Times New Roman" panose="02020603050405020304" pitchFamily="18" charset="0"/>
              </a:rPr>
              <a:t>( 3 мяча, 3 </a:t>
            </a:r>
            <a:r>
              <a:rPr lang="ru-RU" sz="6400" dirty="0" smtClean="0">
                <a:latin typeface="Times New Roman" panose="02020603050405020304" pitchFamily="18" charset="0"/>
                <a:cs typeface="Times New Roman" panose="02020603050405020304" pitchFamily="18" charset="0"/>
              </a:rPr>
              <a:t>булавы, 3 </a:t>
            </a:r>
            <a:r>
              <a:rPr lang="ru-RU" sz="6400" dirty="0">
                <a:latin typeface="Times New Roman" panose="02020603050405020304" pitchFamily="18" charset="0"/>
                <a:cs typeface="Times New Roman" panose="02020603050405020304" pitchFamily="18" charset="0"/>
              </a:rPr>
              <a:t>кольца и т.д</a:t>
            </a:r>
            <a:r>
              <a:rPr lang="ru-RU" sz="6400" dirty="0" smtClean="0">
                <a:latin typeface="Times New Roman" panose="02020603050405020304" pitchFamily="18" charset="0"/>
                <a:cs typeface="Times New Roman" panose="02020603050405020304" pitchFamily="18" charset="0"/>
              </a:rPr>
              <a:t>.), прыжки </a:t>
            </a:r>
            <a:r>
              <a:rPr lang="ru-RU" sz="6400" dirty="0">
                <a:latin typeface="Times New Roman" panose="02020603050405020304" pitchFamily="18" charset="0"/>
                <a:cs typeface="Times New Roman" panose="02020603050405020304" pitchFamily="18" charset="0"/>
              </a:rPr>
              <a:t>на скакалке соло и </a:t>
            </a:r>
            <a:r>
              <a:rPr lang="ru-RU" sz="6400" dirty="0" smtClean="0">
                <a:latin typeface="Times New Roman" panose="02020603050405020304" pitchFamily="18" charset="0"/>
                <a:cs typeface="Times New Roman" panose="02020603050405020304" pitchFamily="18" charset="0"/>
              </a:rPr>
              <a:t>коллективно, игру </a:t>
            </a:r>
            <a:r>
              <a:rPr lang="ru-RU" sz="6400" dirty="0">
                <a:latin typeface="Times New Roman" panose="02020603050405020304" pitchFamily="18" charset="0"/>
                <a:cs typeface="Times New Roman" panose="02020603050405020304" pitchFamily="18" charset="0"/>
              </a:rPr>
              <a:t>на различных импровизированных музыкальных </a:t>
            </a:r>
            <a:r>
              <a:rPr lang="ru-RU" sz="6400" dirty="0" smtClean="0">
                <a:latin typeface="Times New Roman" panose="02020603050405020304" pitchFamily="18" charset="0"/>
                <a:cs typeface="Times New Roman" panose="02020603050405020304" pitchFamily="18" charset="0"/>
              </a:rPr>
              <a:t>инструментах, передача </a:t>
            </a:r>
            <a:r>
              <a:rPr lang="ru-RU" sz="6400" dirty="0">
                <a:latin typeface="Times New Roman" panose="02020603050405020304" pitchFamily="18" charset="0"/>
                <a:cs typeface="Times New Roman" panose="02020603050405020304" pitchFamily="18" charset="0"/>
              </a:rPr>
              <a:t>образного состояния на подвесных аппаратах или в </a:t>
            </a:r>
            <a:r>
              <a:rPr lang="ru-RU" sz="6400" dirty="0" smtClean="0">
                <a:latin typeface="Times New Roman" panose="02020603050405020304" pitchFamily="18" charset="0"/>
                <a:cs typeface="Times New Roman" panose="02020603050405020304" pitchFamily="18" charset="0"/>
              </a:rPr>
              <a:t>партнёрстве, количественную демонстрацию </a:t>
            </a:r>
            <a:r>
              <a:rPr lang="ru-RU" sz="6400" dirty="0">
                <a:latin typeface="Times New Roman" panose="02020603050405020304" pitchFamily="18" charset="0"/>
                <a:cs typeface="Times New Roman" panose="02020603050405020304" pitchFamily="18" charset="0"/>
              </a:rPr>
              <a:t>силовой </a:t>
            </a:r>
            <a:r>
              <a:rPr lang="ru-RU" sz="6400" dirty="0" smtClean="0">
                <a:latin typeface="Times New Roman" panose="02020603050405020304" pitchFamily="18" charset="0"/>
                <a:cs typeface="Times New Roman" panose="02020603050405020304" pitchFamily="18" charset="0"/>
              </a:rPr>
              <a:t>подготовки,  владение </a:t>
            </a:r>
            <a:r>
              <a:rPr lang="ru-RU" sz="6400" dirty="0">
                <a:latin typeface="Times New Roman" panose="02020603050405020304" pitchFamily="18" charset="0"/>
                <a:cs typeface="Times New Roman" panose="02020603050405020304" pitchFamily="18" charset="0"/>
              </a:rPr>
              <a:t>одноколёсными </a:t>
            </a:r>
            <a:r>
              <a:rPr lang="ru-RU" sz="6400" dirty="0" smtClean="0">
                <a:latin typeface="Times New Roman" panose="02020603050405020304" pitchFamily="18" charset="0"/>
                <a:cs typeface="Times New Roman" panose="02020603050405020304" pitchFamily="18" charset="0"/>
              </a:rPr>
              <a:t>моноциклами, владение дьяболо и т.д.</a:t>
            </a:r>
            <a:endParaRPr lang="ru-RU" sz="6400" dirty="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Программа </a:t>
            </a:r>
            <a:r>
              <a:rPr lang="ru-RU" sz="6400" dirty="0">
                <a:latin typeface="Times New Roman" panose="02020603050405020304" pitchFamily="18" charset="0"/>
                <a:cs typeface="Times New Roman" panose="02020603050405020304" pitchFamily="18" charset="0"/>
              </a:rPr>
              <a:t>направлена на </a:t>
            </a:r>
            <a:r>
              <a:rPr lang="ru-RU" sz="6400" dirty="0" smtClean="0">
                <a:latin typeface="Times New Roman" panose="02020603050405020304" pitchFamily="18" charset="0"/>
                <a:cs typeface="Times New Roman" panose="02020603050405020304" pitchFamily="18" charset="0"/>
              </a:rPr>
              <a:t>развитие </a:t>
            </a:r>
            <a:r>
              <a:rPr lang="ru-RU" sz="6400" dirty="0">
                <a:latin typeface="Times New Roman" panose="02020603050405020304" pitchFamily="18" charset="0"/>
                <a:cs typeface="Times New Roman" panose="02020603050405020304" pitchFamily="18" charset="0"/>
              </a:rPr>
              <a:t>у </a:t>
            </a:r>
            <a:r>
              <a:rPr lang="ru-RU" sz="6400" dirty="0" smtClean="0">
                <a:latin typeface="Times New Roman" panose="02020603050405020304" pitchFamily="18" charset="0"/>
                <a:cs typeface="Times New Roman" panose="02020603050405020304" pitchFamily="18" charset="0"/>
              </a:rPr>
              <a:t>обучающихся ритмичности, музыкальности</a:t>
            </a:r>
            <a:r>
              <a:rPr lang="ru-RU" sz="6400" dirty="0">
                <a:latin typeface="Times New Roman" panose="02020603050405020304" pitchFamily="18" charset="0"/>
                <a:cs typeface="Times New Roman" panose="02020603050405020304" pitchFamily="18" charset="0"/>
              </a:rPr>
              <a:t>, танцевальности, </a:t>
            </a:r>
            <a:r>
              <a:rPr lang="ru-RU" sz="6400" dirty="0" smtClean="0">
                <a:latin typeface="Times New Roman" panose="02020603050405020304" pitchFamily="18" charset="0"/>
                <a:cs typeface="Times New Roman" panose="02020603050405020304" pitchFamily="18" charset="0"/>
              </a:rPr>
              <a:t>артистизма, выразительности, красивой осанки и гибкости. </a:t>
            </a: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Обучающиеся приобретут  ритмичность, пластику  движений, красивую осанку, навыки владения различным </a:t>
            </a:r>
            <a:r>
              <a:rPr lang="ru-RU" sz="6400" dirty="0">
                <a:latin typeface="Times New Roman" panose="02020603050405020304" pitchFamily="18" charset="0"/>
                <a:cs typeface="Times New Roman" panose="02020603050405020304" pitchFamily="18" charset="0"/>
              </a:rPr>
              <a:t>цирковым </a:t>
            </a:r>
            <a:r>
              <a:rPr lang="ru-RU" sz="6400" dirty="0" smtClean="0">
                <a:latin typeface="Times New Roman" panose="02020603050405020304" pitchFamily="18" charset="0"/>
                <a:cs typeface="Times New Roman" panose="02020603050405020304" pitchFamily="18" charset="0"/>
              </a:rPr>
              <a:t>реквизитом, скакалки </a:t>
            </a:r>
            <a:r>
              <a:rPr lang="ru-RU" sz="6400" dirty="0">
                <a:latin typeface="Times New Roman" panose="02020603050405020304" pitchFamily="18" charset="0"/>
                <a:cs typeface="Times New Roman" panose="02020603050405020304" pitchFamily="18" charset="0"/>
              </a:rPr>
              <a:t>и т.д</a:t>
            </a:r>
            <a:r>
              <a:rPr lang="ru-RU" sz="6400" dirty="0" smtClean="0">
                <a:latin typeface="Times New Roman" panose="02020603050405020304" pitchFamily="18" charset="0"/>
                <a:cs typeface="Times New Roman" panose="02020603050405020304" pitchFamily="18" charset="0"/>
              </a:rPr>
              <a:t>.)</a:t>
            </a:r>
            <a:r>
              <a:rPr lang="ru-RU" sz="6400" dirty="0">
                <a:latin typeface="Times New Roman" panose="02020603050405020304" pitchFamily="18" charset="0"/>
                <a:cs typeface="Times New Roman" panose="02020603050405020304" pitchFamily="18" charset="0"/>
              </a:rPr>
              <a:t> </a:t>
            </a:r>
            <a:endParaRPr lang="ru-RU" sz="6400" dirty="0" smtClean="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6400" dirty="0" smtClean="0">
                <a:latin typeface="Times New Roman" panose="02020603050405020304" pitchFamily="18" charset="0"/>
                <a:cs typeface="Times New Roman" panose="02020603050405020304" pitchFamily="18" charset="0"/>
              </a:rPr>
              <a:t>Обучающиеся активно участвуют в концертах и </a:t>
            </a:r>
            <a:r>
              <a:rPr lang="ru-RU" sz="6000" dirty="0" smtClean="0">
                <a:latin typeface="Times New Roman" panose="02020603050405020304" pitchFamily="18" charset="0"/>
                <a:cs typeface="Times New Roman" panose="02020603050405020304" pitchFamily="18" charset="0"/>
              </a:rPr>
              <a:t>соревнованиях.</a:t>
            </a:r>
            <a:r>
              <a:rPr lang="ru-RU" sz="6000" dirty="0">
                <a:latin typeface="Times New Roman" panose="02020603050405020304" pitchFamily="18" charset="0"/>
                <a:cs typeface="Times New Roman" panose="02020603050405020304" pitchFamily="18" charset="0"/>
              </a:rPr>
              <a:t>	</a:t>
            </a:r>
            <a:endParaRPr lang="ru-RU" sz="64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369332"/>
            <a:ext cx="7344816" cy="792088"/>
          </a:xfrm>
        </p:spPr>
        <p:txBody>
          <a:bodyPr>
            <a:normAutofit/>
          </a:bodyPr>
          <a:lstStyle/>
          <a:p>
            <a:pPr algn="ctr"/>
            <a:r>
              <a:rPr lang="ru-RU" sz="4800" dirty="0" smtClean="0">
                <a:latin typeface="Times New Roman" panose="02020603050405020304" pitchFamily="18" charset="0"/>
                <a:cs typeface="Times New Roman" panose="02020603050405020304" pitchFamily="18" charset="0"/>
              </a:rPr>
              <a:t>Настольный хоккей</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484784"/>
            <a:ext cx="8352928" cy="4605144"/>
          </a:xfrm>
        </p:spPr>
        <p:txBody>
          <a:bodyPr>
            <a:noAutofit/>
          </a:bodyPr>
          <a:lstStyle/>
          <a:p>
            <a:pPr fontAlgn="t">
              <a:spcBef>
                <a:spcPts val="60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7-16 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smtClean="0">
                <a:latin typeface="Times New Roman" panose="02020603050405020304" pitchFamily="18" charset="0"/>
                <a:cs typeface="Times New Roman" panose="02020603050405020304" pitchFamily="18" charset="0"/>
              </a:rPr>
              <a:t>Срок реализации: 2 года</a:t>
            </a:r>
            <a:endParaRPr lang="ru-RU" sz="1600" dirty="0" smtClean="0">
              <a:latin typeface="Times New Roman" panose="02020603050405020304" pitchFamily="18" charset="0"/>
              <a:cs typeface="Times New Roman" panose="02020603050405020304" pitchFamily="18" charset="0"/>
            </a:endParaRPr>
          </a:p>
          <a:p>
            <a:pPr algn="just" fontAlgn="t">
              <a:spcBef>
                <a:spcPts val="600"/>
              </a:spcBef>
            </a:pPr>
            <a:r>
              <a:rPr lang="ru-RU" sz="1600" b="1" dirty="0" smtClean="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«Настольный хоккей» имеет </a:t>
            </a:r>
            <a:r>
              <a:rPr lang="ru-RU" sz="1600" dirty="0" smtClean="0">
                <a:latin typeface="Times New Roman" panose="02020603050405020304" pitchFamily="18" charset="0"/>
                <a:cs typeface="Times New Roman" panose="02020603050405020304" pitchFamily="18" charset="0"/>
              </a:rPr>
              <a:t>физкультурно-спортивную направленность.</a:t>
            </a:r>
            <a:r>
              <a:rPr lang="ru-RU" sz="1600" dirty="0">
                <a:latin typeface="Times New Roman" panose="02020603050405020304" pitchFamily="18" charset="0"/>
                <a:cs typeface="Times New Roman" panose="02020603050405020304" pitchFamily="18" charset="0"/>
              </a:rPr>
              <a:t> </a:t>
            </a:r>
          </a:p>
          <a:p>
            <a:pPr algn="just" fontAlgn="t">
              <a:spcBef>
                <a:spcPts val="600"/>
              </a:spcBef>
            </a:pPr>
            <a:r>
              <a:rPr lang="ru-RU" sz="1600" dirty="0">
                <a:latin typeface="Times New Roman" panose="02020603050405020304" pitchFamily="18" charset="0"/>
                <a:cs typeface="Times New Roman" panose="02020603050405020304" pitchFamily="18" charset="0"/>
              </a:rPr>
              <a:t>Цель программы: Формирование у детей и подростков интереса к «Настольному хоккею» и укрепление психического и физического здоровья посредством занятий «Настольным хоккеем</a:t>
            </a:r>
            <a:r>
              <a:rPr lang="ru-RU" sz="1600" dirty="0" smtClean="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t>
            </a:r>
          </a:p>
          <a:p>
            <a:pPr algn="just" fontAlgn="t">
              <a:spcBef>
                <a:spcPts val="600"/>
              </a:spcBef>
            </a:pPr>
            <a:r>
              <a:rPr lang="ru-RU" sz="1600" dirty="0">
                <a:latin typeface="Times New Roman" panose="02020603050405020304" pitchFamily="18" charset="0"/>
                <a:cs typeface="Times New Roman" panose="02020603050405020304" pitchFamily="18" charset="0"/>
              </a:rPr>
              <a:t>Игра «Настольный хоккей» — это вид спорта и стиль жизни, доступный людям всех возрастных категорий. Для некоторых это любимое хобби, но для профессионалов «Настольный хоккей», это сложнейшая игра, требующая не только ловкости и хорошей координации движений, но и устойчивой психики, тактического мышления и хорошей физической подготовки, это спортивная дисциплина, требующая множества навыков и большого умения. Как и в любом другом виде спорта от игрока в «Настольный хоккей», желающего повышать свою квалификацию, требуется серьезно и упорно тренироваться, скрупулезно осваивая технические приемы и совершенствовать свою тактическую базу и понимание игры. Чтобы претендовать на высокие места, спортсмены </a:t>
            </a:r>
            <a:r>
              <a:rPr lang="ru-RU" sz="1600" dirty="0" smtClean="0">
                <a:latin typeface="Times New Roman" panose="02020603050405020304" pitchFamily="18" charset="0"/>
                <a:cs typeface="Times New Roman" panose="02020603050405020304" pitchFamily="18" charset="0"/>
              </a:rPr>
              <a:t>должны ежедневно уделять </a:t>
            </a:r>
            <a:r>
              <a:rPr lang="ru-RU" sz="1600" dirty="0">
                <a:latin typeface="Times New Roman" panose="02020603050405020304" pitchFamily="18" charset="0"/>
                <a:cs typeface="Times New Roman" panose="02020603050405020304" pitchFamily="18" charset="0"/>
              </a:rPr>
              <a:t>тренировкам </a:t>
            </a:r>
            <a:r>
              <a:rPr lang="ru-RU" sz="1600" dirty="0" smtClean="0">
                <a:latin typeface="Times New Roman" panose="02020603050405020304" pitchFamily="18" charset="0"/>
                <a:cs typeface="Times New Roman" panose="02020603050405020304" pitchFamily="18" charset="0"/>
              </a:rPr>
              <a:t>достаточно много времени.</a:t>
            </a:r>
            <a:endParaRPr lang="en-US" sz="1600" dirty="0" smtClean="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39939319"/>
      </p:ext>
    </p:extLst>
  </p:cSld>
  <p:clrMapOvr>
    <a:masterClrMapping/>
  </p:clrMapOvr>
  <p:transition>
    <p:split orient="ver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369332"/>
            <a:ext cx="6213376" cy="720080"/>
          </a:xfrm>
        </p:spPr>
        <p:txBody>
          <a:bodyPr>
            <a:noAutofit/>
          </a:bodyPr>
          <a:lstStyle/>
          <a:p>
            <a:r>
              <a:rPr lang="ru-RU" sz="4800" dirty="0" smtClean="0">
                <a:latin typeface="Times New Roman" panose="02020603050405020304" pitchFamily="18" charset="0"/>
                <a:cs typeface="Times New Roman" panose="02020603050405020304" pitchFamily="18" charset="0"/>
              </a:rPr>
              <a:t>Настольный теннис</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484784"/>
            <a:ext cx="8229600" cy="5040560"/>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11-16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cap="all" dirty="0" smtClean="0">
                <a:latin typeface="Times New Roman" panose="02020603050405020304" pitchFamily="18" charset="0"/>
                <a:cs typeface="Times New Roman" panose="02020603050405020304" pitchFamily="18" charset="0"/>
              </a:rPr>
              <a:t>П</a:t>
            </a:r>
            <a:r>
              <a:rPr lang="ru-RU" sz="1600" dirty="0" smtClean="0">
                <a:latin typeface="Times New Roman" panose="02020603050405020304" pitchFamily="18" charset="0"/>
                <a:cs typeface="Times New Roman" panose="02020603050405020304" pitchFamily="18" charset="0"/>
              </a:rPr>
              <a:t>рограмма «Настольный теннис» имеет физкультурно-спортивную направленность.</a:t>
            </a:r>
          </a:p>
          <a:p>
            <a:pPr algn="just"/>
            <a:r>
              <a:rPr lang="ru-RU" sz="1600" dirty="0" smtClean="0">
                <a:latin typeface="Times New Roman" panose="02020603050405020304" pitchFamily="18" charset="0"/>
                <a:cs typeface="Times New Roman" panose="02020603050405020304" pitchFamily="18" charset="0"/>
              </a:rPr>
              <a:t>Программа «Настольный теннис» способствует формированию здорового образа жизни, развитию физических, интеллектуальных и нравственных способностей, профессиональному самоопределению и как результат - достижению спортивных успехов. </a:t>
            </a:r>
          </a:p>
          <a:p>
            <a:pPr algn="just"/>
            <a:r>
              <a:rPr lang="ru-RU" sz="1600" dirty="0" smtClean="0">
                <a:latin typeface="Times New Roman" panose="02020603050405020304" pitchFamily="18" charset="0"/>
                <a:cs typeface="Times New Roman" panose="02020603050405020304" pitchFamily="18" charset="0"/>
              </a:rPr>
              <a:t> Особое внимание уделяется воспитанию и развитию основных физических качеств: выносливости, оперативного мышления, силы,  ловкости, быстроты и гибкости. Настольный теннис - один из сложнейших видов спорта, с большим количеством разнообразных технических и тактических приемов, где от игрока требуется высокая скорость, ловкость, чувство мяча, отточенное игровое мышление, хорошая реакция, способность быстро принимать решения, устойчивой нервной системы и безграничное упорство. Настольный теннис совершенствует не только быстроту решения сложных двигательных задач в каждой игровой ситуации, но и скорость простой и сложной реакции, реакцию прогнозирования, развивает концентрацию и переключение внимания..</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17703518"/>
      </p:ext>
    </p:extLst>
  </p:cSld>
  <p:clrMapOvr>
    <a:masterClrMapping/>
  </p:clrMapOvr>
  <p:transition>
    <p:split orient="ver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55" y="187362"/>
            <a:ext cx="8229600" cy="937382"/>
          </a:xfrm>
        </p:spPr>
        <p:txBody>
          <a:bodyPr>
            <a:normAutofit/>
          </a:bodyPr>
          <a:lstStyle/>
          <a:p>
            <a:r>
              <a:rPr lang="ru-RU" sz="4800" dirty="0" smtClean="0">
                <a:latin typeface="Times New Roman" panose="02020603050405020304" pitchFamily="18" charset="0"/>
                <a:cs typeface="Times New Roman" panose="02020603050405020304" pitchFamily="18" charset="0"/>
              </a:rPr>
              <a:t>Шахматы</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268760"/>
            <a:ext cx="8136904" cy="5400600"/>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7</a:t>
            </a:r>
            <a:r>
              <a:rPr lang="ru-RU" sz="1600" b="1" dirty="0" smtClean="0">
                <a:latin typeface="Times New Roman" panose="02020603050405020304" pitchFamily="18" charset="0"/>
                <a:cs typeface="Times New Roman" panose="02020603050405020304" pitchFamily="18" charset="0"/>
              </a:rPr>
              <a:t>-17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4 года. </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smtClean="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«Шахматы» имеет физкультурно-спортивную направленность.</a:t>
            </a:r>
          </a:p>
          <a:p>
            <a:pPr algn="just" fontAlgn="t"/>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направлена на </a:t>
            </a:r>
            <a:r>
              <a:rPr lang="ru-RU" sz="1600" dirty="0" smtClean="0">
                <a:latin typeface="Times New Roman" panose="02020603050405020304" pitchFamily="18" charset="0"/>
                <a:cs typeface="Times New Roman" panose="02020603050405020304" pitchFamily="18" charset="0"/>
              </a:rPr>
              <a:t>всестороннее </a:t>
            </a:r>
            <a:r>
              <a:rPr lang="ru-RU" sz="1600" dirty="0">
                <a:latin typeface="Times New Roman" panose="02020603050405020304" pitchFamily="18" charset="0"/>
                <a:cs typeface="Times New Roman" panose="02020603050405020304" pitchFamily="18" charset="0"/>
              </a:rPr>
              <a:t>развитие личности: через расширение круга общения ребенка и реализации его способностей, развитие творческого потенциала ребенка, его личное саморазвитие, понимание себя и возможности применения своих знаний в мире других людей, понимание перспектив будущего.</a:t>
            </a:r>
          </a:p>
          <a:p>
            <a:pPr algn="just" fontAlgn="t"/>
            <a:r>
              <a:rPr lang="ru-RU" sz="1600" dirty="0">
                <a:latin typeface="Times New Roman" panose="02020603050405020304" pitchFamily="18" charset="0"/>
                <a:cs typeface="Times New Roman" panose="02020603050405020304" pitchFamily="18" charset="0"/>
              </a:rPr>
              <a:t>Шахматы положительно влияют на </a:t>
            </a:r>
            <a:r>
              <a:rPr lang="ru-RU" sz="1600" dirty="0" smtClean="0">
                <a:latin typeface="Times New Roman" panose="02020603050405020304" pitchFamily="18" charset="0"/>
                <a:cs typeface="Times New Roman" panose="02020603050405020304" pitchFamily="18" charset="0"/>
              </a:rPr>
              <a:t>всестороннее </a:t>
            </a:r>
            <a:r>
              <a:rPr lang="ru-RU" sz="1600" dirty="0">
                <a:latin typeface="Times New Roman" panose="02020603050405020304" pitchFamily="18" charset="0"/>
                <a:cs typeface="Times New Roman" panose="02020603050405020304" pitchFamily="18" charset="0"/>
              </a:rPr>
              <a:t>развитие и совершенствование у детей таких психических процессов и качеств, как память, внимание, пространственное воображение, логическое мышление, воля и т.д.</a:t>
            </a:r>
          </a:p>
          <a:p>
            <a:pPr algn="just" fontAlgn="t"/>
            <a:r>
              <a:rPr lang="ru-RU" sz="1600" dirty="0">
                <a:latin typeface="Times New Roman" panose="02020603050405020304" pitchFamily="18" charset="0"/>
                <a:cs typeface="Times New Roman" panose="02020603050405020304" pitchFamily="18" charset="0"/>
              </a:rPr>
              <a:t>Шахматы помогают научиться управлять своим поведением, развивают умение самостоятельно принимать решения в сложных ситуациях, воспитывают организованность и дисциплину, чувство коллективизма, товарищества и самоконтроля.</a:t>
            </a:r>
          </a:p>
          <a:p>
            <a:pPr algn="just" fontAlgn="t"/>
            <a:r>
              <a:rPr lang="ru-RU" sz="1600" dirty="0" smtClean="0">
                <a:latin typeface="Times New Roman" panose="02020603050405020304" pitchFamily="18" charset="0"/>
                <a:cs typeface="Times New Roman" panose="02020603050405020304" pitchFamily="18" charset="0"/>
              </a:rPr>
              <a:t>Шахматная </a:t>
            </a:r>
            <a:r>
              <a:rPr lang="ru-RU" sz="1600" dirty="0">
                <a:latin typeface="Times New Roman" panose="02020603050405020304" pitchFamily="18" charset="0"/>
                <a:cs typeface="Times New Roman" panose="02020603050405020304" pitchFamily="18" charset="0"/>
              </a:rPr>
              <a:t>партия требует умения рассчитывать многочисленные варианты, а этот навык помогает ребенку решать математические задачи любой сложности.</a:t>
            </a:r>
          </a:p>
          <a:p>
            <a:pPr algn="just"/>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Заголовок 1"/>
          <p:cNvSpPr txBox="1">
            <a:spLocks/>
          </p:cNvSpPr>
          <p:nvPr/>
        </p:nvSpPr>
        <p:spPr>
          <a:xfrm>
            <a:off x="3131840" y="187362"/>
            <a:ext cx="2602632" cy="290296"/>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endParaRPr lang="ru-RU" sz="1400" dirty="0"/>
          </a:p>
        </p:txBody>
      </p:sp>
    </p:spTree>
    <p:extLst>
      <p:ext uri="{BB962C8B-B14F-4D97-AF65-F5344CB8AC3E}">
        <p14:creationId xmlns:p14="http://schemas.microsoft.com/office/powerpoint/2010/main" val="2650109752"/>
      </p:ext>
    </p:extLst>
  </p:cSld>
  <p:clrMapOvr>
    <a:masterClrMapping/>
  </p:clrMapOvr>
  <p:transition>
    <p:split orient="ver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20688"/>
            <a:ext cx="8517632" cy="620688"/>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Секция восточных единоборств</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539552" y="1484784"/>
            <a:ext cx="8208912" cy="5256584"/>
          </a:xfrm>
        </p:spPr>
        <p:txBody>
          <a:bodyPr>
            <a:noAutofit/>
          </a:bodyPr>
          <a:lstStyle/>
          <a:p>
            <a:pPr fontAlgn="t">
              <a:lnSpc>
                <a:spcPct val="120000"/>
              </a:lnSpc>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cap="all" dirty="0" smtClean="0">
                <a:latin typeface="Times New Roman" panose="02020603050405020304" pitchFamily="18" charset="0"/>
                <a:cs typeface="Times New Roman" panose="02020603050405020304" pitchFamily="18" charset="0"/>
              </a:rPr>
              <a:t>П</a:t>
            </a:r>
            <a:r>
              <a:rPr lang="ru-RU" sz="1600" dirty="0" smtClean="0">
                <a:latin typeface="Times New Roman" panose="02020603050405020304" pitchFamily="18" charset="0"/>
                <a:cs typeface="Times New Roman" panose="02020603050405020304" pitchFamily="18" charset="0"/>
              </a:rPr>
              <a:t>рограмма </a:t>
            </a:r>
            <a:r>
              <a:rPr lang="ru-RU" sz="1600" dirty="0">
                <a:latin typeface="Times New Roman" panose="02020603050405020304" pitchFamily="18" charset="0"/>
                <a:cs typeface="Times New Roman" panose="02020603050405020304" pitchFamily="18" charset="0"/>
              </a:rPr>
              <a:t>«Секция восточных единоборств» имеет физкультурно-спортивную направленность.</a:t>
            </a:r>
          </a:p>
          <a:p>
            <a:pPr algn="just" fontAlgn="t"/>
            <a:r>
              <a:rPr lang="ru-RU" sz="1600" dirty="0">
                <a:latin typeface="Times New Roman" panose="02020603050405020304" pitchFamily="18" charset="0"/>
                <a:cs typeface="Times New Roman" panose="02020603050405020304" pitchFamily="18" charset="0"/>
              </a:rPr>
              <a:t>Физическая культура и спорт призваны сыграть ведущую роль в формировании здорового образа жизни детей, подростков и молодежи, поэтому развитие массового спорта среди детей и молодежи является приоритетным направлением молодежной политики.</a:t>
            </a:r>
          </a:p>
          <a:p>
            <a:pPr algn="just" fontAlgn="t"/>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направлена на приобщение детей и подростков к искусству </a:t>
            </a:r>
            <a:r>
              <a:rPr lang="ru-RU" sz="1600" dirty="0" smtClean="0">
                <a:latin typeface="Times New Roman" panose="02020603050405020304" pitchFamily="18" charset="0"/>
                <a:cs typeface="Times New Roman" panose="02020603050405020304" pitchFamily="18" charset="0"/>
              </a:rPr>
              <a:t>восточных единоборств, на занятиях они имеют возможность познакомиться </a:t>
            </a:r>
            <a:r>
              <a:rPr lang="ru-RU" sz="1600" dirty="0">
                <a:latin typeface="Times New Roman" panose="02020603050405020304" pitchFamily="18" charset="0"/>
                <a:cs typeface="Times New Roman" panose="02020603050405020304" pitchFamily="18" charset="0"/>
              </a:rPr>
              <a:t>и детально </a:t>
            </a:r>
            <a:r>
              <a:rPr lang="ru-RU" sz="1600" dirty="0" smtClean="0">
                <a:latin typeface="Times New Roman" panose="02020603050405020304" pitchFamily="18" charset="0"/>
                <a:cs typeface="Times New Roman" panose="02020603050405020304" pitchFamily="18" charset="0"/>
              </a:rPr>
              <a:t>изучить </a:t>
            </a:r>
            <a:r>
              <a:rPr lang="ru-RU" sz="1600" dirty="0">
                <a:latin typeface="Times New Roman" panose="02020603050405020304" pitchFamily="18" charset="0"/>
                <a:cs typeface="Times New Roman" panose="02020603050405020304" pitchFamily="18" charset="0"/>
              </a:rPr>
              <a:t>основы боевых восточных искусств каратэ, ушу, айкидо, хапкидо.  </a:t>
            </a:r>
            <a:endParaRPr lang="ru-RU" sz="1600" dirty="0" smtClean="0">
              <a:latin typeface="Times New Roman" panose="02020603050405020304" pitchFamily="18" charset="0"/>
              <a:cs typeface="Times New Roman" panose="02020603050405020304" pitchFamily="18" charset="0"/>
            </a:endParaRPr>
          </a:p>
          <a:p>
            <a:pPr algn="just" fontAlgn="t"/>
            <a:r>
              <a:rPr lang="ru-RU" sz="1600" dirty="0" smtClean="0">
                <a:latin typeface="Times New Roman" panose="02020603050405020304" pitchFamily="18" charset="0"/>
                <a:cs typeface="Times New Roman" panose="02020603050405020304" pitchFamily="18" charset="0"/>
              </a:rPr>
              <a:t>Секция</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восточных единоборств </a:t>
            </a:r>
            <a:r>
              <a:rPr lang="ru-RU" sz="1600" dirty="0">
                <a:latin typeface="Times New Roman" panose="02020603050405020304" pitchFamily="18" charset="0"/>
                <a:cs typeface="Times New Roman" panose="02020603050405020304" pitchFamily="18" charset="0"/>
              </a:rPr>
              <a:t>играет важную роль в</a:t>
            </a:r>
            <a:r>
              <a:rPr lang="ru-RU" sz="1600" dirty="0" smtClean="0">
                <a:latin typeface="Times New Roman" panose="02020603050405020304" pitchFamily="18" charset="0"/>
                <a:cs typeface="Times New Roman" panose="02020603050405020304" pitchFamily="18" charset="0"/>
              </a:rPr>
              <a:t> воспитании детей и подростков в </a:t>
            </a:r>
            <a:r>
              <a:rPr lang="ru-RU" sz="1600" dirty="0">
                <a:latin typeface="Times New Roman" panose="02020603050405020304" pitchFamily="18" charset="0"/>
                <a:cs typeface="Times New Roman" panose="02020603050405020304" pitchFamily="18" charset="0"/>
              </a:rPr>
              <a:t>условиях открытого социума, т.к. </a:t>
            </a:r>
            <a:r>
              <a:rPr lang="ru-RU" sz="1600" dirty="0" smtClean="0">
                <a:latin typeface="Times New Roman" panose="02020603050405020304" pitchFamily="18" charset="0"/>
                <a:cs typeface="Times New Roman" panose="02020603050405020304" pitchFamily="18" charset="0"/>
              </a:rPr>
              <a:t>доступна </a:t>
            </a:r>
            <a:r>
              <a:rPr lang="ru-RU" sz="1600" dirty="0">
                <a:latin typeface="Times New Roman" panose="02020603050405020304" pitchFamily="18" charset="0"/>
                <a:cs typeface="Times New Roman" panose="02020603050405020304" pitchFamily="18" charset="0"/>
              </a:rPr>
              <a:t>и открыта для них. </a:t>
            </a:r>
            <a:endParaRPr lang="ru-RU" sz="1600" dirty="0" smtClean="0">
              <a:latin typeface="Times New Roman" panose="02020603050405020304" pitchFamily="18" charset="0"/>
              <a:cs typeface="Times New Roman" panose="02020603050405020304" pitchFamily="18" charset="0"/>
            </a:endParaRPr>
          </a:p>
          <a:p>
            <a:pPr algn="just" fontAlgn="t"/>
            <a:r>
              <a:rPr lang="ru-RU" sz="1600" dirty="0" smtClean="0">
                <a:latin typeface="Times New Roman" panose="02020603050405020304" pitchFamily="18" charset="0"/>
                <a:cs typeface="Times New Roman" panose="02020603050405020304" pitchFamily="18" charset="0"/>
              </a:rPr>
              <a:t>Занятия восточными единоборствами являются </a:t>
            </a:r>
            <a:r>
              <a:rPr lang="ru-RU" sz="1600" dirty="0">
                <a:latin typeface="Times New Roman" panose="02020603050405020304" pitchFamily="18" charset="0"/>
                <a:cs typeface="Times New Roman" panose="02020603050405020304" pitchFamily="18" charset="0"/>
              </a:rPr>
              <a:t>средством укрепления здоровья детей, а систематические занятия являются фактором успешной подготовки к службе в армии. </a:t>
            </a:r>
            <a:endParaRPr lang="ru-RU" sz="1600" dirty="0" smtClean="0">
              <a:latin typeface="Times New Roman" panose="02020603050405020304" pitchFamily="18" charset="0"/>
              <a:cs typeface="Times New Roman" panose="02020603050405020304" pitchFamily="18" charset="0"/>
            </a:endParaRPr>
          </a:p>
          <a:p>
            <a:pPr algn="just" fontAlgn="t"/>
            <a:r>
              <a:rPr lang="ru-RU" sz="1600" dirty="0" smtClean="0">
                <a:latin typeface="Times New Roman" panose="02020603050405020304" pitchFamily="18" charset="0"/>
                <a:cs typeface="Times New Roman" panose="02020603050405020304" pitchFamily="18" charset="0"/>
              </a:rPr>
              <a:t>Участие </a:t>
            </a:r>
            <a:r>
              <a:rPr lang="ru-RU" sz="1600" dirty="0">
                <a:latin typeface="Times New Roman" panose="02020603050405020304" pitchFamily="18" charset="0"/>
                <a:cs typeface="Times New Roman" panose="02020603050405020304" pitchFamily="18" charset="0"/>
              </a:rPr>
              <a:t>ребят в соревнованиях разного уровня способствует их гражданскому </a:t>
            </a:r>
            <a:r>
              <a:rPr lang="ru-RU" sz="1600" dirty="0" smtClean="0">
                <a:latin typeface="Times New Roman" panose="02020603050405020304" pitchFamily="18" charset="0"/>
                <a:cs typeface="Times New Roman" panose="02020603050405020304" pitchFamily="18" charset="0"/>
              </a:rPr>
              <a:t>становлению.</a:t>
            </a: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54977635"/>
      </p:ext>
    </p:extLst>
  </p:cSld>
  <p:clrMapOvr>
    <a:masterClrMapping/>
  </p:clrMapOvr>
  <p:transition>
    <p:split orient="ver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99392"/>
            <a:ext cx="8589640" cy="2628227"/>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
            </a:r>
            <a:br>
              <a:rPr lang="ru-RU" sz="4800" dirty="0" smtClean="0">
                <a:latin typeface="Times New Roman" panose="02020603050405020304" pitchFamily="18" charset="0"/>
                <a:cs typeface="Times New Roman" panose="02020603050405020304" pitchFamily="18" charset="0"/>
              </a:rPr>
            </a:br>
            <a:r>
              <a:rPr lang="ru-RU" sz="4800" dirty="0">
                <a:latin typeface="Times New Roman" panose="02020603050405020304" pitchFamily="18" charset="0"/>
                <a:cs typeface="Times New Roman" panose="02020603050405020304" pitchFamily="18" charset="0"/>
              </a:rPr>
              <a:t/>
            </a:r>
            <a:br>
              <a:rPr lang="ru-RU" sz="4800" dirty="0">
                <a:latin typeface="Times New Roman" panose="02020603050405020304" pitchFamily="18" charset="0"/>
                <a:cs typeface="Times New Roman" panose="02020603050405020304" pitchFamily="18" charset="0"/>
              </a:rPr>
            </a:br>
            <a:r>
              <a:rPr lang="en-US" sz="4800" dirty="0" smtClean="0">
                <a:latin typeface="Times New Roman" panose="02020603050405020304" pitchFamily="18" charset="0"/>
                <a:cs typeface="Times New Roman" panose="02020603050405020304" pitchFamily="18" charset="0"/>
              </a:rPr>
              <a:t>C</a:t>
            </a:r>
            <a:r>
              <a:rPr lang="ru-RU" sz="4800" dirty="0" smtClean="0">
                <a:latin typeface="Times New Roman" panose="02020603050405020304" pitchFamily="18" charset="0"/>
                <a:cs typeface="Times New Roman" panose="02020603050405020304" pitchFamily="18" charset="0"/>
              </a:rPr>
              <a:t>портивное</a:t>
            </a:r>
            <a:r>
              <a:rPr lang="en-US" sz="4800" dirty="0" smtClean="0">
                <a:latin typeface="Times New Roman" panose="02020603050405020304" pitchFamily="18" charset="0"/>
                <a:cs typeface="Times New Roman" panose="02020603050405020304" pitchFamily="18" charset="0"/>
              </a:rPr>
              <a:t> </a:t>
            </a:r>
            <a:r>
              <a:rPr lang="ru-RU" sz="4800" dirty="0" smtClean="0">
                <a:latin typeface="Times New Roman" panose="02020603050405020304" pitchFamily="18" charset="0"/>
                <a:cs typeface="Times New Roman" panose="02020603050405020304" pitchFamily="18" charset="0"/>
              </a:rPr>
              <a:t>радиоориентирование</a:t>
            </a:r>
            <a:r>
              <a:rPr lang="en-US" sz="4800" dirty="0" smtClean="0">
                <a:latin typeface="Times New Roman" panose="02020603050405020304" pitchFamily="18" charset="0"/>
                <a:cs typeface="Times New Roman" panose="02020603050405020304" pitchFamily="18" charset="0"/>
              </a:rPr>
              <a:t> “</a:t>
            </a:r>
            <a:r>
              <a:rPr lang="ru-RU" sz="4800" dirty="0" smtClean="0">
                <a:latin typeface="Times New Roman" panose="02020603050405020304" pitchFamily="18" charset="0"/>
                <a:cs typeface="Times New Roman" panose="02020603050405020304" pitchFamily="18" charset="0"/>
              </a:rPr>
              <a:t>Аврора</a:t>
            </a:r>
            <a:r>
              <a:rPr lang="en-US" sz="4800" dirty="0" smtClean="0">
                <a:latin typeface="Times New Roman" panose="02020603050405020304" pitchFamily="18" charset="0"/>
                <a:cs typeface="Times New Roman" panose="02020603050405020304" pitchFamily="18" charset="0"/>
              </a:rPr>
              <a:t>”</a:t>
            </a:r>
            <a:r>
              <a:rPr lang="ru-RU" sz="4800" dirty="0" smtClean="0">
                <a:latin typeface="Times New Roman" panose="02020603050405020304" pitchFamily="18" charset="0"/>
                <a:cs typeface="Times New Roman" panose="02020603050405020304" pitchFamily="18" charset="0"/>
              </a:rPr>
              <a:t/>
            </a:r>
            <a:br>
              <a:rPr lang="ru-RU" sz="4800" dirty="0" smtClean="0">
                <a:latin typeface="Times New Roman" panose="02020603050405020304" pitchFamily="18" charset="0"/>
                <a:cs typeface="Times New Roman" panose="02020603050405020304" pitchFamily="18" charset="0"/>
              </a:rPr>
            </a:b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539552" y="2060848"/>
            <a:ext cx="8136904" cy="4320480"/>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4 </a:t>
            </a:r>
            <a:r>
              <a:rPr lang="ru-RU" sz="1600" b="1" dirty="0">
                <a:latin typeface="Times New Roman" panose="02020603050405020304" pitchFamily="18" charset="0"/>
                <a:cs typeface="Times New Roman" panose="02020603050405020304" pitchFamily="18" charset="0"/>
              </a:rPr>
              <a:t>года</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«Спортивное </a:t>
            </a:r>
            <a:r>
              <a:rPr lang="ru-RU" sz="1600" dirty="0" smtClean="0">
                <a:latin typeface="Times New Roman" panose="02020603050405020304" pitchFamily="18" charset="0"/>
                <a:cs typeface="Times New Roman" panose="02020603050405020304" pitchFamily="18" charset="0"/>
              </a:rPr>
              <a:t>радиоориентирование «Аврора» </a:t>
            </a:r>
            <a:r>
              <a:rPr lang="ru-RU" sz="1600" dirty="0">
                <a:latin typeface="Times New Roman" panose="02020603050405020304" pitchFamily="18" charset="0"/>
                <a:cs typeface="Times New Roman" panose="02020603050405020304" pitchFamily="18" charset="0"/>
              </a:rPr>
              <a:t>имеет </a:t>
            </a:r>
            <a:r>
              <a:rPr lang="ru-RU" sz="1600" dirty="0" smtClean="0">
                <a:latin typeface="Times New Roman" panose="02020603050405020304" pitchFamily="18" charset="0"/>
                <a:cs typeface="Times New Roman" panose="02020603050405020304" pitchFamily="18" charset="0"/>
              </a:rPr>
              <a:t> физкультурно-спортивную направленность</a:t>
            </a:r>
            <a:r>
              <a:rPr lang="ru-RU" sz="1600" dirty="0">
                <a:latin typeface="Times New Roman" panose="02020603050405020304" pitchFamily="18" charset="0"/>
                <a:cs typeface="Times New Roman" panose="02020603050405020304" pitchFamily="18" charset="0"/>
              </a:rPr>
              <a:t>.</a:t>
            </a:r>
          </a:p>
          <a:p>
            <a:pPr algn="just" fontAlgn="t"/>
            <a:r>
              <a:rPr lang="ru-RU" sz="1600" dirty="0">
                <a:latin typeface="Times New Roman" panose="02020603050405020304" pitchFamily="18" charset="0"/>
                <a:cs typeface="Times New Roman" panose="02020603050405020304" pitchFamily="18" charset="0"/>
              </a:rPr>
              <a:t>Спортивное радиоориентирование считается одним из интереснейших видов спорта, гармонично сочетающим интеллектуальные, физические и психологические нагрузки. Тренировки и соревнования на местности в естественных природных условиях делают этот вид спорта не только привлекательным и широкодоступным, но и оказывающим </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оздоровительное воздействие на детей. Максимальное использование всех возможностей данного вида деятельности для обучения </a:t>
            </a:r>
            <a:r>
              <a:rPr lang="ru-RU" sz="1600" dirty="0" smtClean="0">
                <a:latin typeface="Times New Roman" panose="02020603050405020304" pitchFamily="18" charset="0"/>
                <a:cs typeface="Times New Roman" panose="02020603050405020304" pitchFamily="18" charset="0"/>
              </a:rPr>
              <a:t>детей школьного возраста </a:t>
            </a:r>
            <a:r>
              <a:rPr lang="ru-RU" sz="1600" dirty="0">
                <a:latin typeface="Times New Roman" panose="02020603050405020304" pitchFamily="18" charset="0"/>
                <a:cs typeface="Times New Roman" panose="02020603050405020304" pitchFamily="18" charset="0"/>
              </a:rPr>
              <a:t>новым знаниям, привития полезных и необходимых навыков, воспитание духовности и хороших качеств характера, т.е. для всестороннего гармоничного развития личности. </a:t>
            </a:r>
            <a:r>
              <a:rPr lang="ru-RU" sz="1600" dirty="0" smtClean="0">
                <a:latin typeface="Times New Roman" panose="02020603050405020304" pitchFamily="18" charset="0"/>
                <a:cs typeface="Times New Roman" panose="02020603050405020304" pitchFamily="18" charset="0"/>
              </a:rPr>
              <a:t>Спортивное </a:t>
            </a:r>
            <a:r>
              <a:rPr lang="ru-RU" sz="1600" dirty="0">
                <a:latin typeface="Times New Roman" panose="02020603050405020304" pitchFamily="18" charset="0"/>
                <a:cs typeface="Times New Roman" panose="02020603050405020304" pitchFamily="18" charset="0"/>
              </a:rPr>
              <a:t>радиоориентирование – это искусство оперативной радиопеленгации и бега по пересеченной местности. В этом виде спорта </a:t>
            </a:r>
            <a:r>
              <a:rPr lang="ru-RU" sz="1600" dirty="0" smtClean="0">
                <a:latin typeface="Times New Roman" panose="02020603050405020304" pitchFamily="18" charset="0"/>
                <a:cs typeface="Times New Roman" panose="02020603050405020304" pitchFamily="18" charset="0"/>
              </a:rPr>
              <a:t>обучающийся </a:t>
            </a:r>
            <a:r>
              <a:rPr lang="ru-RU" sz="1600" dirty="0">
                <a:latin typeface="Times New Roman" panose="02020603050405020304" pitchFamily="18" charset="0"/>
                <a:cs typeface="Times New Roman" panose="02020603050405020304" pitchFamily="18" charset="0"/>
              </a:rPr>
              <a:t>получает разносторонние знания по радиопеленгации, телеграфной азбуке, знакомится с передающей и приемной радиоаппаратурой.</a:t>
            </a:r>
          </a:p>
          <a:p>
            <a:endParaRPr lang="ru-RU" sz="1600"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815772653"/>
      </p:ext>
    </p:extLst>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3412"/>
            <a:ext cx="7725544"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Авиамоделирование</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340768"/>
            <a:ext cx="8229600" cy="5832648"/>
          </a:xfrm>
        </p:spPr>
        <p:txBody>
          <a:bodyPr>
            <a:normAutofit fontScale="62500" lnSpcReduction="20000"/>
          </a:bodyPr>
          <a:lstStyle/>
          <a:p>
            <a:pPr>
              <a:spcBef>
                <a:spcPts val="0"/>
              </a:spcBef>
            </a:pPr>
            <a:r>
              <a:rPr lang="ru-RU" b="1" dirty="0">
                <a:latin typeface="Times New Roman" panose="02020603050405020304" pitchFamily="18" charset="0"/>
                <a:cs typeface="Times New Roman" panose="02020603050405020304" pitchFamily="18" charset="0"/>
              </a:rPr>
              <a:t>Возраст</a:t>
            </a:r>
            <a:r>
              <a:rPr lang="en-US" b="1" dirty="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 Программа рассчитана на детей </a:t>
            </a:r>
            <a:r>
              <a:rPr lang="ru-RU" b="1" dirty="0" smtClean="0">
                <a:latin typeface="Times New Roman" panose="02020603050405020304" pitchFamily="18" charset="0"/>
                <a:cs typeface="Times New Roman" panose="02020603050405020304" pitchFamily="18" charset="0"/>
              </a:rPr>
              <a:t>8-17 лет</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Срок реализации: </a:t>
            </a:r>
            <a:r>
              <a:rPr lang="ru-RU" b="1" dirty="0" smtClean="0">
                <a:latin typeface="Times New Roman" panose="02020603050405020304" pitchFamily="18" charset="0"/>
                <a:cs typeface="Times New Roman" panose="02020603050405020304" pitchFamily="18" charset="0"/>
              </a:rPr>
              <a:t>3 </a:t>
            </a:r>
            <a:r>
              <a:rPr lang="ru-RU" b="1" dirty="0">
                <a:latin typeface="Times New Roman" panose="02020603050405020304" pitchFamily="18" charset="0"/>
                <a:cs typeface="Times New Roman" panose="02020603050405020304" pitchFamily="18" charset="0"/>
              </a:rPr>
              <a:t>года</a:t>
            </a:r>
            <a:endParaRPr lang="ru-RU" dirty="0">
              <a:latin typeface="Times New Roman" panose="02020603050405020304" pitchFamily="18" charset="0"/>
              <a:cs typeface="Times New Roman" panose="02020603050405020304" pitchFamily="18" charset="0"/>
            </a:endParaRPr>
          </a:p>
          <a:p>
            <a:pPr fontAlgn="t">
              <a:spcBef>
                <a:spcPts val="0"/>
              </a:spcBef>
            </a:pPr>
            <a:r>
              <a:rPr lang="ru-RU" b="1" dirty="0">
                <a:latin typeface="Times New Roman" panose="02020603050405020304" pitchFamily="18" charset="0"/>
                <a:cs typeface="Times New Roman" panose="02020603050405020304" pitchFamily="18" charset="0"/>
              </a:rPr>
              <a:t>Описание: </a:t>
            </a:r>
            <a:r>
              <a:rPr lang="ru-RU" dirty="0" smtClean="0">
                <a:latin typeface="Times New Roman" panose="02020603050405020304" pitchFamily="18" charset="0"/>
                <a:cs typeface="Times New Roman" panose="02020603050405020304" pitchFamily="18" charset="0"/>
              </a:rPr>
              <a:t>Программа </a:t>
            </a:r>
            <a:r>
              <a:rPr lang="ru-RU" dirty="0">
                <a:latin typeface="Times New Roman" panose="02020603050405020304" pitchFamily="18" charset="0"/>
                <a:cs typeface="Times New Roman" panose="02020603050405020304" pitchFamily="18" charset="0"/>
              </a:rPr>
              <a:t>«Автомодельный спорт» имеет техническую направленность</a:t>
            </a:r>
            <a:r>
              <a:rPr lang="ru-RU" dirty="0" smtClean="0">
                <a:latin typeface="Times New Roman" panose="02020603050405020304" pitchFamily="18" charset="0"/>
                <a:cs typeface="Times New Roman" panose="02020603050405020304" pitchFamily="18" charset="0"/>
              </a:rPr>
              <a:t>.</a:t>
            </a:r>
          </a:p>
          <a:p>
            <a:pPr algn="just" fontAlgn="t">
              <a:lnSpc>
                <a:spcPct val="120000"/>
              </a:lnSpc>
              <a:spcBef>
                <a:spcPts val="600"/>
              </a:spcBef>
            </a:pPr>
            <a:r>
              <a:rPr lang="ru-RU" dirty="0">
                <a:latin typeface="Times New Roman" panose="02020603050405020304" pitchFamily="18" charset="0"/>
                <a:cs typeface="Times New Roman" panose="02020603050405020304" pitchFamily="18" charset="0"/>
              </a:rPr>
              <a:t>Авиамоделизм - это область авиации. Авиация - самая современная научно и технически емкая область человеческой деятельности,  использующая современные достижения  разных областей науки и техники.</a:t>
            </a:r>
          </a:p>
          <a:p>
            <a:pPr algn="just" fontAlgn="t">
              <a:lnSpc>
                <a:spcPct val="120000"/>
              </a:lnSpc>
              <a:spcBef>
                <a:spcPts val="600"/>
              </a:spcBef>
            </a:pPr>
            <a:r>
              <a:rPr lang="ru-RU" dirty="0" smtClean="0">
                <a:latin typeface="Times New Roman" panose="02020603050405020304" pitchFamily="18" charset="0"/>
                <a:cs typeface="Times New Roman" panose="02020603050405020304" pitchFamily="18" charset="0"/>
              </a:rPr>
              <a:t>Знания </a:t>
            </a:r>
            <a:r>
              <a:rPr lang="ru-RU" dirty="0">
                <a:latin typeface="Times New Roman" panose="02020603050405020304" pitchFamily="18" charset="0"/>
                <a:cs typeface="Times New Roman" panose="02020603050405020304" pitchFamily="18" charset="0"/>
              </a:rPr>
              <a:t>и умения, получаемые при работе с авиамоделями, вводят обучающихся в мир разных профессий (слесарь, столяр, инженер, конструктор, ученый) в соответствии с видами деятельности, которой занимается обучающийся. Этим достигается выполнение задач профориентации и основ профессиональной  подготовки по вышеперечисленным профессиям и специальностям.</a:t>
            </a:r>
          </a:p>
          <a:p>
            <a:pPr>
              <a:lnSpc>
                <a:spcPct val="120000"/>
              </a:lnSpc>
              <a:spcBef>
                <a:spcPts val="600"/>
              </a:spcBef>
            </a:pPr>
            <a:r>
              <a:rPr lang="ru-RU" dirty="0" smtClean="0">
                <a:latin typeface="Times New Roman" panose="02020603050405020304" pitchFamily="18" charset="0"/>
                <a:cs typeface="Times New Roman" panose="02020603050405020304" pitchFamily="18" charset="0"/>
              </a:rPr>
              <a:t>На занятиях обучающиеся приобретут навыки и умения работы </a:t>
            </a:r>
            <a:r>
              <a:rPr lang="ru-RU" dirty="0">
                <a:latin typeface="Times New Roman" panose="02020603050405020304" pitchFamily="18" charset="0"/>
                <a:cs typeface="Times New Roman" panose="02020603050405020304" pitchFamily="18" charset="0"/>
              </a:rPr>
              <a:t>с бумагой (картоном</a:t>
            </a:r>
            <a:r>
              <a:rPr lang="ru-RU" dirty="0" smtClean="0">
                <a:latin typeface="Times New Roman" panose="02020603050405020304" pitchFamily="18" charset="0"/>
                <a:cs typeface="Times New Roman" panose="02020603050405020304" pitchFamily="18" charset="0"/>
              </a:rPr>
              <a:t>), деревом</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клеем</a:t>
            </a:r>
            <a:r>
              <a:rPr lang="ru-RU" dirty="0">
                <a:latin typeface="Times New Roman" panose="02020603050405020304" pitchFamily="18" charset="0"/>
                <a:cs typeface="Times New Roman" panose="02020603050405020304" pitchFamily="18" charset="0"/>
              </a:rPr>
              <a:t>.</a:t>
            </a:r>
          </a:p>
          <a:p>
            <a:pPr>
              <a:lnSpc>
                <a:spcPct val="120000"/>
              </a:lnSpc>
              <a:spcBef>
                <a:spcPts val="600"/>
              </a:spcBef>
            </a:pPr>
            <a:r>
              <a:rPr lang="ru-RU" dirty="0" smtClean="0">
                <a:latin typeface="Times New Roman" panose="02020603050405020304" pitchFamily="18" charset="0"/>
                <a:cs typeface="Times New Roman" panose="02020603050405020304" pitchFamily="18" charset="0"/>
              </a:rPr>
              <a:t>Научатся : </a:t>
            </a:r>
          </a:p>
          <a:p>
            <a:pPr>
              <a:lnSpc>
                <a:spcPct val="120000"/>
              </a:lnSpc>
              <a:spcBef>
                <a:spcPts val="600"/>
              </a:spcBef>
            </a:pPr>
            <a:r>
              <a:rPr lang="ru-RU" dirty="0" smtClean="0">
                <a:latin typeface="Times New Roman" panose="02020603050405020304" pitchFamily="18" charset="0"/>
                <a:cs typeface="Times New Roman" panose="02020603050405020304" pitchFamily="18" charset="0"/>
              </a:rPr>
              <a:t>- изготавливать простейшие модели </a:t>
            </a:r>
            <a:r>
              <a:rPr lang="ru-RU" dirty="0">
                <a:latin typeface="Times New Roman" panose="02020603050405020304" pitchFamily="18" charset="0"/>
                <a:cs typeface="Times New Roman" panose="02020603050405020304" pitchFamily="18" charset="0"/>
              </a:rPr>
              <a:t>планеров из бумаги и </a:t>
            </a:r>
            <a:r>
              <a:rPr lang="ru-RU" dirty="0" smtClean="0">
                <a:latin typeface="Times New Roman" panose="02020603050405020304" pitchFamily="18" charset="0"/>
                <a:cs typeface="Times New Roman" panose="02020603050405020304" pitchFamily="18" charset="0"/>
              </a:rPr>
              <a:t>реек,</a:t>
            </a:r>
            <a:endParaRPr lang="ru-RU" dirty="0">
              <a:latin typeface="Times New Roman" panose="02020603050405020304" pitchFamily="18" charset="0"/>
              <a:cs typeface="Times New Roman" panose="02020603050405020304" pitchFamily="18" charset="0"/>
            </a:endParaRPr>
          </a:p>
          <a:p>
            <a:pPr>
              <a:lnSpc>
                <a:spcPct val="120000"/>
              </a:lnSpc>
              <a:spcBef>
                <a:spcPts val="600"/>
              </a:spcBef>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изготавливать </a:t>
            </a:r>
            <a:r>
              <a:rPr lang="ru-RU" dirty="0" smtClean="0">
                <a:latin typeface="Times New Roman" panose="02020603050405020304" pitchFamily="18" charset="0"/>
                <a:cs typeface="Times New Roman" panose="02020603050405020304" pitchFamily="18" charset="0"/>
              </a:rPr>
              <a:t>воздушные винты </a:t>
            </a:r>
            <a:r>
              <a:rPr lang="ru-RU" dirty="0">
                <a:latin typeface="Times New Roman" panose="02020603050405020304" pitchFamily="18" charset="0"/>
                <a:cs typeface="Times New Roman" panose="02020603050405020304" pitchFamily="18" charset="0"/>
              </a:rPr>
              <a:t>из </a:t>
            </a:r>
            <a:r>
              <a:rPr lang="ru-RU" dirty="0" smtClean="0">
                <a:latin typeface="Times New Roman" panose="02020603050405020304" pitchFamily="18" charset="0"/>
                <a:cs typeface="Times New Roman" panose="02020603050405020304" pitchFamily="18" charset="0"/>
              </a:rPr>
              <a:t>дерева,</a:t>
            </a:r>
            <a:endParaRPr lang="ru-RU" dirty="0">
              <a:latin typeface="Times New Roman" panose="02020603050405020304" pitchFamily="18" charset="0"/>
              <a:cs typeface="Times New Roman" panose="02020603050405020304" pitchFamily="18" charset="0"/>
            </a:endParaRPr>
          </a:p>
          <a:p>
            <a:pPr>
              <a:lnSpc>
                <a:spcPct val="120000"/>
              </a:lnSpc>
              <a:spcBef>
                <a:spcPts val="600"/>
              </a:spcBef>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изготавливать </a:t>
            </a:r>
            <a:r>
              <a:rPr lang="ru-RU" dirty="0" smtClean="0">
                <a:latin typeface="Times New Roman" panose="02020603050405020304" pitchFamily="18" charset="0"/>
                <a:cs typeface="Times New Roman" panose="02020603050405020304" pitchFamily="18" charset="0"/>
              </a:rPr>
              <a:t>простейшие резиномоторные модели </a:t>
            </a:r>
            <a:r>
              <a:rPr lang="ru-RU" dirty="0">
                <a:latin typeface="Times New Roman" panose="02020603050405020304" pitchFamily="18" charset="0"/>
                <a:cs typeface="Times New Roman" panose="02020603050405020304" pitchFamily="18" charset="0"/>
              </a:rPr>
              <a:t>(из </a:t>
            </a:r>
            <a:r>
              <a:rPr lang="ru-RU" dirty="0" smtClean="0">
                <a:latin typeface="Times New Roman" panose="02020603050405020304" pitchFamily="18" charset="0"/>
                <a:cs typeface="Times New Roman" panose="02020603050405020304" pitchFamily="18" charset="0"/>
              </a:rPr>
              <a:t>пенопласта и соломы),</a:t>
            </a:r>
            <a:endParaRPr lang="ru-RU" dirty="0">
              <a:latin typeface="Times New Roman" panose="02020603050405020304" pitchFamily="18" charset="0"/>
              <a:cs typeface="Times New Roman" panose="02020603050405020304" pitchFamily="18" charset="0"/>
            </a:endParaRPr>
          </a:p>
          <a:p>
            <a:pPr>
              <a:lnSpc>
                <a:spcPct val="120000"/>
              </a:lnSpc>
              <a:spcBef>
                <a:spcPts val="600"/>
              </a:spcBef>
            </a:pPr>
            <a:r>
              <a:rPr lang="ru-RU" dirty="0" smtClean="0">
                <a:latin typeface="Times New Roman" panose="02020603050405020304" pitchFamily="18" charset="0"/>
                <a:cs typeface="Times New Roman" panose="02020603050405020304" pitchFamily="18" charset="0"/>
              </a:rPr>
              <a:t>- подготавливать </a:t>
            </a:r>
            <a:r>
              <a:rPr lang="ru-RU" dirty="0">
                <a:latin typeface="Times New Roman" panose="02020603050405020304" pitchFamily="18" charset="0"/>
                <a:cs typeface="Times New Roman" panose="02020603050405020304" pitchFamily="18" charset="0"/>
              </a:rPr>
              <a:t>модели к </a:t>
            </a:r>
            <a:r>
              <a:rPr lang="ru-RU" dirty="0" smtClean="0">
                <a:latin typeface="Times New Roman" panose="02020603050405020304" pitchFamily="18" charset="0"/>
                <a:cs typeface="Times New Roman" panose="02020603050405020304" pitchFamily="18" charset="0"/>
              </a:rPr>
              <a:t>полетам,  </a:t>
            </a:r>
          </a:p>
          <a:p>
            <a:pPr>
              <a:lnSpc>
                <a:spcPct val="120000"/>
              </a:lnSpc>
              <a:spcBef>
                <a:spcPts val="600"/>
              </a:spcBef>
            </a:pPr>
            <a:r>
              <a:rPr lang="ru-RU" dirty="0" smtClean="0">
                <a:latin typeface="Times New Roman" panose="02020603050405020304" pitchFamily="18" charset="0"/>
                <a:cs typeface="Times New Roman" panose="02020603050405020304" pitchFamily="18" charset="0"/>
              </a:rPr>
              <a:t>- проводить регулировку </a:t>
            </a:r>
            <a:r>
              <a:rPr lang="ru-RU" dirty="0">
                <a:latin typeface="Times New Roman" panose="02020603050405020304" pitchFamily="18" charset="0"/>
                <a:cs typeface="Times New Roman" panose="02020603050405020304" pitchFamily="18" charset="0"/>
              </a:rPr>
              <a:t>моделей построенных типов.</a:t>
            </a:r>
          </a:p>
          <a:p>
            <a:pPr marL="0" indent="0">
              <a:lnSpc>
                <a:spcPct val="120000"/>
              </a:lnSpc>
              <a:spcBef>
                <a:spcPts val="600"/>
              </a:spcBef>
              <a:buNone/>
            </a:pPr>
            <a:endParaRPr lang="ru-RU" dirty="0">
              <a:latin typeface="Times New Roman" panose="02020603050405020304" pitchFamily="18" charset="0"/>
              <a:cs typeface="Times New Roman" panose="02020603050405020304" pitchFamily="18" charset="0"/>
            </a:endParaRPr>
          </a:p>
          <a:p>
            <a:pPr indent="0">
              <a:lnSpc>
                <a:spcPct val="120000"/>
              </a:lnSpc>
              <a:spcBef>
                <a:spcPts val="600"/>
              </a:spcBef>
            </a:pPr>
            <a:endParaRPr lang="ru-RU" dirty="0">
              <a:latin typeface="Times New Roman" panose="02020603050405020304" pitchFamily="18" charset="0"/>
              <a:cs typeface="Times New Roman" panose="02020603050405020304" pitchFamily="18" charset="0"/>
            </a:endParaRPr>
          </a:p>
          <a:p>
            <a:pPr fontAlgn="t">
              <a:lnSpc>
                <a:spcPct val="120000"/>
              </a:lnSpc>
              <a:spcBef>
                <a:spcPts val="600"/>
              </a:spcBef>
            </a:pPr>
            <a:endParaRPr lang="ru-RU" dirty="0">
              <a:latin typeface="Times New Roman" panose="02020603050405020304" pitchFamily="18" charset="0"/>
              <a:cs typeface="Times New Roman" panose="02020603050405020304" pitchFamily="18" charset="0"/>
            </a:endParaRPr>
          </a:p>
          <a:p>
            <a:pPr fontAlgn="t">
              <a:spcBef>
                <a:spcPts val="0"/>
              </a:spcBef>
            </a:pPr>
            <a:endParaRPr lang="ru-RU" dirty="0">
              <a:latin typeface="Times New Roman" panose="02020603050405020304" pitchFamily="18" charset="0"/>
              <a:cs typeface="Times New Roman" panose="02020603050405020304" pitchFamily="18" charset="0"/>
            </a:endParaRPr>
          </a:p>
          <a:p>
            <a:pPr indent="0">
              <a:buNone/>
            </a:pPr>
            <a:endParaRPr lang="ru-RU" dirty="0" smtClean="0">
              <a:latin typeface="Times New Roman" panose="02020603050405020304" pitchFamily="18" charset="0"/>
              <a:cs typeface="Times New Roman" panose="02020603050405020304" pitchFamily="18" charset="0"/>
            </a:endParaRPr>
          </a:p>
          <a:p>
            <a:pPr indent="0">
              <a:buNone/>
            </a:pPr>
            <a:endParaRPr lang="ru-RU"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6264" y="-99392"/>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Навигатор</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124744"/>
            <a:ext cx="8496944" cy="6048672"/>
          </a:xfrm>
        </p:spPr>
        <p:txBody>
          <a:bodyPr>
            <a:normAutofit/>
          </a:bodyPr>
          <a:lstStyle/>
          <a:p>
            <a:pPr fontAlgn="t">
              <a:lnSpc>
                <a:spcPct val="120000"/>
              </a:lnSpc>
              <a:spcBef>
                <a:spcPts val="0"/>
              </a:spcBef>
            </a:pPr>
            <a:r>
              <a:rPr lang="ru-RU" sz="1600" b="1" dirty="0" smtClean="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11-17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algn="just" fontAlgn="t">
              <a:lnSpc>
                <a:spcPct val="120000"/>
              </a:lnSpc>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«Навигатор» относится к туристско-краеведческой направленности</a:t>
            </a:r>
          </a:p>
          <a:p>
            <a:pPr algn="just" fontAlgn="t">
              <a:lnSpc>
                <a:spcPct val="120000"/>
              </a:lnSpc>
              <a:spcBef>
                <a:spcPts val="0"/>
              </a:spcBef>
            </a:pPr>
            <a:r>
              <a:rPr lang="ru-RU" sz="1600" dirty="0" smtClean="0">
                <a:latin typeface="Times New Roman" panose="02020603050405020304" pitchFamily="18" charset="0"/>
                <a:cs typeface="Times New Roman" panose="02020603050405020304" pitchFamily="18" charset="0"/>
              </a:rPr>
              <a:t>Программа включает в себя широкий спектр разнообразных тем, позволяющих обучающему увидеть панораму всех видов деятельности в скаутинге и туризма как его части. </a:t>
            </a:r>
          </a:p>
          <a:p>
            <a:pPr algn="just"/>
            <a:r>
              <a:rPr lang="ru-RU" sz="1600" dirty="0" smtClean="0">
                <a:latin typeface="Times New Roman" panose="02020603050405020304" pitchFamily="18" charset="0"/>
                <a:cs typeface="Times New Roman" panose="02020603050405020304" pitchFamily="18" charset="0"/>
              </a:rPr>
              <a:t>Цель программы: способствование гармоничному развитию личности ребенка для достижения им полного интеллектуального, физического, общественного, духовного, эмоционального и творческого потенциала как индивидуума и ответственного гражданина.</a:t>
            </a:r>
          </a:p>
          <a:p>
            <a:pPr algn="just"/>
            <a:r>
              <a:rPr lang="ru-RU" sz="1600" dirty="0" smtClean="0">
                <a:latin typeface="Times New Roman" panose="02020603050405020304" pitchFamily="18" charset="0"/>
                <a:cs typeface="Times New Roman" panose="02020603050405020304" pitchFamily="18" charset="0"/>
              </a:rPr>
              <a:t>В процессе освоения программы обучающиеся изучают основы туризма и спорта: обеспечение безопасности проведения походов, владение снаряжением, организация походов, основы техники пешеходного и водного ориентирования, способы оказания первой медицинской помощи, основы гигиены и экологии.</a:t>
            </a:r>
          </a:p>
          <a:p>
            <a:pPr algn="just"/>
            <a:r>
              <a:rPr lang="ru-RU" sz="1600" dirty="0" smtClean="0">
                <a:latin typeface="Times New Roman" panose="02020603050405020304" pitchFamily="18" charset="0"/>
                <a:cs typeface="Times New Roman" panose="02020603050405020304" pitchFamily="18" charset="0"/>
              </a:rPr>
              <a:t>Научатся практическому применению знаний и умений при подготовке и проведении водного и пешего турпохода (разведение костра, строительство убежища, выполнение обязанностей по специальностям участников похода), научатся организации игр на свежем воздухе.</a:t>
            </a:r>
          </a:p>
          <a:p>
            <a:pPr algn="just"/>
            <a:r>
              <a:rPr lang="ru-RU" sz="1600" dirty="0" smtClean="0">
                <a:latin typeface="Times New Roman" panose="02020603050405020304" pitchFamily="18" charset="0"/>
                <a:cs typeface="Times New Roman" panose="02020603050405020304" pitchFamily="18" charset="0"/>
              </a:rPr>
              <a:t>Познакомятся с многообразием историко-культурных и духовных центров родного края, его географическим положением и экологическими особенностями.</a:t>
            </a: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218508271"/>
      </p:ext>
    </p:extLst>
  </p:cSld>
  <p:clrMapOvr>
    <a:masterClrMapping/>
  </p:clrMapOvr>
  <p:transition>
    <p:split orient="ver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13893"/>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Школа выживания</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412776"/>
            <a:ext cx="8496944" cy="5257800"/>
          </a:xfrm>
        </p:spPr>
        <p:txBody>
          <a:bodyPr>
            <a:noAutofit/>
          </a:bodyPr>
          <a:lstStyle/>
          <a:p>
            <a:pPr fontAlgn="t">
              <a:spcBef>
                <a:spcPts val="0"/>
              </a:spcBef>
            </a:pPr>
            <a:r>
              <a:rPr lang="ru-RU" sz="1600" b="1" dirty="0" smtClean="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7-18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3 </a:t>
            </a:r>
            <a:r>
              <a:rPr lang="ru-RU" sz="1600" b="1" dirty="0">
                <a:latin typeface="Times New Roman" panose="02020603050405020304" pitchFamily="18" charset="0"/>
                <a:cs typeface="Times New Roman" panose="02020603050405020304" pitchFamily="18" charset="0"/>
              </a:rPr>
              <a:t>года</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a:latin typeface="Times New Roman" panose="02020603050405020304" pitchFamily="18" charset="0"/>
                <a:cs typeface="Times New Roman" panose="02020603050405020304" pitchFamily="18" charset="0"/>
              </a:rPr>
              <a:t>Описание</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Программа «Школа выживания» имеет туристско-краеведческую направленность.</a:t>
            </a:r>
          </a:p>
          <a:p>
            <a:pPr algn="just">
              <a:spcBef>
                <a:spcPts val="600"/>
              </a:spcBef>
            </a:pPr>
            <a:r>
              <a:rPr lang="ru-RU" sz="1600" dirty="0">
                <a:latin typeface="Times New Roman" panose="02020603050405020304" pitchFamily="18" charset="0"/>
                <a:cs typeface="Times New Roman" panose="02020603050405020304" pitchFamily="18" charset="0"/>
              </a:rPr>
              <a:t>Туристско-краеведческая педагогическая деятельность предполагает воспитание человека, ведущего здоровый образ жизни, обладающего большой общей культурой, познавательной, творческой и социальной активностью, хорошими коммуникативными, адаптационными личными качествами, высокой психологической устойчивостью, верного отечественным культурно-историческим традициям.</a:t>
            </a:r>
          </a:p>
          <a:p>
            <a:pPr algn="just">
              <a:spcBef>
                <a:spcPts val="600"/>
              </a:spcBef>
            </a:pPr>
            <a:r>
              <a:rPr lang="ru-RU" sz="1600" dirty="0" smtClean="0">
                <a:latin typeface="Times New Roman" panose="02020603050405020304" pitchFamily="18" charset="0"/>
                <a:cs typeface="Times New Roman" panose="02020603050405020304" pitchFamily="18" charset="0"/>
              </a:rPr>
              <a:t>За время обучения у ребят формируется </a:t>
            </a:r>
            <a:r>
              <a:rPr lang="ru-RU" sz="1600" dirty="0">
                <a:latin typeface="Times New Roman" panose="02020603050405020304" pitchFamily="18" charset="0"/>
                <a:cs typeface="Times New Roman" panose="02020603050405020304" pitchFamily="18" charset="0"/>
              </a:rPr>
              <a:t>умение работать со спортивной картой; </a:t>
            </a:r>
            <a:r>
              <a:rPr lang="ru-RU" sz="1600" dirty="0" smtClean="0">
                <a:latin typeface="Times New Roman" panose="02020603050405020304" pitchFamily="18" charset="0"/>
                <a:cs typeface="Times New Roman" panose="02020603050405020304" pitchFamily="18" charset="0"/>
              </a:rPr>
              <a:t>они изучают элементы </a:t>
            </a:r>
            <a:r>
              <a:rPr lang="ru-RU" sz="1600" dirty="0">
                <a:latin typeface="Times New Roman" panose="02020603050405020304" pitchFamily="18" charset="0"/>
                <a:cs typeface="Times New Roman" panose="02020603050405020304" pitchFamily="18" charset="0"/>
              </a:rPr>
              <a:t>строевой подготовки, </a:t>
            </a:r>
            <a:r>
              <a:rPr lang="ru-RU" sz="1600" dirty="0" smtClean="0">
                <a:latin typeface="Times New Roman" panose="02020603050405020304" pitchFamily="18" charset="0"/>
                <a:cs typeface="Times New Roman" panose="02020603050405020304" pitchFamily="18" charset="0"/>
              </a:rPr>
              <a:t>приобретают навыки </a:t>
            </a:r>
            <a:r>
              <a:rPr lang="ru-RU" sz="1600" dirty="0">
                <a:latin typeface="Times New Roman" panose="02020603050405020304" pitchFamily="18" charset="0"/>
                <a:cs typeface="Times New Roman" panose="02020603050405020304" pitchFamily="18" charset="0"/>
              </a:rPr>
              <a:t>стрельбы из пневматической винтовки и обращения с автоматом Калашникова, </a:t>
            </a:r>
            <a:r>
              <a:rPr lang="ru-RU" sz="1600" dirty="0" smtClean="0">
                <a:latin typeface="Times New Roman" panose="02020603050405020304" pitchFamily="18" charset="0"/>
                <a:cs typeface="Times New Roman" panose="02020603050405020304" pitchFamily="18" charset="0"/>
              </a:rPr>
              <a:t>изучают </a:t>
            </a:r>
            <a:r>
              <a:rPr lang="ru-RU" sz="1600" dirty="0">
                <a:latin typeface="Times New Roman" panose="02020603050405020304" pitchFamily="18" charset="0"/>
                <a:cs typeface="Times New Roman" panose="02020603050405020304" pitchFamily="18" charset="0"/>
              </a:rPr>
              <a:t>дни воинской славы </a:t>
            </a:r>
            <a:r>
              <a:rPr lang="ru-RU" sz="1600" dirty="0" smtClean="0">
                <a:latin typeface="Times New Roman" panose="02020603050405020304" pitchFamily="18" charset="0"/>
                <a:cs typeface="Times New Roman" panose="02020603050405020304" pitchFamily="18" charset="0"/>
              </a:rPr>
              <a:t>Отечества (блок «Зарница»), изучают </a:t>
            </a:r>
            <a:r>
              <a:rPr lang="ru-RU" sz="1600" dirty="0">
                <a:latin typeface="Times New Roman" panose="02020603050405020304" pitchFamily="18" charset="0"/>
                <a:cs typeface="Times New Roman" panose="02020603050405020304" pitchFamily="18" charset="0"/>
              </a:rPr>
              <a:t>функции службы МЧС России, </a:t>
            </a:r>
            <a:r>
              <a:rPr lang="ru-RU" sz="1600" dirty="0" smtClean="0">
                <a:latin typeface="Times New Roman" panose="02020603050405020304" pitchFamily="18" charset="0"/>
                <a:cs typeface="Times New Roman" panose="02020603050405020304" pitchFamily="18" charset="0"/>
              </a:rPr>
              <a:t>осваивают </a:t>
            </a:r>
            <a:r>
              <a:rPr lang="ru-RU" sz="1600" dirty="0">
                <a:latin typeface="Times New Roman" panose="02020603050405020304" pitchFamily="18" charset="0"/>
                <a:cs typeface="Times New Roman" panose="02020603050405020304" pitchFamily="18" charset="0"/>
              </a:rPr>
              <a:t>основы страховки, </a:t>
            </a:r>
            <a:r>
              <a:rPr lang="ru-RU" sz="1600" dirty="0" smtClean="0">
                <a:latin typeface="Times New Roman" panose="02020603050405020304" pitchFamily="18" charset="0"/>
                <a:cs typeface="Times New Roman" panose="02020603050405020304" pitchFamily="18" charset="0"/>
              </a:rPr>
              <a:t>запоминают </a:t>
            </a:r>
            <a:r>
              <a:rPr lang="ru-RU" sz="1600" dirty="0">
                <a:latin typeface="Times New Roman" panose="02020603050405020304" pitchFamily="18" charset="0"/>
                <a:cs typeface="Times New Roman" panose="02020603050405020304" pitchFamily="18" charset="0"/>
              </a:rPr>
              <a:t>международные сигналы бедствия, </a:t>
            </a:r>
            <a:r>
              <a:rPr lang="ru-RU" sz="1600" dirty="0" smtClean="0">
                <a:latin typeface="Times New Roman" panose="02020603050405020304" pitchFamily="18" charset="0"/>
                <a:cs typeface="Times New Roman" panose="02020603050405020304" pitchFamily="18" charset="0"/>
              </a:rPr>
              <a:t>учатся </a:t>
            </a:r>
            <a:r>
              <a:rPr lang="ru-RU" sz="1600" dirty="0">
                <a:latin typeface="Times New Roman" panose="02020603050405020304" pitchFamily="18" charset="0"/>
                <a:cs typeface="Times New Roman" panose="02020603050405020304" pitchFamily="18" charset="0"/>
              </a:rPr>
              <a:t>оказывать первую медицинскую помощь при более сложных видах травм, </a:t>
            </a:r>
            <a:r>
              <a:rPr lang="ru-RU" sz="1600" dirty="0" smtClean="0">
                <a:latin typeface="Times New Roman" panose="02020603050405020304" pitchFamily="18" charset="0"/>
                <a:cs typeface="Times New Roman" panose="02020603050405020304" pitchFamily="18" charset="0"/>
              </a:rPr>
              <a:t>изучают </a:t>
            </a:r>
            <a:r>
              <a:rPr lang="ru-RU" sz="1600" dirty="0">
                <a:latin typeface="Times New Roman" panose="02020603050405020304" pitchFamily="18" charset="0"/>
                <a:cs typeface="Times New Roman" panose="02020603050405020304" pitchFamily="18" charset="0"/>
              </a:rPr>
              <a:t>основы правил дорожного движения, </a:t>
            </a:r>
            <a:r>
              <a:rPr lang="ru-RU" sz="1600" dirty="0" smtClean="0">
                <a:latin typeface="Times New Roman" panose="02020603050405020304" pitchFamily="18" charset="0"/>
                <a:cs typeface="Times New Roman" panose="02020603050405020304" pitchFamily="18" charset="0"/>
              </a:rPr>
              <a:t>знакомятся </a:t>
            </a:r>
            <a:r>
              <a:rPr lang="ru-RU" sz="1600" dirty="0">
                <a:latin typeface="Times New Roman" panose="02020603050405020304" pitchFamily="18" charset="0"/>
                <a:cs typeface="Times New Roman" panose="02020603050405020304" pitchFamily="18" charset="0"/>
              </a:rPr>
              <a:t>с профессией пожарного и </a:t>
            </a:r>
            <a:r>
              <a:rPr lang="ru-RU" sz="1600" dirty="0" smtClean="0">
                <a:latin typeface="Times New Roman" panose="02020603050405020304" pitchFamily="18" charset="0"/>
                <a:cs typeface="Times New Roman" panose="02020603050405020304" pitchFamily="18" charset="0"/>
              </a:rPr>
              <a:t>изучают </a:t>
            </a:r>
            <a:r>
              <a:rPr lang="ru-RU" sz="1600" dirty="0">
                <a:latin typeface="Times New Roman" panose="02020603050405020304" pitchFamily="18" charset="0"/>
                <a:cs typeface="Times New Roman" panose="02020603050405020304" pitchFamily="18" charset="0"/>
              </a:rPr>
              <a:t>основные правила предотвращения и тушения </a:t>
            </a:r>
            <a:r>
              <a:rPr lang="ru-RU" sz="1600" dirty="0" smtClean="0">
                <a:latin typeface="Times New Roman" panose="02020603050405020304" pitchFamily="18" charset="0"/>
                <a:cs typeface="Times New Roman" panose="02020603050405020304" pitchFamily="18" charset="0"/>
              </a:rPr>
              <a:t>пожаров (блок </a:t>
            </a:r>
            <a:r>
              <a:rPr lang="ru-RU" sz="1600" dirty="0">
                <a:latin typeface="Times New Roman" panose="02020603050405020304" pitchFamily="18" charset="0"/>
                <a:cs typeface="Times New Roman" panose="02020603050405020304" pitchFamily="18" charset="0"/>
              </a:rPr>
              <a:t>«Школа безопасности</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275492515"/>
      </p:ext>
    </p:extLst>
  </p:cSld>
  <p:clrMapOvr>
    <a:masterClrMapping/>
  </p:clrMapOvr>
  <p:transition>
    <p:split orient="vert"/>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55776" y="476672"/>
            <a:ext cx="8085584" cy="692696"/>
          </a:xfrm>
        </p:spPr>
        <p:txBody>
          <a:bodyPr>
            <a:noAutofit/>
          </a:bodyPr>
          <a:lstStyle/>
          <a:p>
            <a:r>
              <a:rPr lang="ru-RU" sz="4800" dirty="0" smtClean="0">
                <a:latin typeface="Times New Roman" panose="02020603050405020304" pitchFamily="18" charset="0"/>
                <a:cs typeface="Times New Roman" panose="02020603050405020304" pitchFamily="18" charset="0"/>
              </a:rPr>
              <a:t>Юный турист</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251520" y="1372452"/>
            <a:ext cx="8640960" cy="5944980"/>
          </a:xfrm>
        </p:spPr>
        <p:txBody>
          <a:bodyPr>
            <a:normAutofit fontScale="32500" lnSpcReduction="20000"/>
          </a:bodyPr>
          <a:lstStyle/>
          <a:p>
            <a:pPr fontAlgn="t">
              <a:lnSpc>
                <a:spcPct val="120000"/>
              </a:lnSpc>
              <a:spcBef>
                <a:spcPts val="0"/>
              </a:spcBef>
            </a:pPr>
            <a:r>
              <a:rPr lang="ru-RU" sz="4900" b="1" dirty="0" smtClean="0">
                <a:latin typeface="Times New Roman" panose="02020603050405020304" pitchFamily="18" charset="0"/>
                <a:cs typeface="Times New Roman" panose="02020603050405020304" pitchFamily="18" charset="0"/>
              </a:rPr>
              <a:t>Возраст</a:t>
            </a:r>
            <a:r>
              <a:rPr lang="en-US" sz="4900" b="1" dirty="0">
                <a:latin typeface="Times New Roman" panose="02020603050405020304" pitchFamily="18" charset="0"/>
                <a:cs typeface="Times New Roman" panose="02020603050405020304" pitchFamily="18" charset="0"/>
              </a:rPr>
              <a:t>:</a:t>
            </a:r>
            <a:r>
              <a:rPr lang="ru-RU" sz="4900" b="1" dirty="0">
                <a:latin typeface="Times New Roman" panose="02020603050405020304" pitchFamily="18" charset="0"/>
                <a:cs typeface="Times New Roman" panose="02020603050405020304" pitchFamily="18" charset="0"/>
              </a:rPr>
              <a:t> Программа рассчитана на детей </a:t>
            </a:r>
            <a:r>
              <a:rPr lang="ru-RU" sz="4900" b="1" dirty="0" smtClean="0">
                <a:latin typeface="Times New Roman" panose="02020603050405020304" pitchFamily="18" charset="0"/>
                <a:cs typeface="Times New Roman" panose="02020603050405020304" pitchFamily="18" charset="0"/>
              </a:rPr>
              <a:t>10-18 </a:t>
            </a:r>
            <a:r>
              <a:rPr lang="ru-RU" sz="4900" b="1" dirty="0">
                <a:latin typeface="Times New Roman" panose="02020603050405020304" pitchFamily="18" charset="0"/>
                <a:cs typeface="Times New Roman" panose="02020603050405020304" pitchFamily="18" charset="0"/>
              </a:rPr>
              <a:t>лет</a:t>
            </a:r>
            <a:r>
              <a:rPr lang="ru-RU" sz="4900" dirty="0">
                <a:latin typeface="Times New Roman" panose="02020603050405020304" pitchFamily="18" charset="0"/>
                <a:cs typeface="Times New Roman" panose="02020603050405020304" pitchFamily="18" charset="0"/>
              </a:rPr>
              <a:t/>
            </a:r>
            <a:br>
              <a:rPr lang="ru-RU" sz="4900" dirty="0">
                <a:latin typeface="Times New Roman" panose="02020603050405020304" pitchFamily="18" charset="0"/>
                <a:cs typeface="Times New Roman" panose="02020603050405020304" pitchFamily="18" charset="0"/>
              </a:rPr>
            </a:br>
            <a:r>
              <a:rPr lang="ru-RU" sz="4900" b="1" dirty="0">
                <a:latin typeface="Times New Roman" panose="02020603050405020304" pitchFamily="18" charset="0"/>
                <a:cs typeface="Times New Roman" panose="02020603050405020304" pitchFamily="18" charset="0"/>
              </a:rPr>
              <a:t>Срок реализации: </a:t>
            </a:r>
            <a:r>
              <a:rPr lang="ru-RU" sz="4900" b="1" dirty="0" smtClean="0">
                <a:latin typeface="Times New Roman" panose="02020603050405020304" pitchFamily="18" charset="0"/>
                <a:cs typeface="Times New Roman" panose="02020603050405020304" pitchFamily="18" charset="0"/>
              </a:rPr>
              <a:t>3 </a:t>
            </a:r>
            <a:r>
              <a:rPr lang="ru-RU" sz="4900" b="1" dirty="0">
                <a:latin typeface="Times New Roman" panose="02020603050405020304" pitchFamily="18" charset="0"/>
                <a:cs typeface="Times New Roman" panose="02020603050405020304" pitchFamily="18" charset="0"/>
              </a:rPr>
              <a:t>года</a:t>
            </a:r>
            <a:endParaRPr lang="ru-RU" sz="49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4900" b="1" dirty="0">
                <a:latin typeface="Times New Roman" panose="02020603050405020304" pitchFamily="18" charset="0"/>
                <a:cs typeface="Times New Roman" panose="02020603050405020304" pitchFamily="18" charset="0"/>
              </a:rPr>
              <a:t>Описание: </a:t>
            </a:r>
            <a:r>
              <a:rPr lang="ru-RU" sz="4900" dirty="0" smtClean="0">
                <a:latin typeface="Times New Roman" panose="02020603050405020304" pitchFamily="18" charset="0"/>
                <a:cs typeface="Times New Roman" panose="02020603050405020304" pitchFamily="18" charset="0"/>
              </a:rPr>
              <a:t>Программа «Юный турист» имеет туристско-краеведческую направленность.</a:t>
            </a:r>
            <a:endParaRPr lang="ru-RU" sz="4900" b="1" dirty="0" smtClean="0">
              <a:latin typeface="Times New Roman" panose="02020603050405020304" pitchFamily="18" charset="0"/>
              <a:cs typeface="Times New Roman" panose="02020603050405020304" pitchFamily="18" charset="0"/>
            </a:endParaRPr>
          </a:p>
          <a:p>
            <a:pPr lvl="0" algn="just">
              <a:lnSpc>
                <a:spcPct val="120000"/>
              </a:lnSpc>
              <a:spcBef>
                <a:spcPts val="600"/>
              </a:spcBef>
            </a:pPr>
            <a:r>
              <a:rPr lang="ru-RU" sz="4900" dirty="0">
                <a:latin typeface="Times New Roman" panose="02020603050405020304" pitchFamily="18" charset="0"/>
                <a:cs typeface="Times New Roman" panose="02020603050405020304" pitchFamily="18" charset="0"/>
              </a:rPr>
              <a:t>Главная цель программы дать знания подрастающему поколению о способах выживания человека в природной среде и правилах поведении в экстремальных </a:t>
            </a:r>
            <a:r>
              <a:rPr lang="ru-RU" sz="4900" dirty="0" smtClean="0">
                <a:latin typeface="Times New Roman" panose="02020603050405020304" pitchFamily="18" charset="0"/>
                <a:cs typeface="Times New Roman" panose="02020603050405020304" pitchFamily="18" charset="0"/>
              </a:rPr>
              <a:t>условиях.</a:t>
            </a:r>
            <a:endParaRPr lang="ru-RU" sz="4900" dirty="0">
              <a:latin typeface="Times New Roman" panose="02020603050405020304" pitchFamily="18" charset="0"/>
              <a:cs typeface="Times New Roman" panose="02020603050405020304" pitchFamily="18" charset="0"/>
            </a:endParaRPr>
          </a:p>
          <a:p>
            <a:pPr algn="just">
              <a:lnSpc>
                <a:spcPct val="120000"/>
              </a:lnSpc>
              <a:spcBef>
                <a:spcPts val="600"/>
              </a:spcBef>
            </a:pPr>
            <a:r>
              <a:rPr lang="ru-RU" sz="4900" dirty="0" smtClean="0">
                <a:latin typeface="Times New Roman" panose="02020603050405020304" pitchFamily="18" charset="0"/>
                <a:cs typeface="Times New Roman" panose="02020603050405020304" pitchFamily="18" charset="0"/>
              </a:rPr>
              <a:t>Программа представляет собой  два  последовательных курса с постепенным усложнением и углублением содержания: от начального уровня, на котором воспитанники овладевают общими туристскими умениями и навыками, формируется общее представление о туризме и его значении для общества, до базового уровня, на котором происходит расширение знаний и умений воспитанников в туристской подготовке. </a:t>
            </a:r>
          </a:p>
          <a:p>
            <a:pPr algn="just">
              <a:lnSpc>
                <a:spcPct val="120000"/>
              </a:lnSpc>
              <a:spcBef>
                <a:spcPts val="600"/>
              </a:spcBef>
            </a:pPr>
            <a:r>
              <a:rPr lang="ru-RU" sz="4900" dirty="0" smtClean="0">
                <a:latin typeface="Times New Roman" panose="02020603050405020304" pitchFamily="18" charset="0"/>
                <a:cs typeface="Times New Roman" panose="02020603050405020304" pitchFamily="18" charset="0"/>
              </a:rPr>
              <a:t>Обучающиеся </a:t>
            </a:r>
            <a:r>
              <a:rPr lang="ru-RU" sz="4900" dirty="0">
                <a:latin typeface="Times New Roman" panose="02020603050405020304" pitchFamily="18" charset="0"/>
                <a:cs typeface="Times New Roman" panose="02020603050405020304" pitchFamily="18" charset="0"/>
              </a:rPr>
              <a:t>приобретают основы начальной туристской подготовки: знакомятся с историй развития туризма в родном крае и всей стране, изучают виды туризма и осваивают их в соответствии с возможностями местности, получают навыки основ туристского быта (умение выбрать и правильно уложить в рюкзак туристское снаряжение, умение грамотно установить бивак и обеспечить себя пищей), ориентирования по компасу и окружающим объектам, осваивают и закрепляют умение работы с топографическими и спортивными картами, приобретают умение оказывать первую медицинскую помощь на несложные виды травм, умеют правильно собрать походную аптечку и пользоваться ей</a:t>
            </a:r>
            <a:r>
              <a:rPr lang="ru-RU" sz="4900" dirty="0" smtClean="0">
                <a:latin typeface="Times New Roman" panose="02020603050405020304" pitchFamily="18" charset="0"/>
                <a:cs typeface="Times New Roman" panose="02020603050405020304" pitchFamily="18" charset="0"/>
              </a:rPr>
              <a:t>.</a:t>
            </a:r>
          </a:p>
          <a:p>
            <a:pPr algn="just">
              <a:lnSpc>
                <a:spcPct val="120000"/>
              </a:lnSpc>
              <a:spcBef>
                <a:spcPts val="600"/>
              </a:spcBef>
            </a:pPr>
            <a:endParaRPr lang="ru-RU" sz="4900" dirty="0">
              <a:latin typeface="Times New Roman" panose="02020603050405020304" pitchFamily="18" charset="0"/>
              <a:cs typeface="Times New Roman" panose="02020603050405020304" pitchFamily="18" charset="0"/>
            </a:endParaRPr>
          </a:p>
          <a:p>
            <a:pPr algn="just">
              <a:lnSpc>
                <a:spcPct val="120000"/>
              </a:lnSpc>
              <a:spcBef>
                <a:spcPts val="600"/>
              </a:spcBef>
            </a:pPr>
            <a:endParaRPr lang="ru-RU" sz="3400" dirty="0" smtClean="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386275120"/>
      </p:ext>
    </p:extLst>
  </p:cSld>
  <p:clrMapOvr>
    <a:masterClrMapping/>
  </p:clrMapOvr>
  <p:transition>
    <p:split orient="ver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0"/>
            <a:ext cx="8229600"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Велоклуб «</a:t>
            </a:r>
            <a:r>
              <a:rPr lang="en-US" sz="4800" dirty="0" smtClean="0">
                <a:latin typeface="Times New Roman" panose="02020603050405020304" pitchFamily="18" charset="0"/>
                <a:cs typeface="Times New Roman" panose="02020603050405020304" pitchFamily="18" charset="0"/>
              </a:rPr>
              <a:t>Veloohta</a:t>
            </a:r>
            <a:r>
              <a:rPr lang="ru-RU" sz="4800" dirty="0" smtClean="0">
                <a:latin typeface="Times New Roman" panose="02020603050405020304" pitchFamily="18" charset="0"/>
                <a:cs typeface="Times New Roman" panose="02020603050405020304" pitchFamily="18" charset="0"/>
              </a:rPr>
              <a:t>»</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340768"/>
            <a:ext cx="8229600" cy="4896544"/>
          </a:xfrm>
        </p:spPr>
        <p:txBody>
          <a:bodyPr>
            <a:norm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12-17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a:t>
            </a:r>
            <a:r>
              <a:rPr lang="ru-RU" sz="1600" b="1" dirty="0" smtClean="0">
                <a:latin typeface="Times New Roman" panose="02020603050405020304" pitchFamily="18" charset="0"/>
                <a:cs typeface="Times New Roman" panose="02020603050405020304" pitchFamily="18" charset="0"/>
              </a:rPr>
              <a:t>1 год</a:t>
            </a:r>
            <a:endParaRPr lang="ru-RU" sz="1600" dirty="0">
              <a:latin typeface="Times New Roman" panose="02020603050405020304" pitchFamily="18" charset="0"/>
              <a:cs typeface="Times New Roman" panose="02020603050405020304" pitchFamily="18" charset="0"/>
            </a:endParaRPr>
          </a:p>
          <a:p>
            <a:pPr fontAlgn="t">
              <a:spcBef>
                <a:spcPts val="0"/>
              </a:spcBef>
            </a:pPr>
            <a:r>
              <a:rPr lang="ru-RU" sz="1600" b="1" dirty="0">
                <a:latin typeface="Times New Roman" panose="02020603050405020304" pitchFamily="18" charset="0"/>
                <a:cs typeface="Times New Roman" panose="02020603050405020304" pitchFamily="18" charset="0"/>
              </a:rPr>
              <a:t>Описание</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ВЕЛОКЛУБ «</a:t>
            </a:r>
            <a:r>
              <a:rPr lang="en-US" sz="1600" dirty="0" smtClean="0">
                <a:latin typeface="Times New Roman" panose="02020603050405020304" pitchFamily="18" charset="0"/>
                <a:cs typeface="Times New Roman" panose="02020603050405020304" pitchFamily="18" charset="0"/>
              </a:rPr>
              <a:t>Veloohta</a:t>
            </a:r>
            <a:r>
              <a:rPr lang="ru-RU" sz="1600" dirty="0" smtClean="0">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 - </a:t>
            </a:r>
            <a:r>
              <a:rPr lang="ru-RU" sz="1600" dirty="0" smtClean="0">
                <a:latin typeface="Times New Roman" panose="02020603050405020304" pitchFamily="18" charset="0"/>
                <a:cs typeface="Times New Roman" panose="02020603050405020304" pitchFamily="18" charset="0"/>
              </a:rPr>
              <a:t>туристско-краеведческой направленности.</a:t>
            </a:r>
            <a:r>
              <a:rPr lang="ru-RU" sz="1600" dirty="0">
                <a:latin typeface="Times New Roman" panose="02020603050405020304" pitchFamily="18" charset="0"/>
                <a:cs typeface="Times New Roman" panose="02020603050405020304" pitchFamily="18" charset="0"/>
              </a:rPr>
              <a:t>	</a:t>
            </a:r>
            <a:endParaRPr lang="ru-RU" sz="1600" dirty="0" smtClean="0">
              <a:latin typeface="Times New Roman" panose="02020603050405020304" pitchFamily="18" charset="0"/>
              <a:cs typeface="Times New Roman" panose="02020603050405020304" pitchFamily="18" charset="0"/>
            </a:endParaRPr>
          </a:p>
          <a:p>
            <a:pPr algn="just" fontAlgn="t">
              <a:spcBef>
                <a:spcPts val="600"/>
              </a:spcBef>
            </a:pPr>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направлена на обучение </a:t>
            </a:r>
            <a:r>
              <a:rPr lang="ru-RU" sz="1600" dirty="0" smtClean="0">
                <a:latin typeface="Times New Roman" panose="02020603050405020304" pitchFamily="18" charset="0"/>
                <a:cs typeface="Times New Roman" panose="02020603050405020304" pitchFamily="18" charset="0"/>
              </a:rPr>
              <a:t>подростков навыкам езды, преимущественно, </a:t>
            </a:r>
            <a:r>
              <a:rPr lang="ru-RU" sz="1600" dirty="0">
                <a:latin typeface="Times New Roman" panose="02020603050405020304" pitchFamily="18" charset="0"/>
                <a:cs typeface="Times New Roman" panose="02020603050405020304" pitchFamily="18" charset="0"/>
              </a:rPr>
              <a:t>на велосипеде, на приобщение воспитанников к спорту, туризму, бережному отношению к природе и здоровому образу жизни. Отличительной особенностью программы  является ее многогранность, т.к. дети получают знания не только в сфере велотуризма, но и познакомятся с оказание первой медицинской помощи, научатся правильно передвигаться на роликовых коньках, лыжах и т.д.</a:t>
            </a:r>
          </a:p>
          <a:p>
            <a:pPr algn="just">
              <a:spcBef>
                <a:spcPts val="600"/>
              </a:spcBef>
            </a:pPr>
            <a:r>
              <a:rPr lang="ru-RU" sz="1600" dirty="0">
                <a:latin typeface="Times New Roman" panose="02020603050405020304" pitchFamily="18" charset="0"/>
                <a:cs typeface="Times New Roman" panose="02020603050405020304" pitchFamily="18" charset="0"/>
              </a:rPr>
              <a:t>П</a:t>
            </a:r>
            <a:r>
              <a:rPr lang="ru-RU" sz="1600" dirty="0" smtClean="0">
                <a:latin typeface="Times New Roman" panose="02020603050405020304" pitchFamily="18" charset="0"/>
                <a:cs typeface="Times New Roman" panose="02020603050405020304" pitchFamily="18" charset="0"/>
              </a:rPr>
              <a:t>осле освоения курса обучения </a:t>
            </a:r>
            <a:r>
              <a:rPr lang="ru-RU" sz="1600" dirty="0">
                <a:latin typeface="Times New Roman" panose="02020603050405020304" pitchFamily="18" charset="0"/>
                <a:cs typeface="Times New Roman" panose="02020603050405020304" pitchFamily="18" charset="0"/>
              </a:rPr>
              <a:t>дети должны научиться пользоваться различным туристическим снаряжением, научиться водить велосипед в </a:t>
            </a:r>
            <a:r>
              <a:rPr lang="ru-RU" sz="1600" dirty="0" smtClean="0">
                <a:latin typeface="Times New Roman" panose="02020603050405020304" pitchFamily="18" charset="0"/>
                <a:cs typeface="Times New Roman" panose="02020603050405020304" pitchFamily="18" charset="0"/>
              </a:rPr>
              <a:t>строгом соответствии </a:t>
            </a:r>
            <a:r>
              <a:rPr lang="ru-RU" sz="1600" dirty="0">
                <a:latin typeface="Times New Roman" panose="02020603050405020304" pitchFamily="18" charset="0"/>
                <a:cs typeface="Times New Roman" panose="02020603050405020304" pitchFamily="18" charset="0"/>
              </a:rPr>
              <a:t>с правилами дорожного движения, самостоятельно обслуживать и ремонтировать его. В конце года дети сдают </a:t>
            </a:r>
            <a:r>
              <a:rPr lang="ru-RU" sz="1600" dirty="0" smtClean="0">
                <a:latin typeface="Times New Roman" panose="02020603050405020304" pitchFamily="18" charset="0"/>
                <a:cs typeface="Times New Roman" panose="02020603050405020304" pitchFamily="18" charset="0"/>
              </a:rPr>
              <a:t>итоговый </a:t>
            </a:r>
            <a:r>
              <a:rPr lang="ru-RU" sz="1600" dirty="0">
                <a:latin typeface="Times New Roman" panose="02020603050405020304" pitchFamily="18" charset="0"/>
                <a:cs typeface="Times New Roman" panose="02020603050405020304" pitchFamily="18" charset="0"/>
              </a:rPr>
              <a:t>зачёт </a:t>
            </a:r>
            <a:r>
              <a:rPr lang="ru-RU" sz="1600" dirty="0" smtClean="0">
                <a:latin typeface="Times New Roman" panose="02020603050405020304" pitchFamily="18" charset="0"/>
                <a:cs typeface="Times New Roman" panose="02020603050405020304" pitchFamily="18" charset="0"/>
              </a:rPr>
              <a:t>по </a:t>
            </a:r>
            <a:r>
              <a:rPr lang="ru-RU" sz="1600" dirty="0">
                <a:latin typeface="Times New Roman" panose="02020603050405020304" pitchFamily="18" charset="0"/>
                <a:cs typeface="Times New Roman" panose="02020603050405020304" pitchFamily="18" charset="0"/>
              </a:rPr>
              <a:t>ОФП, показывающий положительную тенденцию в развитии их силовых качеств, выносливости, ловкости. Так же дети набираются походного опыта, </a:t>
            </a:r>
            <a:r>
              <a:rPr lang="ru-RU" sz="1600" dirty="0" smtClean="0">
                <a:latin typeface="Times New Roman" panose="02020603050405020304" pitchFamily="18" charset="0"/>
                <a:cs typeface="Times New Roman" panose="02020603050405020304" pitchFamily="18" charset="0"/>
              </a:rPr>
              <a:t>оказания </a:t>
            </a:r>
            <a:r>
              <a:rPr lang="ru-RU" sz="1600" dirty="0">
                <a:latin typeface="Times New Roman" panose="02020603050405020304" pitchFamily="18" charset="0"/>
                <a:cs typeface="Times New Roman" panose="02020603050405020304" pitchFamily="18" charset="0"/>
              </a:rPr>
              <a:t>первой помощи пострадавшему, технике катания на </a:t>
            </a:r>
            <a:r>
              <a:rPr lang="ru-RU" sz="1600" dirty="0" smtClean="0">
                <a:latin typeface="Times New Roman" panose="02020603050405020304" pitchFamily="18" charset="0"/>
                <a:cs typeface="Times New Roman" panose="02020603050405020304" pitchFamily="18" charset="0"/>
              </a:rPr>
              <a:t>других спортивных средствах передвижения, </a:t>
            </a:r>
            <a:r>
              <a:rPr lang="ru-RU" sz="1600" dirty="0">
                <a:latin typeface="Times New Roman" panose="02020603050405020304" pitchFamily="18" charset="0"/>
                <a:cs typeface="Times New Roman" panose="02020603050405020304" pitchFamily="18" charset="0"/>
              </a:rPr>
              <a:t>и многим другим полезным </a:t>
            </a:r>
            <a:r>
              <a:rPr lang="ru-RU" sz="1600" dirty="0" smtClean="0">
                <a:latin typeface="Times New Roman" panose="02020603050405020304" pitchFamily="18" charset="0"/>
                <a:cs typeface="Times New Roman" panose="02020603050405020304" pitchFamily="18" charset="0"/>
              </a:rPr>
              <a:t>навыкам.</a:t>
            </a:r>
          </a:p>
          <a:p>
            <a:pPr algn="just">
              <a:spcBef>
                <a:spcPts val="600"/>
              </a:spcBef>
            </a:pPr>
            <a:r>
              <a:rPr lang="ru-RU" sz="1600" dirty="0" smtClean="0">
                <a:latin typeface="Times New Roman" panose="02020603050405020304" pitchFamily="18" charset="0"/>
                <a:cs typeface="Times New Roman" panose="02020603050405020304" pitchFamily="18" charset="0"/>
              </a:rPr>
              <a:t>Кроме того, подростки приобретут положительные навыки  общения друг с другом и окружающими их людьми. </a:t>
            </a:r>
            <a:endParaRPr lang="ru-RU" sz="1600" dirty="0">
              <a:latin typeface="Times New Roman" panose="02020603050405020304" pitchFamily="18" charset="0"/>
              <a:cs typeface="Times New Roman" panose="02020603050405020304" pitchFamily="18" charset="0"/>
            </a:endParaRPr>
          </a:p>
          <a:p>
            <a:pPr>
              <a:spcBef>
                <a:spcPts val="600"/>
              </a:spcBef>
            </a:pPr>
            <a:endParaRPr lang="ru-RU" sz="1600"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504905079"/>
      </p:ext>
    </p:extLst>
  </p:cSld>
  <p:clrMapOvr>
    <a:masterClrMapping/>
  </p:clrMapOvr>
  <p:transition>
    <p:split orient="ver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369332"/>
            <a:ext cx="7344816" cy="792088"/>
          </a:xfrm>
        </p:spPr>
        <p:txBody>
          <a:bodyPr>
            <a:normAutofit/>
          </a:bodyPr>
          <a:lstStyle/>
          <a:p>
            <a:pPr algn="ctr"/>
            <a:r>
              <a:rPr lang="ru-RU" sz="4800" dirty="0" smtClean="0">
                <a:latin typeface="Times New Roman" panose="02020603050405020304" pitchFamily="18" charset="0"/>
                <a:cs typeface="Times New Roman" panose="02020603050405020304" pitchFamily="18" charset="0"/>
              </a:rPr>
              <a:t>Азбука туризма</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251520" y="1484784"/>
            <a:ext cx="8640960" cy="5184576"/>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10-14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smtClean="0">
                <a:latin typeface="Times New Roman" panose="02020603050405020304" pitchFamily="18" charset="0"/>
                <a:cs typeface="Times New Roman" panose="02020603050405020304" pitchFamily="18" charset="0"/>
              </a:rPr>
              <a:t>Срок реализации: 2 года</a:t>
            </a:r>
            <a:endParaRPr lang="ru-RU" sz="1600" dirty="0" smtClean="0">
              <a:latin typeface="Times New Roman" panose="02020603050405020304" pitchFamily="18" charset="0"/>
              <a:cs typeface="Times New Roman" panose="02020603050405020304" pitchFamily="18" charset="0"/>
            </a:endParaRPr>
          </a:p>
          <a:p>
            <a:pPr fontAlgn="t">
              <a:spcBef>
                <a:spcPts val="0"/>
              </a:spcBef>
            </a:pPr>
            <a:r>
              <a:rPr lang="ru-RU" sz="1600" b="1" dirty="0" smtClean="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«Азбука туризма» </a:t>
            </a:r>
            <a:r>
              <a:rPr lang="ru-RU" sz="1600" dirty="0">
                <a:latin typeface="Times New Roman" panose="02020603050405020304" pitchFamily="18" charset="0"/>
                <a:cs typeface="Times New Roman" panose="02020603050405020304" pitchFamily="18" charset="0"/>
              </a:rPr>
              <a:t>имеет </a:t>
            </a:r>
            <a:r>
              <a:rPr lang="ru-RU" sz="1600" dirty="0" smtClean="0">
                <a:latin typeface="Times New Roman" panose="02020603050405020304" pitchFamily="18" charset="0"/>
                <a:cs typeface="Times New Roman" panose="02020603050405020304" pitchFamily="18" charset="0"/>
              </a:rPr>
              <a:t>туристско-краеведческую направленность.</a:t>
            </a:r>
            <a:r>
              <a:rPr lang="ru-RU" sz="1600" dirty="0">
                <a:solidFill>
                  <a:srgbClr val="FF0000"/>
                </a:solidFill>
                <a:latin typeface="Times New Roman" panose="02020603050405020304" pitchFamily="18" charset="0"/>
                <a:cs typeface="Times New Roman" panose="02020603050405020304" pitchFamily="18" charset="0"/>
              </a:rPr>
              <a:t> </a:t>
            </a:r>
          </a:p>
          <a:p>
            <a:pPr algn="just">
              <a:spcBef>
                <a:spcPts val="600"/>
              </a:spcBef>
            </a:pPr>
            <a:r>
              <a:rPr lang="ru-RU" sz="1600" dirty="0">
                <a:latin typeface="Times New Roman" panose="02020603050405020304" pitchFamily="18" charset="0"/>
                <a:cs typeface="Times New Roman" panose="02020603050405020304" pitchFamily="18" charset="0"/>
              </a:rPr>
              <a:t>К окончанию первого курса обучающиеся приобретают основы начальной туристской подготовки: знакомятся с историй развития туризма в родном крае и стране, изучают виды туризма и осваивают их в соответствии с возможностями местности, получают навыки основ туристского быта, ориентирования по компасу и окружающим объектам, осваивают работу с топографическими и физическими картами, приобретают умение оказывать первую медицинскую помощь при несложных видах травм, умеют правильно собрать походную аптечку и пользоваться ею.</a:t>
            </a:r>
          </a:p>
          <a:p>
            <a:pPr algn="just">
              <a:spcBef>
                <a:spcPts val="600"/>
              </a:spcBef>
            </a:pPr>
            <a:r>
              <a:rPr lang="ru-RU" sz="1600" dirty="0">
                <a:latin typeface="Times New Roman" panose="02020603050405020304" pitchFamily="18" charset="0"/>
                <a:cs typeface="Times New Roman" panose="02020603050405020304" pitchFamily="18" charset="0"/>
              </a:rPr>
              <a:t>К окончанию второго курса обучающиеся должны освоить основы страховки, наведения и снятия переправ, преодоления препятствий, навыки ориентирования на более глубоком уровне; формируют умение работать в команде, грамотно обращаться со спортивной картой; изучают основы блоков «Школа безопасности» (осваивают международные сигналы бедствия, лекарственные и съедобные растения, транспортировку пострадавшего, обучаются оказывать первую медицинскую помощь при более сложных видах травм, изучают основы ПДД), «Зарница» (знакомятся с функциями службы МЧС России, осваивают элементы строевой подготовки, навыки обращения с пневматической винтовкой и автоматом Калашникова</a:t>
            </a:r>
          </a:p>
        </p:txBody>
      </p:sp>
      <p:sp>
        <p:nvSpPr>
          <p:cNvPr id="5" name="Прямоугольник 4"/>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39939319"/>
      </p:ext>
    </p:extLst>
  </p:cSld>
  <p:clrMapOvr>
    <a:masterClrMapping/>
  </p:clrMapOvr>
  <p:transition>
    <p:split orient="vert"/>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5400" dirty="0" smtClean="0"/>
              <a:t>КАРТИНГ</a:t>
            </a:r>
            <a:endParaRPr lang="ru-RU" dirty="0"/>
          </a:p>
        </p:txBody>
      </p:sp>
      <p:sp>
        <p:nvSpPr>
          <p:cNvPr id="3" name="Объект 2"/>
          <p:cNvSpPr>
            <a:spLocks noGrp="1"/>
          </p:cNvSpPr>
          <p:nvPr>
            <p:ph idx="1"/>
          </p:nvPr>
        </p:nvSpPr>
        <p:spPr/>
        <p:txBody>
          <a:bodyPr>
            <a:noAutofit/>
          </a:bodyPr>
          <a:lstStyle/>
          <a:p>
            <a:pPr fontAlgn="t">
              <a:spcBef>
                <a:spcPts val="0"/>
              </a:spcBef>
            </a:pPr>
            <a:r>
              <a:rPr lang="ru-RU" sz="1400" b="1" dirty="0">
                <a:latin typeface="Times New Roman" panose="02020603050405020304" pitchFamily="18" charset="0"/>
                <a:cs typeface="Times New Roman" panose="02020603050405020304" pitchFamily="18" charset="0"/>
              </a:rPr>
              <a:t>Возраст</a:t>
            </a:r>
            <a:r>
              <a:rPr lang="en-US" sz="1400" b="1" dirty="0">
                <a:latin typeface="Times New Roman" panose="02020603050405020304" pitchFamily="18" charset="0"/>
                <a:cs typeface="Times New Roman" panose="02020603050405020304" pitchFamily="18" charset="0"/>
              </a:rPr>
              <a:t>:</a:t>
            </a:r>
            <a:r>
              <a:rPr lang="ru-RU" sz="1400" b="1" dirty="0">
                <a:latin typeface="Times New Roman" panose="02020603050405020304" pitchFamily="18" charset="0"/>
                <a:cs typeface="Times New Roman" panose="02020603050405020304" pitchFamily="18" charset="0"/>
              </a:rPr>
              <a:t> Программа рассчитана на детей </a:t>
            </a:r>
            <a:r>
              <a:rPr lang="ru-RU" sz="1400" b="1" dirty="0" smtClean="0">
                <a:latin typeface="Times New Roman" panose="02020603050405020304" pitchFamily="18" charset="0"/>
                <a:cs typeface="Times New Roman" panose="02020603050405020304" pitchFamily="18" charset="0"/>
              </a:rPr>
              <a:t>12-17 </a:t>
            </a:r>
            <a:r>
              <a:rPr lang="ru-RU" sz="1400" b="1" dirty="0">
                <a:latin typeface="Times New Roman" panose="02020603050405020304" pitchFamily="18" charset="0"/>
                <a:cs typeface="Times New Roman" panose="02020603050405020304" pitchFamily="18" charset="0"/>
              </a:rPr>
              <a:t>лет</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b="1" dirty="0">
                <a:latin typeface="Times New Roman" panose="02020603050405020304" pitchFamily="18" charset="0"/>
                <a:cs typeface="Times New Roman" panose="02020603050405020304" pitchFamily="18" charset="0"/>
              </a:rPr>
              <a:t>Срок реализации: 2 года</a:t>
            </a:r>
            <a:endParaRPr lang="ru-RU" sz="1400" dirty="0">
              <a:latin typeface="Times New Roman" panose="02020603050405020304" pitchFamily="18" charset="0"/>
              <a:cs typeface="Times New Roman" panose="02020603050405020304" pitchFamily="18" charset="0"/>
            </a:endParaRPr>
          </a:p>
          <a:p>
            <a:pPr fontAlgn="t">
              <a:spcBef>
                <a:spcPts val="0"/>
              </a:spcBef>
            </a:pPr>
            <a:r>
              <a:rPr lang="ru-RU" sz="1400" b="1" dirty="0">
                <a:latin typeface="Times New Roman" panose="02020603050405020304" pitchFamily="18" charset="0"/>
                <a:cs typeface="Times New Roman" panose="02020603050405020304" pitchFamily="18" charset="0"/>
              </a:rPr>
              <a:t>Описание: </a:t>
            </a:r>
            <a:r>
              <a:rPr lang="ru-RU" sz="1400" dirty="0" smtClean="0"/>
              <a:t>Образовательная </a:t>
            </a:r>
            <a:r>
              <a:rPr lang="ru-RU" sz="1400" dirty="0"/>
              <a:t>программа «Картинг» имеет спортивно-техническую направленность</a:t>
            </a:r>
            <a:r>
              <a:rPr lang="ru-RU" sz="1400" dirty="0" smtClean="0"/>
              <a:t>.</a:t>
            </a:r>
            <a:endParaRPr lang="ru-RU" sz="1400" dirty="0"/>
          </a:p>
          <a:p>
            <a:r>
              <a:rPr lang="ru-RU" sz="1400" dirty="0" smtClean="0"/>
              <a:t>Анализ </a:t>
            </a:r>
            <a:r>
              <a:rPr lang="ru-RU" sz="1400" dirty="0"/>
              <a:t>дорожно-транспортных происшествий показывает, что большинство из них можно было бы избежать, если бы за рулём находились более квалифицированные водители, обладающие большими знаниями, умениями и навыками в управлении автомобилем</a:t>
            </a:r>
            <a:r>
              <a:rPr lang="ru-RU" sz="1400" dirty="0" smtClean="0"/>
              <a:t>.</a:t>
            </a:r>
            <a:endParaRPr lang="ru-RU" sz="1400" dirty="0"/>
          </a:p>
          <a:p>
            <a:r>
              <a:rPr lang="ru-RU" sz="1400" dirty="0"/>
              <a:t>         Техника управления </a:t>
            </a:r>
            <a:r>
              <a:rPr lang="ru-RU" sz="1400" dirty="0" err="1"/>
              <a:t>картом</a:t>
            </a:r>
            <a:r>
              <a:rPr lang="ru-RU" sz="1400" dirty="0"/>
              <a:t> совпадает с техникой управления настоящим автомобилем. Более того, лишенный подвески, обладающий лучшей динамикой и находящимся близко к дороге жёстким сиденьем, карт более «информативен» для водителя и способствует лучшему восприятию дороги и автомобиля</a:t>
            </a:r>
            <a:r>
              <a:rPr lang="ru-RU" sz="1400" dirty="0" smtClean="0"/>
              <a:t>.</a:t>
            </a:r>
            <a:endParaRPr lang="ru-RU" sz="1400" dirty="0"/>
          </a:p>
          <a:p>
            <a:r>
              <a:rPr lang="ru-RU" sz="1400" dirty="0" smtClean="0"/>
              <a:t>Новизна </a:t>
            </a:r>
            <a:r>
              <a:rPr lang="ru-RU" sz="1400" dirty="0"/>
              <a:t>программы обусловлена тем, что с самого раннего возраста обучаемых, когда их ещё нельзя сажать за руль большого автомобиля, они, занимаясь на картах, доводят технику управления автомобилем в экстремальных условиях до совершенства, интуитивно прогнозируя развитие дорожной ситуации, т.е. эти знания и умения закладываются в глубины высшей нервной деятельности подростка и чем в более раннем возрасте это происходит, тем выше результат</a:t>
            </a:r>
            <a:r>
              <a:rPr lang="ru-RU" sz="1400" dirty="0" smtClean="0"/>
              <a:t>.</a:t>
            </a:r>
            <a:endParaRPr lang="ru-RU" sz="1400" dirty="0"/>
          </a:p>
          <a:p>
            <a:r>
              <a:rPr lang="ru-RU" sz="1400" dirty="0"/>
              <a:t>         Изучение устройства карта, его ремонт, изучение вопросов металловедения и работы на металлорежущих станках, участие в соревнованиях формируют у подростков гражданскую ответственность, инициативность, самостоятельность, что способствует успешной </a:t>
            </a:r>
            <a:r>
              <a:rPr lang="ru-RU" sz="1400" dirty="0" smtClean="0"/>
              <a:t>социализации</a:t>
            </a:r>
            <a:endParaRPr lang="ru-RU" sz="1400"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35520917"/>
      </p:ext>
    </p:extLst>
  </p:cSld>
  <p:clrMapOvr>
    <a:masterClrMapping/>
  </p:clrMapOvr>
  <p:transition>
    <p:split orient="vert"/>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rmAutofit/>
          </a:bodyPr>
          <a:lstStyle/>
          <a:p>
            <a:pPr algn="ctr"/>
            <a:r>
              <a:rPr lang="ru-RU" sz="5400" dirty="0" smtClean="0"/>
              <a:t>Английский язык</a:t>
            </a:r>
            <a:endParaRPr lang="ru-RU" dirty="0"/>
          </a:p>
        </p:txBody>
      </p:sp>
      <p:sp>
        <p:nvSpPr>
          <p:cNvPr id="3" name="Объект 2"/>
          <p:cNvSpPr>
            <a:spLocks noGrp="1"/>
          </p:cNvSpPr>
          <p:nvPr>
            <p:ph idx="1"/>
          </p:nvPr>
        </p:nvSpPr>
        <p:spPr>
          <a:xfrm>
            <a:off x="467544" y="1772816"/>
            <a:ext cx="8229600" cy="4389120"/>
          </a:xfrm>
        </p:spPr>
        <p:txBody>
          <a:bodyPr>
            <a:noAutofit/>
          </a:bodyPr>
          <a:lstStyle/>
          <a:p>
            <a:r>
              <a:rPr lang="ru-RU" sz="1400" dirty="0"/>
              <a:t>Программа рассчитана на детей от 8 до 17 </a:t>
            </a:r>
            <a:r>
              <a:rPr lang="ru-RU" sz="1400" dirty="0" smtClean="0"/>
              <a:t>лет</a:t>
            </a:r>
          </a:p>
          <a:p>
            <a:r>
              <a:rPr lang="ru-RU" sz="1400" dirty="0" smtClean="0"/>
              <a:t>Срок реализации 6 лет</a:t>
            </a:r>
            <a:endParaRPr lang="ru-RU" sz="1400" dirty="0"/>
          </a:p>
          <a:p>
            <a:r>
              <a:rPr lang="ru-RU" sz="1400" dirty="0" smtClean="0"/>
              <a:t>Обучение </a:t>
            </a:r>
            <a:r>
              <a:rPr lang="ru-RU" sz="1400" dirty="0"/>
              <a:t>проходит с использованием адаптированных аутентичных материалов, учебно-методический комплекс подбирается для каждой группы в зависимости от уровня знаний английского языка, на уроках используются компьютерные технологии. Данные курсы помогут Вашим детям улучшить свои успехи в школе, помогут Вашему ребенку узнать больше о стране и культуре, изучаемого языка. </a:t>
            </a:r>
            <a:r>
              <a:rPr lang="ru-RU" sz="1400" dirty="0" err="1"/>
              <a:t>Обучениепоучебникам</a:t>
            </a:r>
            <a:r>
              <a:rPr lang="ru-RU" sz="1400" dirty="0"/>
              <a:t>: NEW HEADWAY </a:t>
            </a:r>
            <a:r>
              <a:rPr lang="ru-RU" sz="1400" dirty="0" err="1"/>
              <a:t>by</a:t>
            </a:r>
            <a:r>
              <a:rPr lang="ru-RU" sz="1400" dirty="0"/>
              <a:t> </a:t>
            </a:r>
            <a:r>
              <a:rPr lang="ru-RU" sz="1400" dirty="0" err="1"/>
              <a:t>Liz</a:t>
            </a:r>
            <a:r>
              <a:rPr lang="ru-RU" sz="1400" dirty="0"/>
              <a:t> &amp; </a:t>
            </a:r>
            <a:r>
              <a:rPr lang="ru-RU" sz="1400" dirty="0" err="1"/>
              <a:t>John</a:t>
            </a:r>
            <a:r>
              <a:rPr lang="ru-RU" sz="1400" dirty="0"/>
              <a:t> </a:t>
            </a:r>
            <a:r>
              <a:rPr lang="ru-RU" sz="1400" dirty="0" err="1"/>
              <a:t>Soars</a:t>
            </a:r>
            <a:r>
              <a:rPr lang="ru-RU" sz="1400" dirty="0"/>
              <a:t>, RISING STAR </a:t>
            </a:r>
            <a:r>
              <a:rPr lang="ru-RU" sz="1400" dirty="0" err="1"/>
              <a:t>by</a:t>
            </a:r>
            <a:r>
              <a:rPr lang="ru-RU" sz="1400" dirty="0"/>
              <a:t> </a:t>
            </a:r>
            <a:r>
              <a:rPr lang="ru-RU" sz="1400" dirty="0" err="1"/>
              <a:t>Luke</a:t>
            </a:r>
            <a:r>
              <a:rPr lang="ru-RU" sz="1400" dirty="0"/>
              <a:t> </a:t>
            </a:r>
            <a:r>
              <a:rPr lang="ru-RU" sz="1400" dirty="0" err="1"/>
              <a:t>Prodromou</a:t>
            </a:r>
            <a:r>
              <a:rPr lang="ru-RU" sz="1400" dirty="0"/>
              <a:t>, </a:t>
            </a:r>
            <a:r>
              <a:rPr lang="ru-RU" sz="1400" dirty="0" err="1"/>
              <a:t>Philip</a:t>
            </a:r>
            <a:r>
              <a:rPr lang="ru-RU" sz="1400" dirty="0"/>
              <a:t> </a:t>
            </a:r>
            <a:r>
              <a:rPr lang="ru-RU" sz="1400" dirty="0" err="1"/>
              <a:t>Kerr</a:t>
            </a:r>
            <a:r>
              <a:rPr lang="ru-RU" sz="1400" dirty="0"/>
              <a:t>, NEW CUTTING EDGE </a:t>
            </a:r>
            <a:r>
              <a:rPr lang="ru-RU" sz="1400" dirty="0" err="1"/>
              <a:t>by</a:t>
            </a:r>
            <a:r>
              <a:rPr lang="ru-RU" sz="1400" dirty="0"/>
              <a:t> </a:t>
            </a:r>
            <a:r>
              <a:rPr lang="ru-RU" sz="1400" dirty="0" err="1"/>
              <a:t>Sarah</a:t>
            </a:r>
            <a:r>
              <a:rPr lang="ru-RU" sz="1400" dirty="0"/>
              <a:t> </a:t>
            </a:r>
            <a:r>
              <a:rPr lang="ru-RU" sz="1400" dirty="0" err="1"/>
              <a:t>Cunningham</a:t>
            </a:r>
            <a:r>
              <a:rPr lang="ru-RU" sz="1400" dirty="0"/>
              <a:t>, </a:t>
            </a:r>
            <a:r>
              <a:rPr lang="ru-RU" sz="1400" dirty="0" err="1"/>
              <a:t>Peter</a:t>
            </a:r>
            <a:r>
              <a:rPr lang="ru-RU" sz="1400" dirty="0"/>
              <a:t> </a:t>
            </a:r>
            <a:r>
              <a:rPr lang="ru-RU" sz="1400" dirty="0" err="1"/>
              <a:t>Moor</a:t>
            </a:r>
            <a:r>
              <a:rPr lang="ru-RU" sz="1400" dirty="0"/>
              <a:t>, </a:t>
            </a:r>
            <a:r>
              <a:rPr lang="ru-RU" sz="1400" dirty="0" err="1"/>
              <a:t>Jane</a:t>
            </a:r>
            <a:r>
              <a:rPr lang="ru-RU" sz="1400" dirty="0"/>
              <a:t> </a:t>
            </a:r>
            <a:r>
              <a:rPr lang="ru-RU" sz="1400" dirty="0" err="1"/>
              <a:t>Comyns</a:t>
            </a:r>
            <a:r>
              <a:rPr lang="ru-RU" sz="1400" dirty="0"/>
              <a:t> </a:t>
            </a:r>
            <a:r>
              <a:rPr lang="ru-RU" sz="1400" dirty="0" err="1"/>
              <a:t>Carr</a:t>
            </a:r>
            <a:r>
              <a:rPr lang="ru-RU" sz="1400" dirty="0"/>
              <a:t>. </a:t>
            </a:r>
            <a:r>
              <a:rPr lang="ru-RU" sz="1400" dirty="0" err="1"/>
              <a:t>Дополнительнаяграмматика</a:t>
            </a:r>
            <a:r>
              <a:rPr lang="ru-RU" sz="1400" dirty="0"/>
              <a:t>: GRAMMARWAY  </a:t>
            </a:r>
            <a:r>
              <a:rPr lang="ru-RU" sz="1400" dirty="0" err="1"/>
              <a:t>by</a:t>
            </a:r>
            <a:r>
              <a:rPr lang="ru-RU" sz="1400" dirty="0"/>
              <a:t> </a:t>
            </a:r>
            <a:r>
              <a:rPr lang="ru-RU" sz="1400" dirty="0" err="1"/>
              <a:t>Virginia</a:t>
            </a:r>
            <a:r>
              <a:rPr lang="ru-RU" sz="1400" dirty="0"/>
              <a:t> </a:t>
            </a:r>
            <a:r>
              <a:rPr lang="ru-RU" sz="1400" dirty="0" err="1"/>
              <a:t>Evans</a:t>
            </a:r>
            <a:r>
              <a:rPr lang="ru-RU" sz="1400" dirty="0"/>
              <a:t> </a:t>
            </a:r>
            <a:r>
              <a:rPr lang="ru-RU" sz="1400" dirty="0" err="1"/>
              <a:t>and</a:t>
            </a:r>
            <a:r>
              <a:rPr lang="ru-RU" sz="1400" dirty="0"/>
              <a:t> </a:t>
            </a:r>
            <a:r>
              <a:rPr lang="ru-RU" sz="1400" dirty="0" err="1"/>
              <a:t>Jenny</a:t>
            </a:r>
            <a:r>
              <a:rPr lang="ru-RU" sz="1400" dirty="0"/>
              <a:t> </a:t>
            </a:r>
            <a:r>
              <a:rPr lang="ru-RU" sz="1400" dirty="0" err="1"/>
              <a:t>Dooley</a:t>
            </a:r>
            <a:r>
              <a:rPr lang="ru-RU" sz="1400" dirty="0"/>
              <a:t>. </a:t>
            </a:r>
            <a:r>
              <a:rPr lang="ru-RU" sz="1400" dirty="0" err="1"/>
              <a:t>Дополнительноечтение</a:t>
            </a:r>
            <a:r>
              <a:rPr lang="ru-RU" sz="1400" dirty="0"/>
              <a:t>: </a:t>
            </a:r>
            <a:r>
              <a:rPr lang="ru-RU" sz="1400" dirty="0" err="1"/>
              <a:t>Fairy</a:t>
            </a:r>
            <a:r>
              <a:rPr lang="ru-RU" sz="1400" dirty="0"/>
              <a:t> </a:t>
            </a:r>
            <a:r>
              <a:rPr lang="ru-RU" sz="1400" dirty="0" err="1"/>
              <a:t>Tales</a:t>
            </a:r>
            <a:r>
              <a:rPr lang="ru-RU" sz="1400" dirty="0"/>
              <a:t>.</a:t>
            </a:r>
          </a:p>
          <a:p>
            <a:r>
              <a:rPr lang="ru-RU" sz="1400" dirty="0"/>
              <a:t>Обучение проходит с использованием адаптированных аутентичных материалов, учебно-методический комплекс подбирается для каждой группы в зависимости от уровня знаний английского языка, на уроках используются компьютерные технологии. Данные курсы помогут Вашим детям улучшить свои успехи в школе, помогут Вашему ребенку узнать больше о стране и культуре, изучаемого языка. </a:t>
            </a:r>
            <a:r>
              <a:rPr lang="ru-RU" sz="1400" dirty="0" err="1"/>
              <a:t>Обучениепоучебникам</a:t>
            </a:r>
            <a:r>
              <a:rPr lang="ru-RU" sz="1400" dirty="0"/>
              <a:t>: NEW HEADWAY </a:t>
            </a:r>
            <a:r>
              <a:rPr lang="ru-RU" sz="1400" dirty="0" err="1"/>
              <a:t>by</a:t>
            </a:r>
            <a:r>
              <a:rPr lang="ru-RU" sz="1400" dirty="0"/>
              <a:t> </a:t>
            </a:r>
            <a:r>
              <a:rPr lang="ru-RU" sz="1400" dirty="0" err="1"/>
              <a:t>Liz</a:t>
            </a:r>
            <a:r>
              <a:rPr lang="ru-RU" sz="1400" dirty="0"/>
              <a:t> &amp; </a:t>
            </a:r>
            <a:r>
              <a:rPr lang="ru-RU" sz="1400" dirty="0" err="1"/>
              <a:t>John</a:t>
            </a:r>
            <a:r>
              <a:rPr lang="ru-RU" sz="1400" dirty="0"/>
              <a:t> </a:t>
            </a:r>
            <a:r>
              <a:rPr lang="ru-RU" sz="1400" dirty="0" err="1"/>
              <a:t>Soars</a:t>
            </a:r>
            <a:r>
              <a:rPr lang="ru-RU" sz="1400" dirty="0"/>
              <a:t>, RISING STAR </a:t>
            </a:r>
            <a:r>
              <a:rPr lang="ru-RU" sz="1400" dirty="0" err="1"/>
              <a:t>by</a:t>
            </a:r>
            <a:r>
              <a:rPr lang="ru-RU" sz="1400" dirty="0"/>
              <a:t> </a:t>
            </a:r>
            <a:r>
              <a:rPr lang="ru-RU" sz="1400" dirty="0" err="1"/>
              <a:t>Luke</a:t>
            </a:r>
            <a:r>
              <a:rPr lang="ru-RU" sz="1400" dirty="0"/>
              <a:t> </a:t>
            </a:r>
            <a:r>
              <a:rPr lang="ru-RU" sz="1400" dirty="0" err="1"/>
              <a:t>Prodromou</a:t>
            </a:r>
            <a:r>
              <a:rPr lang="ru-RU" sz="1400" dirty="0"/>
              <a:t>, </a:t>
            </a:r>
            <a:r>
              <a:rPr lang="ru-RU" sz="1400" dirty="0" err="1"/>
              <a:t>Philip</a:t>
            </a:r>
            <a:r>
              <a:rPr lang="ru-RU" sz="1400" dirty="0"/>
              <a:t> </a:t>
            </a:r>
            <a:r>
              <a:rPr lang="ru-RU" sz="1400" dirty="0" err="1"/>
              <a:t>Kerr</a:t>
            </a:r>
            <a:r>
              <a:rPr lang="ru-RU" sz="1400" dirty="0"/>
              <a:t>, NEW CUTTING EDGE </a:t>
            </a:r>
            <a:r>
              <a:rPr lang="ru-RU" sz="1400" dirty="0" err="1"/>
              <a:t>by</a:t>
            </a:r>
            <a:r>
              <a:rPr lang="ru-RU" sz="1400" dirty="0"/>
              <a:t> </a:t>
            </a:r>
            <a:r>
              <a:rPr lang="ru-RU" sz="1400" dirty="0" err="1"/>
              <a:t>Sarah</a:t>
            </a:r>
            <a:r>
              <a:rPr lang="ru-RU" sz="1400" dirty="0"/>
              <a:t> </a:t>
            </a:r>
            <a:r>
              <a:rPr lang="ru-RU" sz="1400" dirty="0" err="1"/>
              <a:t>Cunningham</a:t>
            </a:r>
            <a:r>
              <a:rPr lang="ru-RU" sz="1400" dirty="0"/>
              <a:t>, </a:t>
            </a:r>
            <a:r>
              <a:rPr lang="ru-RU" sz="1400" dirty="0" err="1"/>
              <a:t>Peter</a:t>
            </a:r>
            <a:r>
              <a:rPr lang="ru-RU" sz="1400" dirty="0"/>
              <a:t> </a:t>
            </a:r>
            <a:r>
              <a:rPr lang="ru-RU" sz="1400" dirty="0" err="1"/>
              <a:t>Moor</a:t>
            </a:r>
            <a:r>
              <a:rPr lang="ru-RU" sz="1400" dirty="0"/>
              <a:t>, </a:t>
            </a:r>
            <a:r>
              <a:rPr lang="ru-RU" sz="1400" dirty="0" err="1"/>
              <a:t>Jane</a:t>
            </a:r>
            <a:r>
              <a:rPr lang="ru-RU" sz="1400" dirty="0"/>
              <a:t> </a:t>
            </a:r>
            <a:r>
              <a:rPr lang="ru-RU" sz="1400" dirty="0" err="1"/>
              <a:t>Comyns</a:t>
            </a:r>
            <a:r>
              <a:rPr lang="ru-RU" sz="1400" dirty="0"/>
              <a:t> </a:t>
            </a:r>
            <a:r>
              <a:rPr lang="ru-RU" sz="1400" dirty="0" err="1"/>
              <a:t>Carr</a:t>
            </a:r>
            <a:r>
              <a:rPr lang="ru-RU" sz="1400" dirty="0"/>
              <a:t>. </a:t>
            </a:r>
            <a:r>
              <a:rPr lang="ru-RU" sz="1400" dirty="0" err="1"/>
              <a:t>Дополнительнаяграмматика</a:t>
            </a:r>
            <a:r>
              <a:rPr lang="ru-RU" sz="1400" dirty="0"/>
              <a:t>: GRAMMARWAY  </a:t>
            </a:r>
            <a:r>
              <a:rPr lang="ru-RU" sz="1400" dirty="0" err="1"/>
              <a:t>by</a:t>
            </a:r>
            <a:r>
              <a:rPr lang="ru-RU" sz="1400" dirty="0"/>
              <a:t> </a:t>
            </a:r>
            <a:r>
              <a:rPr lang="ru-RU" sz="1400" dirty="0" err="1"/>
              <a:t>Virginia</a:t>
            </a:r>
            <a:r>
              <a:rPr lang="ru-RU" sz="1400" dirty="0"/>
              <a:t> </a:t>
            </a:r>
            <a:r>
              <a:rPr lang="ru-RU" sz="1400" dirty="0" err="1"/>
              <a:t>Evans</a:t>
            </a:r>
            <a:r>
              <a:rPr lang="ru-RU" sz="1400" dirty="0"/>
              <a:t> </a:t>
            </a:r>
            <a:r>
              <a:rPr lang="ru-RU" sz="1400" dirty="0" err="1"/>
              <a:t>and</a:t>
            </a:r>
            <a:r>
              <a:rPr lang="ru-RU" sz="1400" dirty="0"/>
              <a:t> </a:t>
            </a:r>
            <a:r>
              <a:rPr lang="ru-RU" sz="1400" dirty="0" err="1"/>
              <a:t>Jenny</a:t>
            </a:r>
            <a:r>
              <a:rPr lang="ru-RU" sz="1400" dirty="0"/>
              <a:t> </a:t>
            </a:r>
            <a:r>
              <a:rPr lang="ru-RU" sz="1400" dirty="0" err="1"/>
              <a:t>Dooley</a:t>
            </a:r>
            <a:r>
              <a:rPr lang="ru-RU" sz="1400" dirty="0"/>
              <a:t>. </a:t>
            </a:r>
            <a:r>
              <a:rPr lang="ru-RU" sz="1400" dirty="0" err="1"/>
              <a:t>Дополнительноечтение</a:t>
            </a:r>
            <a:r>
              <a:rPr lang="ru-RU" sz="1400" dirty="0"/>
              <a:t>: </a:t>
            </a:r>
            <a:r>
              <a:rPr lang="ru-RU" sz="1400" dirty="0" err="1"/>
              <a:t>Fairy</a:t>
            </a:r>
            <a:r>
              <a:rPr lang="ru-RU" sz="1400" dirty="0"/>
              <a:t> </a:t>
            </a:r>
            <a:r>
              <a:rPr lang="ru-RU" sz="1400" dirty="0" err="1"/>
              <a:t>Tales</a:t>
            </a:r>
            <a:r>
              <a:rPr lang="ru-RU" sz="1400" dirty="0"/>
              <a:t>.</a:t>
            </a:r>
          </a:p>
          <a:p>
            <a:r>
              <a:rPr lang="ru-RU" sz="1400" dirty="0"/>
              <a:t>Образовательная программа «Английский язык» имеет культурологическую направленность.</a:t>
            </a:r>
          </a:p>
          <a:p>
            <a:pPr fontAlgn="t">
              <a:spcBef>
                <a:spcPts val="0"/>
              </a:spcBef>
            </a:pPr>
            <a:endParaRPr lang="ru-RU" sz="1400"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954159035"/>
      </p:ext>
    </p:extLst>
  </p:cSld>
  <p:clrMapOvr>
    <a:masterClrMapping/>
  </p:clrMapOvr>
  <p:transition>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0"/>
            <a:ext cx="7725544" cy="1143000"/>
          </a:xfrm>
        </p:spPr>
        <p:txBody>
          <a:bodyPr>
            <a:normAutofit/>
          </a:bodyPr>
          <a:lstStyle/>
          <a:p>
            <a:r>
              <a:rPr lang="ru-RU" sz="4800" dirty="0" smtClean="0">
                <a:latin typeface="Times New Roman" panose="02020603050405020304" pitchFamily="18" charset="0"/>
                <a:cs typeface="Times New Roman" panose="02020603050405020304" pitchFamily="18" charset="0"/>
              </a:rPr>
              <a:t>Автомногоборье</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340768"/>
            <a:ext cx="8229600" cy="5040560"/>
          </a:xfrm>
        </p:spPr>
        <p:txBody>
          <a:bodyPr>
            <a:noAutofit/>
          </a:bodyPr>
          <a:lstStyle/>
          <a:p>
            <a:pPr fontAlgn="t">
              <a:spcBef>
                <a:spcPts val="0"/>
              </a:spcBef>
            </a:pPr>
            <a:r>
              <a:rPr lang="ru-RU" sz="1600" b="1" dirty="0">
                <a:latin typeface="Times New Roman" panose="02020603050405020304" pitchFamily="18" charset="0"/>
                <a:cs typeface="Times New Roman" panose="02020603050405020304" pitchFamily="18" charset="0"/>
              </a:rPr>
              <a:t>Возраст</a:t>
            </a:r>
            <a:r>
              <a:rPr lang="en-US"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Программа рассчитана на детей </a:t>
            </a:r>
            <a:r>
              <a:rPr lang="ru-RU" sz="1600" b="1" dirty="0" smtClean="0">
                <a:latin typeface="Times New Roman" panose="02020603050405020304" pitchFamily="18" charset="0"/>
                <a:cs typeface="Times New Roman" panose="02020603050405020304" pitchFamily="18" charset="0"/>
              </a:rPr>
              <a:t>12-17 </a:t>
            </a:r>
            <a:r>
              <a:rPr lang="ru-RU" sz="1600" b="1" dirty="0">
                <a:latin typeface="Times New Roman" panose="02020603050405020304" pitchFamily="18" charset="0"/>
                <a:cs typeface="Times New Roman" panose="02020603050405020304" pitchFamily="18" charset="0"/>
              </a:rPr>
              <a:t>лет</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Срок реализации: 2 года</a:t>
            </a:r>
            <a:endParaRPr lang="ru-RU" sz="1600" dirty="0">
              <a:latin typeface="Times New Roman" panose="02020603050405020304" pitchFamily="18" charset="0"/>
              <a:cs typeface="Times New Roman" panose="02020603050405020304" pitchFamily="18" charset="0"/>
            </a:endParaRPr>
          </a:p>
          <a:p>
            <a:pPr algn="just" fontAlgn="t">
              <a:spcBef>
                <a:spcPts val="0"/>
              </a:spcBef>
            </a:pPr>
            <a:r>
              <a:rPr lang="ru-RU" sz="1600" b="1" dirty="0">
                <a:latin typeface="Times New Roman" panose="02020603050405020304" pitchFamily="18" charset="0"/>
                <a:cs typeface="Times New Roman" panose="02020603050405020304" pitchFamily="18" charset="0"/>
              </a:rPr>
              <a:t>Описание: </a:t>
            </a:r>
            <a:r>
              <a:rPr lang="ru-RU" sz="1600" dirty="0" smtClean="0">
                <a:latin typeface="Times New Roman" panose="02020603050405020304" pitchFamily="18" charset="0"/>
                <a:cs typeface="Times New Roman" panose="02020603050405020304" pitchFamily="18" charset="0"/>
              </a:rPr>
              <a:t>Программа </a:t>
            </a:r>
            <a:r>
              <a:rPr lang="ru-RU" sz="1600" dirty="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Автомногоборье -» </a:t>
            </a:r>
            <a:r>
              <a:rPr lang="ru-RU" sz="1600" dirty="0">
                <a:latin typeface="Times New Roman" panose="02020603050405020304" pitchFamily="18" charset="0"/>
                <a:cs typeface="Times New Roman" panose="02020603050405020304" pitchFamily="18" charset="0"/>
              </a:rPr>
              <a:t>имеет техническую направленность.</a:t>
            </a:r>
          </a:p>
          <a:p>
            <a:pPr algn="just"/>
            <a:r>
              <a:rPr lang="ru-RU" sz="1600" dirty="0">
                <a:latin typeface="Times New Roman" panose="02020603050405020304" pitchFamily="18" charset="0"/>
                <a:cs typeface="Times New Roman" panose="02020603050405020304" pitchFamily="18" charset="0"/>
              </a:rPr>
              <a:t>Автомобильные секции в России успешно работают более 50 лет, и являются одними из самых популярных в учреждениях дополнительного образования. За это время накоплен значительный опыт работы, улучшилась организация занятий и выработались наиболее рациональные и интересные формы. За последние годы интерес учащихся к изучению автомобиля заметно возрос.</a:t>
            </a:r>
          </a:p>
          <a:p>
            <a:pPr algn="just"/>
            <a:r>
              <a:rPr lang="ru-RU" sz="1600" dirty="0" smtClean="0">
                <a:latin typeface="Times New Roman" panose="02020603050405020304" pitchFamily="18" charset="0"/>
                <a:cs typeface="Times New Roman" panose="02020603050405020304" pitchFamily="18" charset="0"/>
              </a:rPr>
              <a:t>Новизна </a:t>
            </a:r>
            <a:r>
              <a:rPr lang="ru-RU" sz="1600" dirty="0">
                <a:latin typeface="Times New Roman" panose="02020603050405020304" pitchFamily="18" charset="0"/>
                <a:cs typeface="Times New Roman" panose="02020603050405020304" pitchFamily="18" charset="0"/>
              </a:rPr>
              <a:t>данной программы заключается в том, что уже в детском возрасте учащиеся управляют современным автомобилем, отрабатывая все необходимые для этого водительские приемы и навыки, но на закрытой от другого транспорта площадке и под руководством опытного педагога.</a:t>
            </a:r>
          </a:p>
          <a:p>
            <a:pPr algn="just"/>
            <a:r>
              <a:rPr lang="ru-RU" sz="1600" dirty="0">
                <a:latin typeface="Times New Roman" panose="02020603050405020304" pitchFamily="18" charset="0"/>
                <a:cs typeface="Times New Roman" panose="02020603050405020304" pitchFamily="18" charset="0"/>
              </a:rPr>
              <a:t>Водители высокого класса безусловно должны хорошо знать устройство автомобиля, правильно его эксплуатировать и обслуживать, а при необходимости самостоятельно произвести ремонт.</a:t>
            </a:r>
          </a:p>
          <a:p>
            <a:pPr algn="just"/>
            <a:r>
              <a:rPr lang="ru-RU" sz="1600" dirty="0" smtClean="0">
                <a:latin typeface="Times New Roman" panose="02020603050405020304" pitchFamily="18" charset="0"/>
                <a:cs typeface="Times New Roman" panose="02020603050405020304" pitchFamily="18" charset="0"/>
              </a:rPr>
              <a:t>Однако </a:t>
            </a:r>
            <a:r>
              <a:rPr lang="ru-RU" sz="1600" dirty="0">
                <a:latin typeface="Times New Roman" panose="02020603050405020304" pitchFamily="18" charset="0"/>
                <a:cs typeface="Times New Roman" panose="02020603050405020304" pitchFamily="18" charset="0"/>
              </a:rPr>
              <a:t>умения в совершенстве владеть управлением автомобилем в современной жизни далеко недостаточно – безопасное вождение возможно только при наличии твердых знаний Правил Дорожного Движения</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6446" y="116632"/>
            <a:ext cx="7927554" cy="1052736"/>
          </a:xfrm>
        </p:spPr>
        <p:txBody>
          <a:bodyPr>
            <a:normAutofit/>
          </a:bodyPr>
          <a:lstStyle/>
          <a:p>
            <a:r>
              <a:rPr lang="ru-RU" sz="4800" dirty="0" smtClean="0">
                <a:latin typeface="Times New Roman" panose="02020603050405020304" pitchFamily="18" charset="0"/>
                <a:cs typeface="Times New Roman" panose="02020603050405020304" pitchFamily="18" charset="0"/>
              </a:rPr>
              <a:t>Трассовый автомоделизм</a:t>
            </a:r>
            <a:endParaRPr lang="ru-RU" sz="48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484784"/>
            <a:ext cx="8229600" cy="5040560"/>
          </a:xfrm>
        </p:spPr>
        <p:txBody>
          <a:bodyPr>
            <a:normAutofit fontScale="25000" lnSpcReduction="20000"/>
          </a:bodyPr>
          <a:lstStyle/>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Возраст</a:t>
            </a:r>
            <a:r>
              <a:rPr lang="en-US" sz="6400" b="1" dirty="0">
                <a:latin typeface="Times New Roman" panose="02020603050405020304" pitchFamily="18" charset="0"/>
                <a:cs typeface="Times New Roman" panose="02020603050405020304" pitchFamily="18" charset="0"/>
              </a:rPr>
              <a:t>:</a:t>
            </a:r>
            <a:r>
              <a:rPr lang="ru-RU" sz="6400" b="1" dirty="0">
                <a:latin typeface="Times New Roman" panose="02020603050405020304" pitchFamily="18" charset="0"/>
                <a:cs typeface="Times New Roman" panose="02020603050405020304" pitchFamily="18" charset="0"/>
              </a:rPr>
              <a:t> Программа рассчитана на детей 7-16 лет</a:t>
            </a: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b="1" dirty="0">
                <a:latin typeface="Times New Roman" panose="02020603050405020304" pitchFamily="18" charset="0"/>
                <a:cs typeface="Times New Roman" panose="02020603050405020304" pitchFamily="18" charset="0"/>
              </a:rPr>
              <a:t>Срок реализации: 2 года</a:t>
            </a:r>
            <a:endParaRPr lang="ru-RU" sz="6400" dirty="0">
              <a:latin typeface="Times New Roman" panose="02020603050405020304" pitchFamily="18" charset="0"/>
              <a:cs typeface="Times New Roman" panose="02020603050405020304" pitchFamily="18" charset="0"/>
            </a:endParaRPr>
          </a:p>
          <a:p>
            <a:pPr fontAlgn="t">
              <a:lnSpc>
                <a:spcPct val="120000"/>
              </a:lnSpc>
              <a:spcBef>
                <a:spcPts val="0"/>
              </a:spcBef>
            </a:pPr>
            <a:r>
              <a:rPr lang="ru-RU" sz="6400" b="1" dirty="0">
                <a:latin typeface="Times New Roman" panose="02020603050405020304" pitchFamily="18" charset="0"/>
                <a:cs typeface="Times New Roman" panose="02020603050405020304" pitchFamily="18" charset="0"/>
              </a:rPr>
              <a:t>Описание: </a:t>
            </a:r>
            <a:r>
              <a:rPr lang="ru-RU" sz="6400" dirty="0" smtClean="0">
                <a:latin typeface="Times New Roman" panose="02020603050405020304" pitchFamily="18" charset="0"/>
                <a:cs typeface="Times New Roman" panose="02020603050405020304" pitchFamily="18" charset="0"/>
              </a:rPr>
              <a:t>Программа </a:t>
            </a:r>
            <a:r>
              <a:rPr lang="ru-RU" sz="6400" dirty="0">
                <a:latin typeface="Times New Roman" panose="02020603050405020304" pitchFamily="18" charset="0"/>
                <a:cs typeface="Times New Roman" panose="02020603050405020304" pitchFamily="18" charset="0"/>
              </a:rPr>
              <a:t>«Трассовый автомоделизм» имеет техническую направленность.</a:t>
            </a:r>
          </a:p>
          <a:p>
            <a:pPr algn="just"/>
            <a:r>
              <a:rPr lang="ru-RU" sz="6400" dirty="0" smtClean="0">
                <a:latin typeface="Times New Roman" panose="02020603050405020304" pitchFamily="18" charset="0"/>
                <a:cs typeface="Times New Roman" panose="02020603050405020304" pitchFamily="18" charset="0"/>
              </a:rPr>
              <a:t>Программа учитывает </a:t>
            </a:r>
            <a:r>
              <a:rPr lang="ru-RU" sz="6400" dirty="0">
                <a:latin typeface="Times New Roman" panose="02020603050405020304" pitchFamily="18" charset="0"/>
                <a:cs typeface="Times New Roman" panose="02020603050405020304" pitchFamily="18" charset="0"/>
              </a:rPr>
              <a:t>современные тенденции в развитии технического моделирования, включает в себя большой практический опыт работы педагога.</a:t>
            </a:r>
          </a:p>
          <a:p>
            <a:pPr algn="just"/>
            <a:r>
              <a:rPr lang="ru-RU" sz="6400" dirty="0" smtClean="0">
                <a:latin typeface="Times New Roman" panose="02020603050405020304" pitchFamily="18" charset="0"/>
                <a:cs typeface="Times New Roman" panose="02020603050405020304" pitchFamily="18" charset="0"/>
              </a:rPr>
              <a:t>Цель программы: освоение обучающимися </a:t>
            </a:r>
            <a:r>
              <a:rPr lang="ru-RU" sz="6400" dirty="0">
                <a:latin typeface="Times New Roman" panose="02020603050405020304" pitchFamily="18" charset="0"/>
                <a:cs typeface="Times New Roman" panose="02020603050405020304" pitchFamily="18" charset="0"/>
              </a:rPr>
              <a:t>различных способов изготовления трассовых </a:t>
            </a:r>
            <a:r>
              <a:rPr lang="ru-RU" sz="6400" dirty="0" smtClean="0">
                <a:latin typeface="Times New Roman" panose="02020603050405020304" pitchFamily="18" charset="0"/>
                <a:cs typeface="Times New Roman" panose="02020603050405020304" pitchFamily="18" charset="0"/>
              </a:rPr>
              <a:t>моделей</a:t>
            </a:r>
            <a:r>
              <a:rPr lang="ru-RU" sz="6400" b="1" i="1" dirty="0">
                <a:latin typeface="Times New Roman" panose="02020603050405020304" pitchFamily="18" charset="0"/>
                <a:cs typeface="Times New Roman" panose="02020603050405020304" pitchFamily="18" charset="0"/>
              </a:rPr>
              <a:t> </a:t>
            </a:r>
            <a:endParaRPr lang="ru-RU" sz="6400" i="1" dirty="0">
              <a:latin typeface="Times New Roman" panose="02020603050405020304" pitchFamily="18" charset="0"/>
              <a:cs typeface="Times New Roman" panose="02020603050405020304" pitchFamily="18" charset="0"/>
            </a:endParaRPr>
          </a:p>
          <a:p>
            <a:pPr algn="just"/>
            <a:r>
              <a:rPr lang="ru-RU" sz="6400" dirty="0" smtClean="0">
                <a:latin typeface="Times New Roman" panose="02020603050405020304" pitchFamily="18" charset="0"/>
                <a:cs typeface="Times New Roman" panose="02020603050405020304" pitchFamily="18" charset="0"/>
              </a:rPr>
              <a:t>На занятиях обучающиеся приобретают </a:t>
            </a:r>
            <a:r>
              <a:rPr lang="ru-RU" sz="6400" dirty="0">
                <a:latin typeface="Times New Roman" panose="02020603050405020304" pitchFamily="18" charset="0"/>
                <a:cs typeface="Times New Roman" panose="02020603050405020304" pitchFamily="18" charset="0"/>
              </a:rPr>
              <a:t>знания о строении </a:t>
            </a:r>
            <a:r>
              <a:rPr lang="ru-RU" sz="6400" dirty="0" smtClean="0">
                <a:latin typeface="Times New Roman" panose="02020603050405020304" pitchFamily="18" charset="0"/>
                <a:cs typeface="Times New Roman" panose="02020603050405020304" pitchFamily="18" charset="0"/>
              </a:rPr>
              <a:t>модели, учатся техническим </a:t>
            </a:r>
            <a:r>
              <a:rPr lang="ru-RU" sz="6400" dirty="0">
                <a:latin typeface="Times New Roman" panose="02020603050405020304" pitchFamily="18" charset="0"/>
                <a:cs typeface="Times New Roman" panose="02020603050405020304" pitchFamily="18" charset="0"/>
              </a:rPr>
              <a:t>и практическим приемам сборки трассовых </a:t>
            </a:r>
            <a:r>
              <a:rPr lang="ru-RU" sz="6400" dirty="0" smtClean="0">
                <a:latin typeface="Times New Roman" panose="02020603050405020304" pitchFamily="18" charset="0"/>
                <a:cs typeface="Times New Roman" panose="02020603050405020304" pitchFamily="18" charset="0"/>
              </a:rPr>
              <a:t>моделей, учатся самостоятельно анализировать результат </a:t>
            </a:r>
            <a:r>
              <a:rPr lang="ru-RU" sz="6400" dirty="0">
                <a:latin typeface="Times New Roman" panose="02020603050405020304" pitchFamily="18" charset="0"/>
                <a:cs typeface="Times New Roman" panose="02020603050405020304" pitchFamily="18" charset="0"/>
              </a:rPr>
              <a:t>своей </a:t>
            </a:r>
            <a:r>
              <a:rPr lang="ru-RU" sz="6400" dirty="0" smtClean="0">
                <a:latin typeface="Times New Roman" panose="02020603050405020304" pitchFamily="18" charset="0"/>
                <a:cs typeface="Times New Roman" panose="02020603050405020304" pitchFamily="18" charset="0"/>
              </a:rPr>
              <a:t>работы, закрепляют знания</a:t>
            </a:r>
            <a:r>
              <a:rPr lang="ru-RU" sz="6400" dirty="0">
                <a:latin typeface="Times New Roman" panose="02020603050405020304" pitchFamily="18" charset="0"/>
                <a:cs typeface="Times New Roman" panose="02020603050405020304" pitchFamily="18" charset="0"/>
              </a:rPr>
              <a:t>, полученные в школе в области физики (разделы: механика, электротехника), </a:t>
            </a:r>
            <a:r>
              <a:rPr lang="ru-RU" sz="6400" dirty="0" smtClean="0">
                <a:latin typeface="Times New Roman" panose="02020603050405020304" pitchFamily="18" charset="0"/>
                <a:cs typeface="Times New Roman" panose="02020603050405020304" pitchFamily="18" charset="0"/>
              </a:rPr>
              <a:t>черчении, </a:t>
            </a:r>
            <a:r>
              <a:rPr lang="ru-RU" sz="6400" dirty="0">
                <a:latin typeface="Times New Roman" panose="02020603050405020304" pitchFamily="18" charset="0"/>
                <a:cs typeface="Times New Roman" panose="02020603050405020304" pitchFamily="18" charset="0"/>
              </a:rPr>
              <a:t>у</a:t>
            </a:r>
            <a:r>
              <a:rPr lang="ru-RU" sz="6400" dirty="0" smtClean="0">
                <a:latin typeface="Times New Roman" panose="02020603050405020304" pitchFamily="18" charset="0"/>
                <a:cs typeface="Times New Roman" panose="02020603050405020304" pitchFamily="18" charset="0"/>
              </a:rPr>
              <a:t>чатся работать </a:t>
            </a:r>
            <a:r>
              <a:rPr lang="ru-RU" sz="6400" dirty="0">
                <a:latin typeface="Times New Roman" panose="02020603050405020304" pitchFamily="18" charset="0"/>
                <a:cs typeface="Times New Roman" panose="02020603050405020304" pitchFamily="18" charset="0"/>
              </a:rPr>
              <a:t>со специальными инструментами</a:t>
            </a:r>
          </a:p>
          <a:p>
            <a:pPr algn="just"/>
            <a:r>
              <a:rPr lang="ru-RU" sz="6400" dirty="0" smtClean="0">
                <a:latin typeface="Times New Roman" panose="02020603050405020304" pitchFamily="18" charset="0"/>
                <a:cs typeface="Times New Roman" panose="02020603050405020304" pitchFamily="18" charset="0"/>
              </a:rPr>
              <a:t>Конкурсные </a:t>
            </a:r>
            <a:r>
              <a:rPr lang="ru-RU" sz="6400" dirty="0">
                <a:latin typeface="Times New Roman" panose="02020603050405020304" pitchFamily="18" charset="0"/>
                <a:cs typeface="Times New Roman" panose="02020603050405020304" pitchFamily="18" charset="0"/>
              </a:rPr>
              <a:t>экзамены в технические вузы показывают, что у школьников вновь появляется интерес к техническим специальностям, которые позволяют развитие новых технологий, изменяющих многие сферы человеческой деятельности, таких как конструирование, наладка и ремонт сложного научного, индустриального и военного оборудования. Поэтому важной частью программы является ее ориентация на развитие начальных профессиональных навыков у учащихся.</a:t>
            </a:r>
          </a:p>
          <a:p>
            <a:pPr algn="just"/>
            <a:r>
              <a:rPr lang="ru-RU" sz="6400" dirty="0">
                <a:latin typeface="Times New Roman" panose="02020603050405020304" pitchFamily="18" charset="0"/>
                <a:cs typeface="Times New Roman" panose="02020603050405020304" pitchFamily="18" charset="0"/>
              </a:rPr>
              <a:t>Программа ориентирована на развитие творческих, конструкторских и профессиональных навыков, связанных с автомоделизмом и рекомендована учащимся среднего школьного возраста.</a:t>
            </a:r>
          </a:p>
          <a:p>
            <a:pPr algn="just"/>
            <a:endParaRPr lang="ru-RU" dirty="0"/>
          </a:p>
        </p:txBody>
      </p:sp>
      <p:sp>
        <p:nvSpPr>
          <p:cNvPr id="4" name="Прямоугольник 3"/>
          <p:cNvSpPr/>
          <p:nvPr/>
        </p:nvSpPr>
        <p:spPr>
          <a:xfrm>
            <a:off x="0" y="0"/>
            <a:ext cx="3007555" cy="369332"/>
          </a:xfrm>
          <a:prstGeom prst="rect">
            <a:avLst/>
          </a:prstGeom>
          <a:ln>
            <a:noFill/>
          </a:ln>
        </p:spPr>
        <p:style>
          <a:lnRef idx="3">
            <a:schemeClr val="lt1"/>
          </a:lnRef>
          <a:fillRef idx="1">
            <a:schemeClr val="accent1"/>
          </a:fillRef>
          <a:effectRef idx="1">
            <a:schemeClr val="accent1"/>
          </a:effectRef>
          <a:fontRef idx="minor">
            <a:schemeClr val="lt1"/>
          </a:fontRef>
        </p:style>
        <p:txBody>
          <a:bodyPr wrap="none">
            <a:spAutoFit/>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2" action="ppaction://hlinksldjump"/>
              </a:rPr>
              <a:t>Список объединений</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ln>
          <a:noFill/>
        </a:ln>
      </a:spPr>
      <a:bodyPr wrap="none">
        <a:spAutoFit/>
      </a:bodyPr>
      <a:lstStyle>
        <a:defPPr>
          <a:defRP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xmlns:r="http://schemas.openxmlformats.org/officeDocument/2006/relationships" r:id="" action="ppaction://hlinksldjump"/>
          </a:defRPr>
        </a:defPPr>
      </a:lstStyle>
      <a:style>
        <a:lnRef idx="3">
          <a:schemeClr val="lt1"/>
        </a:lnRef>
        <a:fillRef idx="1">
          <a:schemeClr val="accent1"/>
        </a:fillRef>
        <a:effectRef idx="1">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3903</TotalTime>
  <Words>1473</Words>
  <Application>Microsoft Office PowerPoint</Application>
  <PresentationFormat>Экран (4:3)</PresentationFormat>
  <Paragraphs>679</Paragraphs>
  <Slides>76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76</vt:i4>
      </vt:variant>
    </vt:vector>
  </HeadingPairs>
  <TitlesOfParts>
    <vt:vector size="77" baseType="lpstr">
      <vt:lpstr>Поток</vt:lpstr>
      <vt:lpstr>Презентация PowerPoint</vt:lpstr>
      <vt:lpstr>Презентация PowerPoint</vt:lpstr>
      <vt:lpstr>Презентация PowerPoint</vt:lpstr>
      <vt:lpstr>Презентация PowerPoint</vt:lpstr>
      <vt:lpstr>Картинг</vt:lpstr>
      <vt:lpstr>Автомодельный спорт</vt:lpstr>
      <vt:lpstr>Авиамоделирование</vt:lpstr>
      <vt:lpstr>Автомногоборье</vt:lpstr>
      <vt:lpstr>Трассовый автомоделизм</vt:lpstr>
      <vt:lpstr>Автодело</vt:lpstr>
      <vt:lpstr>Дистанционно управляемые автомодели</vt:lpstr>
      <vt:lpstr>Техническое авиамоделирование. Радиоуправляемые модели.</vt:lpstr>
      <vt:lpstr>Судомоделизм</vt:lpstr>
      <vt:lpstr>   Мультимедийные технологии на основе графических редакторов</vt:lpstr>
      <vt:lpstr>Юный стрелок</vt:lpstr>
      <vt:lpstr>Аппаратные средства ПК. Информационные технологии</vt:lpstr>
      <vt:lpstr>Фотостудия</vt:lpstr>
      <vt:lpstr>Начальное техническое моделирование</vt:lpstr>
      <vt:lpstr>Художественная обработка древесных материалов</vt:lpstr>
      <vt:lpstr>Оригами</vt:lpstr>
      <vt:lpstr>Основы киновидеотворчества</vt:lpstr>
      <vt:lpstr>Проектирование и изготовление мебели  малых форм и декоративных элементов интерьера</vt:lpstr>
      <vt:lpstr>Lego-робототехника: увлекательная и познавательная </vt:lpstr>
      <vt:lpstr>Студия архитектуры и дизайна</vt:lpstr>
      <vt:lpstr>Основы аэрографии и техники</vt:lpstr>
      <vt:lpstr>Компьютерная графика</vt:lpstr>
      <vt:lpstr>Студия звукозаписи</vt:lpstr>
      <vt:lpstr>Цифровая живопись</vt:lpstr>
      <vt:lpstr>Компьютерная графика для младших школьников</vt:lpstr>
      <vt:lpstr>Издательское дело</vt:lpstr>
      <vt:lpstr>Innоlab.Инновационная лаборатория</vt:lpstr>
      <vt:lpstr>Компьютерный мир</vt:lpstr>
      <vt:lpstr>Юный техник</vt:lpstr>
      <vt:lpstr>Модница</vt:lpstr>
      <vt:lpstr>Твой стиль</vt:lpstr>
      <vt:lpstr>   Изостудия «Лотос»</vt:lpstr>
      <vt:lpstr>Студия эстрадного вокала</vt:lpstr>
      <vt:lpstr>Студия эстрадного танца  «Моя фантазия»</vt:lpstr>
      <vt:lpstr>Волшебный крючок</vt:lpstr>
      <vt:lpstr>Разноцветный лоскуток</vt:lpstr>
      <vt:lpstr>Бисероплетение</vt:lpstr>
      <vt:lpstr>Вязание от А до Я</vt:lpstr>
      <vt:lpstr>Картины без кисти и краски</vt:lpstr>
      <vt:lpstr>Рисунок. Живопись.</vt:lpstr>
      <vt:lpstr>Мягкая игрушка</vt:lpstr>
      <vt:lpstr>Круголетье</vt:lpstr>
      <vt:lpstr>Искусство бумагокручения. Квиллинг.</vt:lpstr>
      <vt:lpstr>Креативное рукоделие</vt:lpstr>
      <vt:lpstr>Рисование песком и основы песочной анимации</vt:lpstr>
      <vt:lpstr>Изонить</vt:lpstr>
      <vt:lpstr>Лукоморье</vt:lpstr>
      <vt:lpstr>Танцуем вместе</vt:lpstr>
      <vt:lpstr>Батик</vt:lpstr>
      <vt:lpstr>Керамика</vt:lpstr>
      <vt:lpstr>Ирландские танцы</vt:lpstr>
      <vt:lpstr>Керамика сквозь века</vt:lpstr>
      <vt:lpstr>Лепной дизайн. Скульптура.</vt:lpstr>
      <vt:lpstr>Авторская песня</vt:lpstr>
      <vt:lpstr>Свирель</vt:lpstr>
      <vt:lpstr>Мягкий сувенир</vt:lpstr>
      <vt:lpstr>Вязаные украшения и аксессуары</vt:lpstr>
      <vt:lpstr>Юный журналист</vt:lpstr>
      <vt:lpstr>Шашки</vt:lpstr>
      <vt:lpstr>Студия циркового искусства «Арлекин»</vt:lpstr>
      <vt:lpstr>Настольный хоккей</vt:lpstr>
      <vt:lpstr>Настольный теннис</vt:lpstr>
      <vt:lpstr>Шахматы</vt:lpstr>
      <vt:lpstr>Секция восточных единоборств</vt:lpstr>
      <vt:lpstr>  Cпортивное радиоориентирование “Аврора” </vt:lpstr>
      <vt:lpstr>Навигатор</vt:lpstr>
      <vt:lpstr>Школа выживания</vt:lpstr>
      <vt:lpstr>Юный турист</vt:lpstr>
      <vt:lpstr>Велоклуб «Veloohta»</vt:lpstr>
      <vt:lpstr>Азбука туризма</vt:lpstr>
      <vt:lpstr>КАРТИНГ</vt:lpstr>
      <vt:lpstr>Английский язык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илья</dc:creator>
  <cp:lastModifiedBy>Ира</cp:lastModifiedBy>
  <cp:revision>439</cp:revision>
  <dcterms:created xsi:type="dcterms:W3CDTF">2014-07-21T10:44:44Z</dcterms:created>
  <dcterms:modified xsi:type="dcterms:W3CDTF">2015-08-21T11:06:14Z</dcterms:modified>
</cp:coreProperties>
</file>