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79" r:id="rId4"/>
    <p:sldId id="258" r:id="rId5"/>
    <p:sldId id="259" r:id="rId6"/>
    <p:sldId id="257" r:id="rId7"/>
    <p:sldId id="260" r:id="rId8"/>
    <p:sldId id="261" r:id="rId9"/>
    <p:sldId id="262" r:id="rId10"/>
    <p:sldId id="276" r:id="rId11"/>
    <p:sldId id="266" r:id="rId12"/>
    <p:sldId id="267" r:id="rId13"/>
    <p:sldId id="263" r:id="rId14"/>
    <p:sldId id="274" r:id="rId15"/>
    <p:sldId id="273" r:id="rId16"/>
    <p:sldId id="272" r:id="rId17"/>
    <p:sldId id="264" r:id="rId18"/>
    <p:sldId id="265" r:id="rId19"/>
    <p:sldId id="268" r:id="rId20"/>
    <p:sldId id="269" r:id="rId21"/>
    <p:sldId id="270" r:id="rId22"/>
    <p:sldId id="271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75209-3304-48C1-8CD9-8D44E5A5927D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0BCBA-F036-4BDF-B9C9-A2F737B763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465F6-011E-4E1B-84D9-5919F038B17E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4446B-41B8-418B-A391-0676A03DA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85080-3816-4A85-930C-0BAE4146F309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2514C-D885-45CA-AD01-A4B266D9E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96963-C1A1-4A8B-8B82-621E92F2400E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79D9F-D5A1-4E6D-A682-AA328A8F7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8A9AA-DFFC-4C1C-B151-A0199CD02538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1ABFC-7AD6-4361-B06C-5E1DCCE93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C5CCF-3DCF-4B4F-B0F7-0B6DC2A67FE1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A5AA3-F49D-452C-8831-6A11CFCD1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44706-2972-43B8-8AA4-9F44FD3FE547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1B0B0-B6D2-4AF5-8773-42DA57FDF0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12A3D-9C48-4011-B52D-39402D3EA67A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D3B4F-D1C5-47E8-8B8C-EC32050AE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7BD8D-CCE7-4663-952F-D65273F19D18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E7496-7149-408C-A014-73BA3D8B4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705663-CF80-43F3-8579-2707E1C61533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2A691-6ACB-4692-A24D-01F3038311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9C087-567E-4191-A154-F766EB63CD46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059-FB20-41BA-8533-2F89B38A59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D9B5223-70F7-44E0-97A3-9532C59707F2}" type="datetimeFigureOut">
              <a:rPr lang="ru-RU" smtClean="0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81F7D9D-F7A5-4C15-A0FB-D3B54DF44F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01.olx.ru/ui/5/16/37/1269532666_58690937_11-----1269532666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zt.ru/f/upload/picture/10/04/07/image_2122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urizmkazan.ru/sites/default/files/content/statii_o_raznom/vyrubka_v_mariike/p503181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logimages.seniorennet.be/loewiesa/317824-031f4f02828040644bb5bedff139847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log.lib.umn.edu/nessx206/architecture/water_faucet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bftour.ru/images/load/Image/e7627267089a21a33591fb01f740042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ic.academic.ru/pictures/wiki/files/70/FileStack_retouched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fotki.yandex.ru/get/2709/supashutik.14/0_4f0f_6a92de9a_X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novayagazeta.spb.ru/images/2010_62/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roypassag.ru/images/news/Drop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-fotki.yandex.ru/get/3313/eklekta-amon.41/0_6851_52c81479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saanen.gen.tr/upload/2010/04/savannah-bufaloooooooooooooo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bc.co.uk/radio4/today/gallery/media/poverty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tat16.privet.ru/lr/090f8f49b334ff6dd91bce8ef95335a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hoto.pravdapskov.ru/upload/news/2010-09-22_12-58-25_9913276112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s59.radikal.ru/i164/0902/62/f8ae9561a16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uterbooks.ru/books/3D/Book.Maya_6/Glava_12/28.gif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g-2008-01.photosight.ru/24/251925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g.ngs.ru/relax/upload_files/37960/a55a928c8df26d8f768a1796735347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302/karina9427.20/0_3e51_361ed0a3_X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s12.radikal.ru/i185/0911/52/a5c93771840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.oboz.obozrevatel.com/files/NewsPhoto/2008/07/25/250598/106454_image_larg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ospav.taba.ru/image/show_original/13458/imag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ms.24open.ru/images/38aaaa060567d5487739196caf7296f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5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0 из 85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85728"/>
            <a:ext cx="5616277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00125" y="4437063"/>
            <a:ext cx="714375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 каждом городе есть такое предприятие – ВОДОКАНАЛ, главная задача которого – обеспечивать жителей чистой и вкусной водой в достаточном количестве. </a:t>
            </a:r>
          </a:p>
          <a:p>
            <a:pPr algn="ctr"/>
            <a:r>
              <a:rPr lang="ru-RU" b="1">
                <a:latin typeface="Calibri" pitchFamily="34" charset="0"/>
              </a:rPr>
              <a:t>Чтобы добиться необходимого качества воды строятся новые очистные сооружения, внедряется современное оборудование, применяются эффективные реагенты.</a:t>
            </a:r>
            <a:r>
              <a:rPr lang="ru-RU" sz="24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64399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Что может повлечь за собой нарушение водного равновесия.</a:t>
            </a:r>
          </a:p>
        </p:txBody>
      </p:sp>
      <p:pic>
        <p:nvPicPr>
          <p:cNvPr id="23554" name="Picture 2" descr="Картинка 2 из 2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6429420" cy="48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71500" y="600075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Загрязнение водоёмов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5 из 10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7329717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42938" y="5929313"/>
            <a:ext cx="792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Вырубка лесов по берегам рек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248 из 636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-357188"/>
            <a:ext cx="4429125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471487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Человеческий организм на 70%  состоит из 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350046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Без воды человек может погибнуть через 5 – 7 суток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214818"/>
            <a:ext cx="357190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Человеку нужно около 1,5 – 2 литров воды в сутки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57242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Как же мы расходуем воду, которую берем взаймы у природы?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1214438"/>
          <a:ext cx="742955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Приём душа в течение 5 минут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литров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Наполнение ванны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 литров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Стирка в стиральной машине (1 цикл)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150 литров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Разовый слив в туалете 	</a:t>
                      </a:r>
                    </a:p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 – 10 литров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расход водопроводного крана 	</a:t>
                      </a:r>
                    </a:p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 литров в минуту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а 11 из 377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28625"/>
            <a:ext cx="37861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75" y="285750"/>
            <a:ext cx="4786313" cy="629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rgbClr val="376092"/>
                </a:solidFill>
                <a:latin typeface="Calibri" pitchFamily="34" charset="0"/>
              </a:rPr>
              <a:t>Минимальное количество воды, необходимое человеку для выживания – 0,5 литра воды в сутки. </a:t>
            </a:r>
          </a:p>
          <a:p>
            <a:pPr algn="just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 Необходимое количество воды для человека – 2 литра в сутки. </a:t>
            </a:r>
          </a:p>
          <a:p>
            <a:pPr algn="just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984807"/>
                </a:solidFill>
                <a:latin typeface="Calibri" pitchFamily="34" charset="0"/>
              </a:rPr>
              <a:t>В Москве в </a:t>
            </a:r>
            <a:r>
              <a:rPr lang="ru-RU" sz="2400" b="1">
                <a:solidFill>
                  <a:srgbClr val="984807"/>
                </a:solidFill>
              </a:rPr>
              <a:t>2011</a:t>
            </a:r>
            <a:r>
              <a:rPr lang="ru-RU" sz="2400" b="1">
                <a:solidFill>
                  <a:srgbClr val="984807"/>
                </a:solidFill>
                <a:latin typeface="Calibri" pitchFamily="34" charset="0"/>
              </a:rPr>
              <a:t> году расход воды на 1 человека в сутки составил 225 литров. Для сравнения – в Европе водопотребление на 1 человека в сутки – 120-160 литров. Значит, резервы для сбережения воды есть! </a:t>
            </a:r>
          </a:p>
          <a:p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00063" y="5286375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Для эффективного использования водных ресурсов разрабатываются новые экологические проекты, внедряются современные природоохранные технологии</a:t>
            </a:r>
          </a:p>
        </p:txBody>
      </p:sp>
      <p:pic>
        <p:nvPicPr>
          <p:cNvPr id="29698" name="Picture 2" descr="Картинка 43 из 43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747724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85813" y="5072063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Чтобы получить 1 килограмм бумаги нужно 700 литров воды</a:t>
            </a:r>
          </a:p>
        </p:txBody>
      </p:sp>
      <p:pic>
        <p:nvPicPr>
          <p:cNvPr id="21506" name="Picture 2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57166"/>
            <a:ext cx="522390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071" t="18919" r="4670" b="14865"/>
          <a:stretch>
            <a:fillRect/>
          </a:stretch>
        </p:blipFill>
        <p:spPr bwMode="auto">
          <a:xfrm>
            <a:off x="214282" y="357166"/>
            <a:ext cx="8693567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28625" y="542925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Для изготовления 1 автомобиля необходимо количество воды, в 50 раз превышающее его вес.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8 из 9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7715304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857375" y="564356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latin typeface="Calibri" pitchFamily="34" charset="0"/>
              </a:rPr>
              <a:t>Осушение болот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Картинка 14 из 626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7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70442" y="357166"/>
            <a:ext cx="6955706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+mn-cs"/>
              </a:rPr>
              <a:t>УРОК </a:t>
            </a:r>
            <a:r>
              <a:rPr lang="ru-RU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+mn-cs"/>
              </a:rPr>
              <a:t>ЧИСТОЙ 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+mn-cs"/>
              </a:rPr>
              <a:t>ВОДЫ</a:t>
            </a:r>
            <a:endParaRPr lang="en-US" sz="8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1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+mn-cs"/>
              </a:rPr>
              <a:t>МБОУ «ВСОШ №2 ЗМР РТ»</a:t>
            </a:r>
            <a:endParaRPr lang="ru-RU" sz="2400" b="1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571500" y="5143500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Некоторые учёные считают, что все пустыни мира возникли в результате деятельности человека и ещё 5 – 7 тысяч лет назад пустыня Сахара была зелёной саванной, на которой паслись стада и охотились древние люди.</a:t>
            </a:r>
          </a:p>
        </p:txBody>
      </p:sp>
      <p:pic>
        <p:nvPicPr>
          <p:cNvPr id="26626" name="Picture 2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6092233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Картинка 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42852"/>
            <a:ext cx="366119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500813" y="400050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Пустыня Сахара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072494" cy="138499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«Человечеству не угрожает недостаток воды. Ему грозит нечто худшее – недостаток </a:t>
            </a:r>
            <a:r>
              <a:rPr lang="ru-RU" sz="2800" b="1" dirty="0">
                <a:solidFill>
                  <a:srgbClr val="FF0000"/>
                </a:solidFill>
              </a:rPr>
              <a:t>чистой</a:t>
            </a:r>
            <a:r>
              <a:rPr lang="ru-RU" sz="2800" b="1" dirty="0"/>
              <a:t> воды»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Н.Н. Горский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857250" y="542925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Из 6 миллиардов жителей планеты почти 2 миллиарда человек не имеют возможность пить чистую питьевую воду.</a:t>
            </a:r>
          </a:p>
        </p:txBody>
      </p:sp>
      <p:pic>
        <p:nvPicPr>
          <p:cNvPr id="27650" name="Picture 2" descr="Картинка 7 из 9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124" y="1857363"/>
            <a:ext cx="4777124" cy="353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К 2050 году 30% населения Земли могут столкнуться с нехваткой питьевой воды.</a:t>
            </a:r>
          </a:p>
        </p:txBody>
      </p:sp>
      <p:pic>
        <p:nvPicPr>
          <p:cNvPr id="28674" name="Picture 2" descr="Картинка 37 из 28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37584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857250" y="5143500"/>
            <a:ext cx="7358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Если мы объединим наши усилия по защите водных ресурсов, по бережному отношению к природе в целом, мы сохраним для потомков главное сокровище Земли – воду! </a:t>
            </a:r>
          </a:p>
        </p:txBody>
      </p:sp>
      <p:pic>
        <p:nvPicPr>
          <p:cNvPr id="34818" name="Picture 2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746125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072362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Берегите </a:t>
            </a:r>
            <a:r>
              <a:rPr lang="ru-RU" sz="1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воду!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22oktb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245" y="332656"/>
            <a:ext cx="6732240" cy="336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зель\Desktop\News_20.10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узель\Desktop\55873945f477d5b0e6be9a4c6330e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552" y="3529405"/>
            <a:ext cx="4729708" cy="315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8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 rotWithShape="1">
          <a:blip r:embed="rId2"/>
          <a:srcRect l="9051" t="9377" r="24670" b="9517"/>
          <a:stretch/>
        </p:blipFill>
        <p:spPr bwMode="auto">
          <a:xfrm>
            <a:off x="1099227" y="651753"/>
            <a:ext cx="5680952" cy="555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051050" y="2857500"/>
            <a:ext cx="187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ВОДА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427538" y="2071688"/>
            <a:ext cx="2001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СУША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42988"/>
            <a:ext cx="5929313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928938" y="4214813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СОЛЁНАЯ ВОДА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072063" y="142875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ПРЕСНАЯ ВОДА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714875" y="644525"/>
            <a:ext cx="1428750" cy="6413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607223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Три состояния воды</a:t>
            </a: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1698625" y="447675"/>
            <a:ext cx="2354263" cy="3465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375819" y="2196306"/>
            <a:ext cx="2428875" cy="36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3438" y="1000125"/>
            <a:ext cx="3143250" cy="2357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285750" y="3429000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Твёрдое</a:t>
            </a:r>
          </a:p>
          <a:p>
            <a:pPr algn="ctr"/>
            <a:r>
              <a:rPr lang="ru-RU" sz="3600" b="1">
                <a:latin typeface="Calibri" pitchFamily="34" charset="0"/>
              </a:rPr>
              <a:t>(лёд)</a:t>
            </a: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3286125" y="3429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Жидкое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000750" y="3357563"/>
            <a:ext cx="292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Газообразное </a:t>
            </a:r>
          </a:p>
          <a:p>
            <a:pPr algn="ctr"/>
            <a:r>
              <a:rPr lang="ru-RU" sz="3600" b="1">
                <a:latin typeface="Calibri" pitchFamily="34" charset="0"/>
              </a:rPr>
              <a:t>(пар)</a:t>
            </a:r>
          </a:p>
        </p:txBody>
      </p:sp>
      <p:pic>
        <p:nvPicPr>
          <p:cNvPr id="4098" name="Picture 2" descr="Картинка 18 из 626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000504"/>
            <a:ext cx="2290743" cy="171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Картинка 1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68144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Картинка 2 из 392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429132"/>
            <a:ext cx="2428892" cy="207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1439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Вода в твёрдом состоянии</a:t>
            </a:r>
          </a:p>
        </p:txBody>
      </p:sp>
      <p:pic>
        <p:nvPicPr>
          <p:cNvPr id="17410" name="Picture 2" descr="Картинка 1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2580699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Картинка 1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500438"/>
            <a:ext cx="2614631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Картинка 7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576759" cy="369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3135313" y="365125"/>
            <a:ext cx="801688" cy="20716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000125"/>
            <a:ext cx="1714500" cy="7143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5715000"/>
            <a:ext cx="195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СНЕГ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5572125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ЛЁД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92948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Горные ледники</a:t>
            </a:r>
          </a:p>
        </p:txBody>
      </p:sp>
      <p:pic>
        <p:nvPicPr>
          <p:cNvPr id="5" name="Picture 2" descr="Картинка 19 из 20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504110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Картинка 42 из 207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429000"/>
            <a:ext cx="5076825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57242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Газообразная вода</a:t>
            </a:r>
          </a:p>
        </p:txBody>
      </p:sp>
      <p:pic>
        <p:nvPicPr>
          <p:cNvPr id="19458" name="Picture 2" descr="Картинка 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021725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400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Гузель</cp:lastModifiedBy>
  <cp:revision>37</cp:revision>
  <dcterms:created xsi:type="dcterms:W3CDTF">2010-12-06T18:14:21Z</dcterms:created>
  <dcterms:modified xsi:type="dcterms:W3CDTF">2013-01-19T17:33:49Z</dcterms:modified>
</cp:coreProperties>
</file>