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6" r:id="rId4"/>
    <p:sldId id="261" r:id="rId5"/>
    <p:sldId id="258" r:id="rId6"/>
    <p:sldId id="272" r:id="rId7"/>
    <p:sldId id="259" r:id="rId8"/>
    <p:sldId id="260" r:id="rId9"/>
    <p:sldId id="262" r:id="rId10"/>
    <p:sldId id="263" r:id="rId11"/>
    <p:sldId id="265" r:id="rId12"/>
    <p:sldId id="266" r:id="rId13"/>
    <p:sldId id="269" r:id="rId14"/>
    <p:sldId id="267" r:id="rId15"/>
    <p:sldId id="268" r:id="rId16"/>
    <p:sldId id="270" r:id="rId17"/>
    <p:sldId id="271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6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FB30C-D8F3-4F7B-9379-C0CD3073685B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CE401-B2CB-456E-98F6-6BB23ED60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355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CE401-B2CB-456E-98F6-6BB23ED603C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405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CE401-B2CB-456E-98F6-6BB23ED603C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35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640960" cy="34563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Организация </a:t>
            </a:r>
            <a:r>
              <a:rPr lang="ru-RU" b="1" i="1" dirty="0">
                <a:solidFill>
                  <a:srgbClr val="0070C0"/>
                </a:solidFill>
              </a:rPr>
              <a:t>развивающей предметно-пространственной среды </a:t>
            </a:r>
            <a:br>
              <a:rPr lang="ru-RU" b="1" i="1" dirty="0">
                <a:solidFill>
                  <a:srgbClr val="0070C0"/>
                </a:solidFill>
              </a:rPr>
            </a:br>
            <a:r>
              <a:rPr lang="ru-RU" b="1" i="1" dirty="0">
                <a:solidFill>
                  <a:srgbClr val="0070C0"/>
                </a:solidFill>
              </a:rPr>
              <a:t>в соответствии с ФГОС</a:t>
            </a:r>
            <a:br>
              <a:rPr lang="ru-RU" b="1" i="1" dirty="0">
                <a:solidFill>
                  <a:srgbClr val="0070C0"/>
                </a:solidFill>
              </a:rPr>
            </a:br>
            <a:r>
              <a:rPr lang="ru-RU" b="1" i="1" dirty="0">
                <a:solidFill>
                  <a:srgbClr val="0070C0"/>
                </a:solidFill>
              </a:rPr>
              <a:t>в средней группе «Б» </a:t>
            </a:r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568952" cy="2711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воспитатель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Иванова Вера Александровна</a:t>
            </a:r>
            <a:br>
              <a:rPr lang="ru-RU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МДОУ д/с №29 г. </a:t>
            </a:r>
            <a:r>
              <a:rPr lang="ru-RU" b="1" i="1" smtClean="0">
                <a:solidFill>
                  <a:schemeClr val="accent6">
                    <a:lumMod val="75000"/>
                  </a:schemeClr>
                </a:solidFill>
              </a:rPr>
              <a:t>Кинешма.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74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ера\Desktop\Фото для аттестации-2015\2015_10_14-открытое занятие для молодых педагогов\IMG_681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2852936"/>
            <a:ext cx="4504367" cy="4005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ера\Desktop\Фото для аттестации-2015\2015_10_14-открытое занятие для молодых педагогов\SDC125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1871" y="3662495"/>
            <a:ext cx="4532129" cy="31955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фото детский сад\развив среда группа, участок\IMG_040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2120" y="-16533"/>
            <a:ext cx="3212281" cy="3645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вера\Desktop\электронное портфолио\разв. среда\SDC125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8205" y="0"/>
            <a:ext cx="3803915" cy="28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6592" y="-603448"/>
            <a:ext cx="279241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037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5256584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u="sng" dirty="0" smtClean="0">
              <a:latin typeface="Verdana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 smtClean="0">
                <a:latin typeface="Verdana"/>
                <a:ea typeface="Times New Roman"/>
                <a:cs typeface="Times New Roman"/>
              </a:rPr>
              <a:t>В </a:t>
            </a:r>
            <a:r>
              <a:rPr lang="ru-RU" u="sng" dirty="0">
                <a:latin typeface="Verdana"/>
                <a:ea typeface="Times New Roman"/>
                <a:cs typeface="Times New Roman"/>
              </a:rPr>
              <a:t>уголке художественного творчества,</a:t>
            </a:r>
            <a:r>
              <a:rPr lang="ru-RU" dirty="0">
                <a:latin typeface="Verdana"/>
                <a:ea typeface="Times New Roman"/>
                <a:cs typeface="Times New Roman"/>
              </a:rPr>
              <a:t> целью которого является формирование творческого потенциала детей, развитие интереса к </a:t>
            </a:r>
            <a:r>
              <a:rPr lang="ru-RU" dirty="0" err="1">
                <a:latin typeface="Verdana"/>
                <a:ea typeface="Times New Roman"/>
                <a:cs typeface="Times New Roman"/>
              </a:rPr>
              <a:t>изодеятельности</a:t>
            </a:r>
            <a:r>
              <a:rPr lang="ru-RU" dirty="0">
                <a:latin typeface="Verdana"/>
                <a:ea typeface="Times New Roman"/>
                <a:cs typeface="Times New Roman"/>
              </a:rPr>
              <a:t>, формирование эстетического восприятия, воображения, художественно-творческих способностей, самостоятельности, активности, есть все необходимое для творчества детей: трафареты, геометрические формы, краски, кисти, карандаши, мелки, фломастеры, белая и цветная бумага, картон, ножницы, пластилин, салфетки.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Verdana"/>
                <a:ea typeface="Times New Roman"/>
                <a:cs typeface="Times New Roman"/>
              </a:rPr>
              <a:t> В этом центре дети обычно проводят много времени, рисуя, создавая поделки из пластилина, вырезая из бумаги и т. д.</a:t>
            </a: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4" name="Picture 2" descr="D:\фото детский сад\развив среда группа, участок\IMG_04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638990"/>
            <a:ext cx="3779912" cy="319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6096" y="23133"/>
            <a:ext cx="3635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Verdana"/>
                <a:ea typeface="Times New Roman"/>
                <a:cs typeface="Times New Roman"/>
              </a:rPr>
              <a:t>Дидактические </a:t>
            </a:r>
            <a:r>
              <a:rPr lang="ru-RU" sz="2000" dirty="0">
                <a:solidFill>
                  <a:prstClr val="black"/>
                </a:solidFill>
                <a:latin typeface="Verdana"/>
                <a:ea typeface="Times New Roman"/>
                <a:cs typeface="Times New Roman"/>
              </a:rPr>
              <a:t>игры, бумага разной фактуры, размера и цвета, картон, находятся в тумбах, между ними – раскладной столик-</a:t>
            </a:r>
            <a:r>
              <a:rPr lang="ru-RU" sz="2000" dirty="0" err="1">
                <a:solidFill>
                  <a:prstClr val="black"/>
                </a:solidFill>
                <a:latin typeface="Verdana"/>
                <a:ea typeface="Times New Roman"/>
                <a:cs typeface="Times New Roman"/>
              </a:rPr>
              <a:t>трансформер</a:t>
            </a:r>
            <a:r>
              <a:rPr lang="ru-RU" sz="2000" dirty="0" smtClean="0">
                <a:solidFill>
                  <a:prstClr val="black"/>
                </a:solidFill>
                <a:latin typeface="Verdana"/>
                <a:ea typeface="Times New Roman"/>
                <a:cs typeface="Times New Roman"/>
              </a:rPr>
              <a:t>, </a:t>
            </a:r>
            <a:r>
              <a:rPr lang="ru-RU" sz="2000" dirty="0">
                <a:solidFill>
                  <a:prstClr val="black"/>
                </a:solidFill>
                <a:latin typeface="Verdana"/>
                <a:ea typeface="Times New Roman"/>
                <a:cs typeface="Times New Roman"/>
              </a:rPr>
              <a:t>который, в свою очередь, помогает экономить место для двигательной активности.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16936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068960"/>
            <a:ext cx="8856984" cy="36724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/>
              <a:t>Есть  </a:t>
            </a:r>
            <a:r>
              <a:rPr lang="ru-RU" u="sng" dirty="0"/>
              <a:t>уголок краеведения.</a:t>
            </a:r>
            <a:r>
              <a:rPr lang="ru-RU" dirty="0"/>
              <a:t> Работа ведется по направлениям: «Моя семья», «Мой детский сад», «Мой город». Имеются тематические папки с иллюстрациями по теме «Семья» . Материал для ознакомления детей с малой родиной: (улица или микрорайон, где расположено ДОУ), тематические папки с фотографиями и иллюстрациями, открытки, альбомы.</a:t>
            </a:r>
          </a:p>
          <a:p>
            <a:r>
              <a:rPr lang="ru-RU" dirty="0"/>
              <a:t>  Ребенку -дошкольнику можно рассказать много интересного о его “маленькой” Родине.</a:t>
            </a:r>
          </a:p>
          <a:p>
            <a:endParaRPr lang="ru-RU" dirty="0"/>
          </a:p>
        </p:txBody>
      </p:sp>
      <p:pic>
        <p:nvPicPr>
          <p:cNvPr id="1026" name="Picture 2" descr="C:\Users\вера\Desktop\электронное портфолио\разв. среда\SDC125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644008" cy="31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ера\Desktop\SDC1111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3" y="199216"/>
            <a:ext cx="3988671" cy="265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530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 детский сад\Детский сад\image (12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7649" y="-1"/>
            <a:ext cx="5438547" cy="43651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фото детский сад\Детский сад\image (13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217954"/>
            <a:ext cx="2376264" cy="5252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фото детский сад\фото дс 2014\зима 2014-светофор\IMAG001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824" y="3958410"/>
            <a:ext cx="4320480" cy="2937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124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16632"/>
            <a:ext cx="5461446" cy="66247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/>
              <a:t>Есть картотека подвижных игр, картотека основных видов движения, картотека утренней гимнастики, картотека артикуляционной гимнастики,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карточки - схемы с изображением различных физических упражнений, картотека гимнастики после сна, картотека гимнастики для глаз, картотека дыхательной гимнастики.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профилактики плоскостопия имеются массажные коврики и дорожки, изготовленные руками родителей. </a:t>
            </a:r>
            <a:endParaRPr lang="ru-RU" dirty="0" smtClean="0"/>
          </a:p>
          <a:p>
            <a:r>
              <a:rPr lang="ru-RU" dirty="0" smtClean="0"/>
              <a:t>В уголке </a:t>
            </a:r>
            <a:r>
              <a:rPr lang="ru-RU" dirty="0" err="1" smtClean="0"/>
              <a:t>валеологии</a:t>
            </a:r>
            <a:r>
              <a:rPr lang="ru-RU" dirty="0" smtClean="0"/>
              <a:t> имеется </a:t>
            </a:r>
            <a:r>
              <a:rPr lang="ru-RU" dirty="0"/>
              <a:t>материал для формирования навыков ЗОЖ: альбомы, игры, дидактические игры со </a:t>
            </a:r>
            <a:r>
              <a:rPr lang="ru-RU" dirty="0" err="1"/>
              <a:t>здоровьесберегающими</a:t>
            </a:r>
            <a:r>
              <a:rPr lang="ru-RU" dirty="0"/>
              <a:t> компонентами, о видах спорта, имеются альбомы стихов и загадок о спорте, здоровье, книжки-малышки о здоровье, сделанные своими руками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Материал выставляется постепенно, сменяется в зависимости от задач развития и обучения и интереса детей.</a:t>
            </a:r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вера\Desktop\электронное портфолио\разв. среда\SDC125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367139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ера\Desktop\электронное портфолио\разв. среда\SDC125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5" y="260648"/>
            <a:ext cx="3611893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339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ера\Desktop\электронное портфолио\5.1 рез-ты  учебно-методич. деят-ти\DSCN10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36725"/>
            <a:ext cx="413004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ера\Desktop\электронное портфолио\5.1 рез-ты  учебно-методич. деят-ти\DSCN10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9" y="4437112"/>
            <a:ext cx="3953727" cy="231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ера\Desktop\электронное портфолио\5.1 рез-ты  учебно-методич. деят-ти\DSCN106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8026" y="4437113"/>
            <a:ext cx="4942810" cy="23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ера\Desktop\Фото для аттестации-2015\SDC1269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45788" y="184846"/>
            <a:ext cx="3047256" cy="211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ера\Desktop\Фото для аттестации-2015\SDC12700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6" y="2224322"/>
            <a:ext cx="3052465" cy="221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ера\Desktop\Фото для аттестации-2015\SDC12697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20" y="132972"/>
            <a:ext cx="189453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078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"/>
            <a:ext cx="8640960" cy="908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dirty="0">
                <a:latin typeface="Verdana"/>
                <a:ea typeface="Times New Roman"/>
                <a:cs typeface="Times New Roman"/>
              </a:rPr>
              <a:t>Для развития моторики – </a:t>
            </a:r>
            <a:r>
              <a:rPr lang="ru-RU" sz="2200" dirty="0" smtClean="0">
                <a:latin typeface="Verdana"/>
                <a:ea typeface="Times New Roman"/>
                <a:cs typeface="Times New Roman"/>
              </a:rPr>
              <a:t/>
            </a:r>
            <a:br>
              <a:rPr lang="ru-RU" sz="2200" dirty="0" smtClean="0">
                <a:latin typeface="Verdana"/>
                <a:ea typeface="Times New Roman"/>
                <a:cs typeface="Times New Roman"/>
              </a:rPr>
            </a:br>
            <a:r>
              <a:rPr lang="ru-RU" sz="2200" dirty="0" smtClean="0">
                <a:latin typeface="Verdana"/>
                <a:ea typeface="Times New Roman"/>
                <a:cs typeface="Times New Roman"/>
              </a:rPr>
              <a:t>разные </a:t>
            </a:r>
            <a:r>
              <a:rPr lang="ru-RU" sz="2200" dirty="0">
                <a:latin typeface="Verdana"/>
                <a:ea typeface="Times New Roman"/>
                <a:cs typeface="Times New Roman"/>
              </a:rPr>
              <a:t>виды мозаик, мелких конструкторов</a:t>
            </a:r>
            <a:r>
              <a:rPr lang="ru-RU" dirty="0">
                <a:latin typeface="Verdana"/>
                <a:ea typeface="Times New Roman"/>
                <a:cs typeface="Times New Roman"/>
              </a:rPr>
              <a:t>. </a:t>
            </a:r>
            <a:endParaRPr lang="ru-RU" dirty="0"/>
          </a:p>
        </p:txBody>
      </p:sp>
      <p:pic>
        <p:nvPicPr>
          <p:cNvPr id="5122" name="Picture 2" descr="C:\Users\вера\Desktop\разв. среда\SDC1267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6" y="908720"/>
            <a:ext cx="3492787" cy="325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вера\Desktop\разв. среда\SDC1267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005064"/>
            <a:ext cx="9144000" cy="285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вера\Desktop\разв. среда\SDC1266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908720"/>
            <a:ext cx="517555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814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Своими руками для разнообразного использования</a:t>
            </a:r>
            <a:endParaRPr lang="ru-RU" sz="2800" b="1" dirty="0"/>
          </a:p>
        </p:txBody>
      </p:sp>
      <p:pic>
        <p:nvPicPr>
          <p:cNvPr id="6146" name="Picture 2" descr="C:\Users\вера\Desktop\разв. среда\SDC1071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3380820"/>
            <a:ext cx="2952328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вера\Desktop\разв. среда\SDC1267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07197" y="3218558"/>
            <a:ext cx="2947444" cy="361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вера\Desktop\разв. среда\SDC1267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5358" y="4149080"/>
            <a:ext cx="3131839" cy="241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вера\Desktop\разв. среда\SDC1268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764706"/>
            <a:ext cx="4032448" cy="267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вера\Desktop\разв. среда\SDC1268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3018" y="764706"/>
            <a:ext cx="4116660" cy="245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259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30963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atin typeface="Verdana"/>
                <a:ea typeface="Times New Roman"/>
                <a:cs typeface="Times New Roman"/>
              </a:rPr>
              <a:t/>
            </a:r>
            <a:br>
              <a:rPr lang="ru-RU" sz="2200" dirty="0" smtClean="0">
                <a:latin typeface="Verdana"/>
                <a:ea typeface="Times New Roman"/>
                <a:cs typeface="Times New Roman"/>
              </a:rPr>
            </a:br>
            <a:r>
              <a:rPr lang="ru-RU" sz="2200" dirty="0" smtClean="0">
                <a:latin typeface="Verdana"/>
                <a:ea typeface="Times New Roman"/>
                <a:cs typeface="Times New Roman"/>
              </a:rPr>
              <a:t/>
            </a:r>
            <a:br>
              <a:rPr lang="ru-RU" sz="2200" dirty="0" smtClean="0">
                <a:latin typeface="Verdana"/>
                <a:ea typeface="Times New Roman"/>
                <a:cs typeface="Times New Roman"/>
              </a:rPr>
            </a:br>
            <a:r>
              <a:rPr lang="ru-RU" sz="2200" dirty="0" smtClean="0">
                <a:latin typeface="Verdana"/>
                <a:ea typeface="Times New Roman"/>
                <a:cs typeface="Times New Roman"/>
              </a:rPr>
              <a:t/>
            </a:r>
            <a:br>
              <a:rPr lang="ru-RU" sz="2200" dirty="0" smtClean="0">
                <a:latin typeface="Verdana"/>
                <a:ea typeface="Times New Roman"/>
                <a:cs typeface="Times New Roman"/>
              </a:rPr>
            </a:br>
            <a:r>
              <a:rPr lang="ru-RU" sz="2700" dirty="0" smtClean="0">
                <a:latin typeface="Verdana"/>
                <a:ea typeface="Times New Roman"/>
                <a:cs typeface="Times New Roman"/>
              </a:rPr>
              <a:t>Оформление </a:t>
            </a:r>
            <a:r>
              <a:rPr lang="ru-RU" sz="2700" dirty="0">
                <a:latin typeface="Verdana"/>
                <a:ea typeface="Times New Roman"/>
                <a:cs typeface="Times New Roman"/>
              </a:rPr>
              <a:t>групповых помещений вызывает у детей чувство радости, эмоционально-положительное отношение к ДОУ, желание посещать его, обогащает новыми впечатлениями и знаниями, побуждает к активной, творческой деятельности, способствует их интеллектуальному развитию.</a:t>
            </a:r>
            <a:r>
              <a:rPr lang="ru-RU" sz="2700" dirty="0">
                <a:ea typeface="Calibri"/>
                <a:cs typeface="Times New Roman"/>
              </a:rPr>
              <a:t/>
            </a:r>
            <a:br>
              <a:rPr lang="ru-RU" sz="2700" dirty="0">
                <a:ea typeface="Calibri"/>
                <a:cs typeface="Times New Roman"/>
              </a:rPr>
            </a:br>
            <a:r>
              <a:rPr lang="ru-RU" sz="22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 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573016"/>
            <a:ext cx="8784976" cy="29523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Verdana"/>
                <a:ea typeface="Calibri"/>
                <a:cs typeface="Calibri"/>
              </a:rPr>
              <a:t>для всестороннего развития ребенка организуются несколько предметно - развивающих «сред»: </a:t>
            </a:r>
            <a:endParaRPr lang="ru-RU" dirty="0" smtClean="0">
              <a:latin typeface="Verdana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ru-RU" dirty="0" smtClean="0">
                <a:latin typeface="Verdana"/>
                <a:ea typeface="Calibri"/>
                <a:cs typeface="Calibri"/>
              </a:rPr>
              <a:t>для </a:t>
            </a:r>
            <a:r>
              <a:rPr lang="ru-RU" dirty="0">
                <a:latin typeface="Verdana"/>
                <a:ea typeface="Calibri"/>
                <a:cs typeface="Calibri"/>
              </a:rPr>
              <a:t>речевого, </a:t>
            </a:r>
            <a:r>
              <a:rPr lang="ru-RU" dirty="0" smtClean="0">
                <a:latin typeface="Verdana"/>
                <a:ea typeface="Calibri"/>
                <a:cs typeface="Calibri"/>
              </a:rPr>
              <a:t>познавательного, художественно-эстетического</a:t>
            </a:r>
            <a:r>
              <a:rPr lang="ru-RU" dirty="0">
                <a:latin typeface="Verdana"/>
                <a:ea typeface="Calibri"/>
                <a:cs typeface="Calibri"/>
              </a:rPr>
              <a:t>, </a:t>
            </a:r>
            <a:r>
              <a:rPr lang="ru-RU" dirty="0" smtClean="0">
                <a:latin typeface="Verdana"/>
                <a:ea typeface="Calibri"/>
                <a:cs typeface="Calibri"/>
              </a:rPr>
              <a:t>социально-коммуникативного, физического </a:t>
            </a:r>
            <a:r>
              <a:rPr lang="ru-RU" dirty="0">
                <a:latin typeface="Verdana"/>
                <a:ea typeface="Calibri"/>
                <a:cs typeface="Calibri"/>
              </a:rPr>
              <a:t>развития</a:t>
            </a:r>
            <a:r>
              <a:rPr lang="ru-RU" dirty="0" smtClean="0">
                <a:latin typeface="Verdana"/>
                <a:ea typeface="Calibri"/>
                <a:cs typeface="Calibri"/>
              </a:rPr>
              <a:t>,</a:t>
            </a:r>
          </a:p>
          <a:p>
            <a:pPr marL="0" indent="0" algn="ctr">
              <a:buNone/>
            </a:pPr>
            <a:r>
              <a:rPr lang="ru-RU" dirty="0" smtClean="0">
                <a:latin typeface="Verdana"/>
                <a:ea typeface="Calibri"/>
                <a:cs typeface="Calibri"/>
              </a:rPr>
              <a:t> </a:t>
            </a:r>
            <a:r>
              <a:rPr lang="ru-RU" dirty="0">
                <a:latin typeface="Verdana"/>
                <a:ea typeface="Calibri"/>
                <a:cs typeface="Calibri"/>
              </a:rPr>
              <a:t>которые в зависимости от ситуации могут объединяться в одну или несколько многофункциональных сред.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047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492896"/>
            <a:ext cx="828092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3292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1800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/>
              <a:t>Вопрос создания предметно-развивающей среды в ДОУ на сегодняшний день стоит особо актуально.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Это </a:t>
            </a:r>
            <a:r>
              <a:rPr lang="ru-RU" sz="2400" dirty="0"/>
              <a:t>связано с переходом на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Федеральные </a:t>
            </a:r>
            <a:r>
              <a:rPr lang="ru-RU" sz="2400" dirty="0"/>
              <a:t>государственные образовательные стандарты.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91264" cy="432048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/>
              <a:t>Организованная развивающая предметно-пространственная среда в нашей группе предоставляет каждому ребёнку равные возможности приобрести те или иные качества личности, возможности для его всестороннего развития. Предметно-развивающая среда организована в соответствии с требованиями программы, с учетом ведущего вида детской деятельности - игры, соответствует возрастным особенностям детей 4-5 лет и теме недели, обеспечивает возможность общения и совместной деятельности детей и взрослых.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фото детский сад\развив среда группа, участок\SDC1473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316" y="82028"/>
            <a:ext cx="2987824" cy="169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D:\фото детский сад\развив среда группа, участок\SDC1474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1880" y="67234"/>
            <a:ext cx="5329280" cy="1516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840900"/>
            <a:ext cx="3700463" cy="2112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606641"/>
            <a:ext cx="3414713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вера\Desktop\электронное портфолио\5.1 рез-ты  учебно-методич. деят-ти\SDC1453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408" y="4463292"/>
            <a:ext cx="4583016" cy="238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ера\Desktop\электронное портфолио\5.1 рез-ты  учебно-методич. деят-ти\SDC1452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63292"/>
            <a:ext cx="4339616" cy="238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3205" y="4063182"/>
            <a:ext cx="1856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Тема: «Птицы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510912" y="2186351"/>
            <a:ext cx="1671767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000" b="1" dirty="0" smtClean="0"/>
              <a:t>Тема: «Папин </a:t>
            </a:r>
          </a:p>
          <a:p>
            <a:r>
              <a:rPr lang="ru-RU" sz="2000" b="1" dirty="0" smtClean="0"/>
              <a:t>праздник»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783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ера\Desktop\разв. среда\SDC126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873678"/>
            <a:ext cx="3874422" cy="2905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фото детский сад\развив среда группа, участок\IMG_042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28336"/>
            <a:ext cx="3744416" cy="3650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фото детский сад\развив среда группа, участок\IMG_04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351729"/>
            <a:ext cx="3096344" cy="347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фото детский сад\развив среда группа, участок\IMG_043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682" y="147368"/>
            <a:ext cx="3991466" cy="299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2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2016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Образовательное </a:t>
            </a:r>
            <a:r>
              <a:rPr lang="ru-RU" sz="2000" dirty="0"/>
              <a:t>пространство оснащено игровым, спортивным и оздоровительным оборудованием, инвентарём. В группе созданы условия для разных видов деятельности детей. Оборудование группы можно разнообразно использовать (например, детскую мебель, природные материалы и др.) в разных видах детской активности, т.е. среда в нашей группе полифункциональная.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050" name="Picture 2" descr="D:\фото детский сад\развив среда группа, участок\IMG_043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276873"/>
            <a:ext cx="2679939" cy="3518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 детский сад\развив среда группа, участок\IMG_040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7764" y="3140968"/>
            <a:ext cx="3429000" cy="3645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ера\Desktop\электронное портфолио\разв. среда\SDC125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1459" y="2420888"/>
            <a:ext cx="3078342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86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ера\Desktop\разв. среда\SDC1266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1960" y="3645024"/>
            <a:ext cx="4860032" cy="268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вера\Desktop\разв. среда\SDC1266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927" y="150004"/>
            <a:ext cx="5026085" cy="283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вера\Desktop\разв. среда\SDC1266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00" y="116632"/>
            <a:ext cx="3495867" cy="268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вера\Desktop\разв. среда\SDC1266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80874"/>
            <a:ext cx="4067944" cy="387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868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8722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/>
              <a:t>Родители </a:t>
            </a:r>
            <a:r>
              <a:rPr lang="ru-RU" sz="2000" dirty="0"/>
              <a:t>являются активными участниками и помощниками в обогащении развивающей среды нашей группы, с их помощью был оформлен театральный уголок, выставка поделок из природного материала и овощей, нестандартное спортивное оборудование, руками пап изготовлен уголок красоты, тумба под теле-видео-аппаратуру,  а так же всё оборудование на прогулочном участке.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6" name="Picture 2" descr="D:\фото детский сад\развив среда группа, участок\IMG_04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889239"/>
            <a:ext cx="2887266" cy="3849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вера\Desktop\разв. среда\SDC126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8184" y="2564904"/>
            <a:ext cx="3165816" cy="4221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ера\Desktop\разв. среда\SDC1267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23828" y="4156862"/>
            <a:ext cx="2937336" cy="2701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фото детский сад\электронные ресурсы\SDC1070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9872" y="1676754"/>
            <a:ext cx="2145248" cy="299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28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3010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Наш участок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D:\фото детский сад\развив среда группа, участок\SDC114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67464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ото детский сад\развив среда группа, участок\SDC1142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1437165"/>
            <a:ext cx="2216954" cy="21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фото детский сад\развив среда группа, участок\SDC114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635916"/>
            <a:ext cx="2428062" cy="300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фото детский сад\развив среда группа, участок\SDC1142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6606" y="1367063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фото детский сад\фото 2015\фото детей осень-2015\SDC1256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261402"/>
            <a:ext cx="2625756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фото детский сад\фото 2015\фото детей осень-2015\SDC1256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635916"/>
            <a:ext cx="2247714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0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33843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Насыщенность </a:t>
            </a:r>
            <a:r>
              <a:rPr lang="ru-RU" sz="2000" dirty="0"/>
              <a:t>среды: </a:t>
            </a:r>
            <a:r>
              <a:rPr lang="ru-RU" sz="2000" u="sng" dirty="0"/>
              <a:t>игровая зона</a:t>
            </a:r>
            <a:r>
              <a:rPr lang="ru-RU" sz="2000" dirty="0"/>
              <a:t> оснащена маркерами игрового пространства для сюжетно- ролевых игр: кухня, больница, магазин, гараж, парикмахерская, дом. Оснащена атрибутами, подобранными с учетом возрастных особенностей и гендерной принадлежности детей, отражающих различные сюжеты: «Семья», «Детский сад», «Шоферы», «Кафе», «Салон красоты», «Аптека», «Магазин» и др.</a:t>
            </a:r>
            <a:br>
              <a:rPr lang="ru-RU" sz="2000" dirty="0"/>
            </a:br>
            <a:r>
              <a:rPr lang="ru-RU" sz="2000" dirty="0"/>
              <a:t>Подвижный модуль позволяет изменять сюжет игры, например, чемоданчик из игры «Больница» можно взять и перенести, организовав игру в любом месте группы.</a:t>
            </a:r>
            <a:br>
              <a:rPr lang="ru-RU" sz="2000" dirty="0"/>
            </a:br>
            <a:r>
              <a:rPr lang="ru-RU" sz="2000" dirty="0"/>
              <a:t>Мебель в игровой зоне функциональна, легко трансформируема, что позволяет варьировать пространство зоны.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7" name="Picture 3" descr="C:\Users\вера\Desktop\разв. среда\SDC1265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8590" y="3573016"/>
            <a:ext cx="2675898" cy="318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ера\Desktop\разв. среда\DSCN099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3717033"/>
            <a:ext cx="3973072" cy="304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ера\Desktop\Фото для аттестации-2015\2015_10_14-открытое занятие для молодых педагогов\SDC1255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80576" y="3697775"/>
            <a:ext cx="2363632" cy="2828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5053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356</Words>
  <Application>Microsoft Office PowerPoint</Application>
  <PresentationFormat>Экран (4:3)</PresentationFormat>
  <Paragraphs>33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Организация развивающей предметно-пространственной среды  в соответствии с ФГОС в средней группе «Б»  </vt:lpstr>
      <vt:lpstr>Вопрос создания предметно-развивающей среды в ДОУ на сегодняшний день стоит особо актуально.  Это связано с переходом на  Федеральные государственные образовательные стандарты. </vt:lpstr>
      <vt:lpstr>Презентация PowerPoint</vt:lpstr>
      <vt:lpstr>Презентация PowerPoint</vt:lpstr>
      <vt:lpstr> Образовательное пространство оснащено игровым, спортивным и оздоровительным оборудованием, инвентарём. В группе созданы условия для разных видов деятельности детей. Оборудование группы можно разнообразно использовать (например, детскую мебель, природные материалы и др.) в разных видах детской активности, т.е. среда в нашей группе полифункциональная. </vt:lpstr>
      <vt:lpstr>Презентация PowerPoint</vt:lpstr>
      <vt:lpstr>Родители являются активными участниками и помощниками в обогащении развивающей среды нашей группы, с их помощью был оформлен театральный уголок, выставка поделок из природного материала и овощей, нестандартное спортивное оборудование, руками пап изготовлен уголок красоты, тумба под теле-видео-аппаратуру,  а так же всё оборудование на прогулочном участке. </vt:lpstr>
      <vt:lpstr>Наш участок</vt:lpstr>
      <vt:lpstr> Насыщенность среды: игровая зона оснащена маркерами игрового пространства для сюжетно- ролевых игр: кухня, больница, магазин, гараж, парикмахерская, дом. Оснащена атрибутами, подобранными с учетом возрастных особенностей и гендерной принадлежности детей, отражающих различные сюжеты: «Семья», «Детский сад», «Шоферы», «Кафе», «Салон красоты», «Аптека», «Магазин» и др. Подвижный модуль позволяет изменять сюжет игры, например, чемоданчик из игры «Больница» можно взять и перенести, организовав игру в любом месте группы. Мебель в игровой зоне функциональна, легко трансформируема, что позволяет варьировать пространство зоны.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развития моторики –  разные виды мозаик, мелких конструкторов. </vt:lpstr>
      <vt:lpstr>Своими руками для разнообразного использования</vt:lpstr>
      <vt:lpstr>   Оформление групповых помещений вызывает у детей чувство радости, эмоционально-положительное отношение к ДОУ, желание посещать его, обогащает новыми впечатлениями и знаниями, побуждает к активной, творческой деятельности, способствует их интеллектуальному развитию.  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Организация развивающей предметно-пространственной среды  в соответствии с ФГОС в средней группе «Б»  </dc:title>
  <dc:creator>вера</dc:creator>
  <cp:lastModifiedBy>вера</cp:lastModifiedBy>
  <cp:revision>26</cp:revision>
  <dcterms:created xsi:type="dcterms:W3CDTF">2015-11-08T21:11:24Z</dcterms:created>
  <dcterms:modified xsi:type="dcterms:W3CDTF">2015-11-10T15:20:31Z</dcterms:modified>
</cp:coreProperties>
</file>