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6" r:id="rId3"/>
    <p:sldId id="291" r:id="rId4"/>
    <p:sldId id="302" r:id="rId5"/>
    <p:sldId id="304" r:id="rId6"/>
    <p:sldId id="292" r:id="rId7"/>
    <p:sldId id="306" r:id="rId8"/>
    <p:sldId id="293" r:id="rId9"/>
    <p:sldId id="294" r:id="rId10"/>
    <p:sldId id="296" r:id="rId11"/>
    <p:sldId id="299" r:id="rId12"/>
    <p:sldId id="309" r:id="rId13"/>
    <p:sldId id="267" r:id="rId14"/>
    <p:sldId id="31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A6E700E-3208-4BF7-AD44-51038665BF4A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3" Type="http://schemas.openxmlformats.org/officeDocument/2006/relationships/image" Target="../media/image2.png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image" Target="../media/image1.e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Relationship Id="rId1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image" Target="../media/image4.png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3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image" Target="../media/image4.png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4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image" Target="../media/image4.png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4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image" Target="../media/image4.png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5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image" Target="../media/image4.png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5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4.pn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4.pn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4.png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4.png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4.png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image" Target="../media/image4.png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image" Target="../media/image4.png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09" name="Rectangle 13"/>
          <p:cNvSpPr>
            <a:spLocks noGrp="1" noChangeArrowheads="1"/>
          </p:cNvSpPr>
          <p:nvPr>
            <p:ph type="title"/>
          </p:nvPr>
        </p:nvSpPr>
        <p:spPr>
          <a:xfrm>
            <a:off x="3167336" y="5747836"/>
            <a:ext cx="5976664" cy="849516"/>
          </a:xfrm>
          <a:solidFill>
            <a:srgbClr val="FFFF99"/>
          </a:solidFill>
          <a:ln>
            <a:solidFill>
              <a:schemeClr val="bg2"/>
            </a:solidFill>
          </a:ln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>
                <a:latin typeface="Century Schoolbook" pitchFamily="18" charset="0"/>
                <a:cs typeface="Times New Roman" pitchFamily="18" charset="0"/>
              </a:rPr>
              <a:t>               Троицкая Ольга Кирилловна МБОУ «ООШ №5»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 smtClean="0"/>
          </a:p>
        </p:txBody>
      </p:sp>
      <p:graphicFrame>
        <p:nvGraphicFramePr>
          <p:cNvPr id="4110" name="Object 14"/>
          <p:cNvGraphicFramePr>
            <a:graphicFrameLocks noGrp="1" noChangeAspect="1"/>
          </p:cNvGraphicFramePr>
          <p:nvPr>
            <p:ph idx="1"/>
          </p:nvPr>
        </p:nvGraphicFramePr>
        <p:xfrm>
          <a:off x="7839075" y="2997200"/>
          <a:ext cx="130492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7" name="Document" r:id="rId4" imgW="1298520" imgH="1300680" progId="">
                  <p:embed/>
                </p:oleObj>
              </mc:Choice>
              <mc:Fallback>
                <p:oleObj name="Document" r:id="rId4" imgW="1298520" imgH="1300680" progId="">
                  <p:embed/>
                  <p:pic>
                    <p:nvPicPr>
                      <p:cNvPr id="0" name="Picture 20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9075" y="2997200"/>
                        <a:ext cx="1304925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7164388" y="3068638"/>
          <a:ext cx="8001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8" name="Document" r:id="rId6" imgW="1298520" imgH="1300680" progId="">
                  <p:embed/>
                </p:oleObj>
              </mc:Choice>
              <mc:Fallback>
                <p:oleObj name="Document" r:id="rId6" imgW="1298520" imgH="1300680" progId="">
                  <p:embed/>
                  <p:pic>
                    <p:nvPicPr>
                      <p:cNvPr id="0" name="Picture 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3068638"/>
                        <a:ext cx="8001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6300788" y="3068638"/>
          <a:ext cx="65563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" name="Document" r:id="rId7" imgW="1298520" imgH="1300680" progId="">
                  <p:embed/>
                </p:oleObj>
              </mc:Choice>
              <mc:Fallback>
                <p:oleObj name="Document" r:id="rId7" imgW="1298520" imgH="1300680" progId="">
                  <p:embed/>
                  <p:pic>
                    <p:nvPicPr>
                      <p:cNvPr id="0" name="Picture 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3068638"/>
                        <a:ext cx="655637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5651500" y="3141663"/>
          <a:ext cx="43973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0" name="Document" r:id="rId8" imgW="1298520" imgH="1300680" progId="">
                  <p:embed/>
                </p:oleObj>
              </mc:Choice>
              <mc:Fallback>
                <p:oleObj name="Document" r:id="rId8" imgW="1298520" imgH="1300680" progId="">
                  <p:embed/>
                  <p:pic>
                    <p:nvPicPr>
                      <p:cNvPr id="0" name="Picture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3141663"/>
                        <a:ext cx="439738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7" name="Object 21"/>
          <p:cNvGraphicFramePr>
            <a:graphicFrameLocks noChangeAspect="1"/>
          </p:cNvGraphicFramePr>
          <p:nvPr/>
        </p:nvGraphicFramePr>
        <p:xfrm>
          <a:off x="5148263" y="3213100"/>
          <a:ext cx="296862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1" name="Document" r:id="rId9" imgW="1298520" imgH="1300680" progId="">
                  <p:embed/>
                </p:oleObj>
              </mc:Choice>
              <mc:Fallback>
                <p:oleObj name="Document" r:id="rId9" imgW="1298520" imgH="1300680" progId="">
                  <p:embed/>
                  <p:pic>
                    <p:nvPicPr>
                      <p:cNvPr id="0" name="Picture 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213100"/>
                        <a:ext cx="296862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4643438" y="3357563"/>
          <a:ext cx="225425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" name="Document" r:id="rId10" imgW="1298520" imgH="1300680" progId="">
                  <p:embed/>
                </p:oleObj>
              </mc:Choice>
              <mc:Fallback>
                <p:oleObj name="Document" r:id="rId10" imgW="1298520" imgH="1300680" progId="">
                  <p:embed/>
                  <p:pic>
                    <p:nvPicPr>
                      <p:cNvPr id="0" name="Picture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357563"/>
                        <a:ext cx="225425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9" name="Object 23"/>
          <p:cNvGraphicFramePr>
            <a:graphicFrameLocks noChangeAspect="1"/>
          </p:cNvGraphicFramePr>
          <p:nvPr/>
        </p:nvGraphicFramePr>
        <p:xfrm>
          <a:off x="4211638" y="3429000"/>
          <a:ext cx="225425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" name="Document" r:id="rId11" imgW="1298520" imgH="1300680" progId="">
                  <p:embed/>
                </p:oleObj>
              </mc:Choice>
              <mc:Fallback>
                <p:oleObj name="Document" r:id="rId11" imgW="1298520" imgH="1300680" progId="">
                  <p:embed/>
                  <p:pic>
                    <p:nvPicPr>
                      <p:cNvPr id="0" name="Picture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429000"/>
                        <a:ext cx="225425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0" name="Object 24"/>
          <p:cNvGraphicFramePr>
            <a:graphicFrameLocks noChangeAspect="1"/>
          </p:cNvGraphicFramePr>
          <p:nvPr/>
        </p:nvGraphicFramePr>
        <p:xfrm>
          <a:off x="3708400" y="3573463"/>
          <a:ext cx="225425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" name="Document" r:id="rId12" imgW="1298520" imgH="1300680" progId="">
                  <p:embed/>
                </p:oleObj>
              </mc:Choice>
              <mc:Fallback>
                <p:oleObj name="Document" r:id="rId12" imgW="1298520" imgH="1300680" progId="">
                  <p:embed/>
                  <p:pic>
                    <p:nvPicPr>
                      <p:cNvPr id="0" name="Picture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573463"/>
                        <a:ext cx="225425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1" name="Object 25"/>
          <p:cNvGraphicFramePr>
            <a:graphicFrameLocks noChangeAspect="1"/>
          </p:cNvGraphicFramePr>
          <p:nvPr/>
        </p:nvGraphicFramePr>
        <p:xfrm>
          <a:off x="3276600" y="3716338"/>
          <a:ext cx="225425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" name="Document" r:id="rId13" imgW="1298520" imgH="1300680" progId="">
                  <p:embed/>
                </p:oleObj>
              </mc:Choice>
              <mc:Fallback>
                <p:oleObj name="Document" r:id="rId13" imgW="1298520" imgH="1300680" progId="">
                  <p:embed/>
                  <p:pic>
                    <p:nvPicPr>
                      <p:cNvPr id="0" name="Picture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716338"/>
                        <a:ext cx="225425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714876" y="1628800"/>
            <a:ext cx="38927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cs typeface="Aharoni" panose="02010803020104030203" pitchFamily="2" charset="-79"/>
              </a:rPr>
              <a:t>Ф</a:t>
            </a:r>
            <a:r>
              <a:rPr lang="ru-RU" sz="3600" b="1" i="1" dirty="0" smtClean="0">
                <a:cs typeface="Aharoni" panose="02010803020104030203" pitchFamily="2" charset="-79"/>
              </a:rPr>
              <a:t>ормирование </a:t>
            </a:r>
            <a:r>
              <a:rPr lang="ru-RU" sz="3600" b="1" i="1" dirty="0" smtClean="0">
                <a:cs typeface="Aharoni" panose="02010803020104030203" pitchFamily="2" charset="-79"/>
              </a:rPr>
              <a:t>УУД в проектной деятельности </a:t>
            </a:r>
            <a:r>
              <a:rPr lang="ru-RU" sz="3600" b="1" i="1" dirty="0">
                <a:cs typeface="Aharoni" panose="02010803020104030203" pitchFamily="2" charset="-79"/>
              </a:rPr>
              <a:t>учащихся на уроках технологии в 5 </a:t>
            </a:r>
            <a:r>
              <a:rPr lang="ru-RU" sz="3600" b="1" i="1" dirty="0" smtClean="0">
                <a:cs typeface="Aharoni" panose="02010803020104030203" pitchFamily="2" charset="-79"/>
              </a:rPr>
              <a:t>классе</a:t>
            </a:r>
            <a:endParaRPr lang="ru-RU" sz="3600" i="1" dirty="0">
              <a:cs typeface="Aharoni" panose="02010803020104030203" pitchFamily="2" charset="-79"/>
            </a:endParaRPr>
          </a:p>
          <a:p>
            <a:endParaRPr lang="ru-RU" sz="3600" dirty="0"/>
          </a:p>
        </p:txBody>
      </p:sp>
      <p:pic>
        <p:nvPicPr>
          <p:cNvPr id="16" name="Рисунок 15" descr="C:\Documents and Settings\Prepods\Рабочий стол\фото 5 а\IMG_5394.JP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431" y="-99392"/>
            <a:ext cx="4260862" cy="5720553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7504" y="-62716"/>
            <a:ext cx="9144000" cy="6858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55776" y="2823380"/>
            <a:ext cx="5328592" cy="2241838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entury Schoolbook" pitchFamily="18" charset="0"/>
              </a:rPr>
              <a:t>	</a:t>
            </a:r>
          </a:p>
          <a:p>
            <a:pPr lvl="1">
              <a:buNone/>
            </a:pPr>
            <a:endParaRPr lang="ru-RU" sz="2400" dirty="0" smtClean="0">
              <a:latin typeface="Century Schoolbook" pitchFamily="18" charset="0"/>
            </a:endParaRPr>
          </a:p>
          <a:p>
            <a:pPr lvl="1">
              <a:buNone/>
            </a:pPr>
            <a:endParaRPr lang="ru-RU" sz="2400" dirty="0">
              <a:latin typeface="Century Schoolbook" pitchFamily="18" charset="0"/>
            </a:endParaRPr>
          </a:p>
          <a:p>
            <a:pPr>
              <a:buNone/>
            </a:pPr>
            <a:endParaRPr lang="ru-RU" sz="2800" dirty="0">
              <a:latin typeface="Century Schoolbook" pitchFamily="18" charset="0"/>
            </a:endParaRPr>
          </a:p>
        </p:txBody>
      </p:sp>
      <p:graphicFrame>
        <p:nvGraphicFramePr>
          <p:cNvPr id="7174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0" y="1268413"/>
          <a:ext cx="8731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4" name="Document" r:id="rId4" imgW="1298520" imgH="1300680" progId="">
                  <p:embed/>
                </p:oleObj>
              </mc:Choice>
              <mc:Fallback>
                <p:oleObj name="Document" r:id="rId4" imgW="1298520" imgH="1300680" progId="">
                  <p:embed/>
                  <p:pic>
                    <p:nvPicPr>
                      <p:cNvPr id="0" name="Picture 5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68413"/>
                        <a:ext cx="87312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268538" y="1268413"/>
          <a:ext cx="584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5" name="Document" r:id="rId6" imgW="1298520" imgH="1300680" progId="">
                  <p:embed/>
                </p:oleObj>
              </mc:Choice>
              <mc:Fallback>
                <p:oleObj name="Document" r:id="rId6" imgW="1298520" imgH="1300680" progId="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268413"/>
                        <a:ext cx="584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916238" y="1268413"/>
          <a:ext cx="368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6" name="Document" r:id="rId7" imgW="1298520" imgH="1300680" progId="">
                  <p:embed/>
                </p:oleObj>
              </mc:Choice>
              <mc:Fallback>
                <p:oleObj name="Document" r:id="rId7" imgW="1298520" imgH="1300680" progId="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268413"/>
                        <a:ext cx="368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419475" y="1268413"/>
          <a:ext cx="223838" cy="2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7" name="Document" r:id="rId8" imgW="1298520" imgH="1300680" progId="">
                  <p:embed/>
                </p:oleObj>
              </mc:Choice>
              <mc:Fallback>
                <p:oleObj name="Document" r:id="rId8" imgW="1298520" imgH="130068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268413"/>
                        <a:ext cx="223838" cy="22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115616" y="1492250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996952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2015470"/>
            <a:ext cx="6984776" cy="3722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Постановка задачи: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«Разработать и приготовить….(укажи что, для кого)</a:t>
            </a:r>
            <a:r>
              <a:rPr lang="ru-RU" sz="2800" dirty="0" smtClean="0"/>
              <a:t> </a:t>
            </a:r>
            <a:r>
              <a:rPr lang="ru-RU" sz="2800" b="1" i="1" dirty="0" smtClean="0"/>
              <a:t>разработать меню воскресного завтрака и приготовить блюда, отвечающие интересам и потребностям всех членов семьи.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69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2716"/>
            <a:ext cx="9144000" cy="6858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0650" y="2564904"/>
            <a:ext cx="5464175" cy="250031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entury Schoolbook" pitchFamily="18" charset="0"/>
              </a:rPr>
              <a:t>	</a:t>
            </a:r>
          </a:p>
          <a:p>
            <a:pPr lvl="1">
              <a:buNone/>
            </a:pPr>
            <a:endParaRPr lang="ru-RU" sz="2400" dirty="0" smtClean="0">
              <a:latin typeface="Century Schoolbook" pitchFamily="18" charset="0"/>
            </a:endParaRPr>
          </a:p>
          <a:p>
            <a:pPr lvl="1">
              <a:buNone/>
            </a:pPr>
            <a:endParaRPr lang="ru-RU" sz="2400" dirty="0">
              <a:latin typeface="Century Schoolbook" pitchFamily="18" charset="0"/>
            </a:endParaRPr>
          </a:p>
          <a:p>
            <a:pPr>
              <a:buNone/>
            </a:pPr>
            <a:endParaRPr lang="ru-RU" sz="2800" dirty="0">
              <a:latin typeface="Century Schoolbook" pitchFamily="18" charset="0"/>
            </a:endParaRPr>
          </a:p>
        </p:txBody>
      </p:sp>
      <p:graphicFrame>
        <p:nvGraphicFramePr>
          <p:cNvPr id="7174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0" y="1268413"/>
          <a:ext cx="8731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6" name="Document" r:id="rId4" imgW="1298520" imgH="1300680" progId="">
                  <p:embed/>
                </p:oleObj>
              </mc:Choice>
              <mc:Fallback>
                <p:oleObj name="Document" r:id="rId4" imgW="1298520" imgH="1300680" progId="">
                  <p:embed/>
                  <p:pic>
                    <p:nvPicPr>
                      <p:cNvPr id="0" name="Picture 5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68413"/>
                        <a:ext cx="87312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268538" y="1268413"/>
          <a:ext cx="584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7" name="Document" r:id="rId6" imgW="1298520" imgH="1300680" progId="">
                  <p:embed/>
                </p:oleObj>
              </mc:Choice>
              <mc:Fallback>
                <p:oleObj name="Document" r:id="rId6" imgW="1298520" imgH="1300680" progId="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268413"/>
                        <a:ext cx="584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916238" y="1268413"/>
          <a:ext cx="368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8" name="Document" r:id="rId7" imgW="1298520" imgH="1300680" progId="">
                  <p:embed/>
                </p:oleObj>
              </mc:Choice>
              <mc:Fallback>
                <p:oleObj name="Document" r:id="rId7" imgW="1298520" imgH="1300680" progId="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268413"/>
                        <a:ext cx="368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419475" y="1268413"/>
          <a:ext cx="223838" cy="2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9" name="Document" r:id="rId8" imgW="1298520" imgH="1300680" progId="">
                  <p:embed/>
                </p:oleObj>
              </mc:Choice>
              <mc:Fallback>
                <p:oleObj name="Document" r:id="rId8" imgW="1298520" imgH="130068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268413"/>
                        <a:ext cx="223838" cy="22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115616" y="1492250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996952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2015469"/>
            <a:ext cx="6192688" cy="1820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8265" y="548680"/>
            <a:ext cx="839152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Памятка для учащегося:</a:t>
            </a:r>
          </a:p>
          <a:p>
            <a:endParaRPr lang="ru-RU" sz="3200" b="1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ru-RU" sz="3200" b="1" i="1" dirty="0" smtClean="0">
                <a:ea typeface="Times New Roman" panose="02020603050405020304" pitchFamily="18" charset="0"/>
              </a:rPr>
              <a:t>Составь</a:t>
            </a:r>
            <a:r>
              <a:rPr lang="ru-RU" sz="3200" b="1" dirty="0" smtClean="0">
                <a:ea typeface="Times New Roman" panose="02020603050405020304" pitchFamily="18" charset="0"/>
              </a:rPr>
              <a:t> </a:t>
            </a:r>
            <a:r>
              <a:rPr lang="ru-RU" sz="32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план работы, меню  и</a:t>
            </a:r>
            <a:r>
              <a:rPr lang="ru-RU" sz="32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32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технологическую </a:t>
            </a:r>
            <a:r>
              <a:rPr lang="ru-RU" sz="32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карту приготовления </a:t>
            </a:r>
            <a:r>
              <a:rPr lang="ru-RU" sz="32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блюда, таблицу </a:t>
            </a:r>
            <a:r>
              <a:rPr lang="ru-RU" sz="32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стоимости </a:t>
            </a:r>
            <a:r>
              <a:rPr lang="ru-RU" sz="32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продуктов.</a:t>
            </a:r>
          </a:p>
          <a:p>
            <a:pPr algn="r"/>
            <a:r>
              <a:rPr lang="ru-RU" sz="3200" b="1" i="1" dirty="0" smtClean="0"/>
              <a:t>Подумай </a:t>
            </a:r>
            <a:r>
              <a:rPr lang="ru-RU" sz="3200" dirty="0"/>
              <a:t>о сервировке </a:t>
            </a:r>
            <a:r>
              <a:rPr lang="ru-RU" sz="3200" dirty="0" smtClean="0"/>
              <a:t>стола.</a:t>
            </a:r>
            <a:endParaRPr lang="ru-RU" sz="3200" dirty="0"/>
          </a:p>
          <a:p>
            <a:pPr algn="r"/>
            <a:r>
              <a:rPr lang="ru-RU" sz="3200" b="1" i="1" dirty="0" smtClean="0"/>
              <a:t>Решила </a:t>
            </a:r>
            <a:r>
              <a:rPr lang="ru-RU" sz="3200" dirty="0"/>
              <a:t>ли ты задачу? </a:t>
            </a:r>
            <a:endParaRPr lang="ru-RU" sz="3200" dirty="0" smtClean="0"/>
          </a:p>
          <a:p>
            <a:pPr algn="r"/>
            <a:r>
              <a:rPr lang="ru-RU" sz="3200" b="1" i="1" dirty="0" smtClean="0"/>
              <a:t>Оцени</a:t>
            </a:r>
            <a:r>
              <a:rPr lang="ru-RU" sz="3200" b="1" dirty="0" smtClean="0"/>
              <a:t> </a:t>
            </a:r>
            <a:r>
              <a:rPr lang="ru-RU" sz="3200" b="1" dirty="0"/>
              <a:t>свой труд</a:t>
            </a:r>
            <a:r>
              <a:rPr lang="ru-RU" sz="3200" b="1" dirty="0" smtClean="0"/>
              <a:t>. </a:t>
            </a:r>
            <a:r>
              <a:rPr lang="ru-RU" sz="3200" dirty="0" smtClean="0"/>
              <a:t>Соответствует ли твоя оценка мнениям членов семьи? </a:t>
            </a:r>
          </a:p>
          <a:p>
            <a:pPr algn="r"/>
            <a:r>
              <a:rPr lang="ru-RU" sz="3200" b="1" i="1" dirty="0" smtClean="0"/>
              <a:t>Подготовься </a:t>
            </a:r>
            <a:r>
              <a:rPr lang="ru-RU" sz="3200" dirty="0"/>
              <a:t>к ответам на вопросы при защите своего проекта.</a:t>
            </a:r>
          </a:p>
          <a:p>
            <a:r>
              <a:rPr lang="ru-RU" sz="3200" dirty="0"/>
              <a:t> 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7726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2716"/>
            <a:ext cx="9144000" cy="6858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0650" y="2564904"/>
            <a:ext cx="5464175" cy="250031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entury Schoolbook" pitchFamily="18" charset="0"/>
              </a:rPr>
              <a:t>	</a:t>
            </a:r>
          </a:p>
          <a:p>
            <a:pPr lvl="1">
              <a:buNone/>
            </a:pPr>
            <a:endParaRPr lang="ru-RU" sz="2400" dirty="0" smtClean="0">
              <a:latin typeface="Century Schoolbook" pitchFamily="18" charset="0"/>
            </a:endParaRPr>
          </a:p>
          <a:p>
            <a:pPr lvl="1">
              <a:buNone/>
            </a:pPr>
            <a:endParaRPr lang="ru-RU" sz="2400" dirty="0">
              <a:latin typeface="Century Schoolbook" pitchFamily="18" charset="0"/>
            </a:endParaRPr>
          </a:p>
          <a:p>
            <a:pPr>
              <a:buNone/>
            </a:pPr>
            <a:endParaRPr lang="ru-RU" sz="2800" dirty="0">
              <a:latin typeface="Century Schoolbook" pitchFamily="18" charset="0"/>
            </a:endParaRPr>
          </a:p>
        </p:txBody>
      </p:sp>
      <p:graphicFrame>
        <p:nvGraphicFramePr>
          <p:cNvPr id="7174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0" y="1268413"/>
          <a:ext cx="8731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8" name="Document" r:id="rId4" imgW="1298520" imgH="1300680" progId="">
                  <p:embed/>
                </p:oleObj>
              </mc:Choice>
              <mc:Fallback>
                <p:oleObj name="Document" r:id="rId4" imgW="1298520" imgH="130068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68413"/>
                        <a:ext cx="87312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268538" y="1268413"/>
          <a:ext cx="584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9" name="Document" r:id="rId6" imgW="1298520" imgH="1300680" progId="">
                  <p:embed/>
                </p:oleObj>
              </mc:Choice>
              <mc:Fallback>
                <p:oleObj name="Document" r:id="rId6" imgW="1298520" imgH="13006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268413"/>
                        <a:ext cx="584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916238" y="1268413"/>
          <a:ext cx="368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0" name="Document" r:id="rId7" imgW="1298520" imgH="1300680" progId="">
                  <p:embed/>
                </p:oleObj>
              </mc:Choice>
              <mc:Fallback>
                <p:oleObj name="Document" r:id="rId7" imgW="1298520" imgH="13006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268413"/>
                        <a:ext cx="368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419475" y="1268413"/>
          <a:ext cx="223838" cy="2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1" name="Document" r:id="rId8" imgW="1298520" imgH="1300680" progId="">
                  <p:embed/>
                </p:oleObj>
              </mc:Choice>
              <mc:Fallback>
                <p:oleObj name="Document" r:id="rId8" imgW="1298520" imgH="13006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268413"/>
                        <a:ext cx="223838" cy="22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115616" y="1492250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996952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2015469"/>
            <a:ext cx="6192688" cy="1820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8265" y="548680"/>
            <a:ext cx="839152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Анкета для участников проекта:</a:t>
            </a:r>
          </a:p>
          <a:p>
            <a:endParaRPr lang="ru-RU" sz="3200" dirty="0" smtClean="0"/>
          </a:p>
          <a:p>
            <a:r>
              <a:rPr lang="ru-RU" sz="3200" dirty="0" smtClean="0"/>
              <a:t>-Помог </a:t>
            </a:r>
            <a:r>
              <a:rPr lang="ru-RU" sz="3200" dirty="0"/>
              <a:t>ли тебе проект при организации приготовления завтрака?</a:t>
            </a:r>
          </a:p>
          <a:p>
            <a:pPr lvl="0"/>
            <a:r>
              <a:rPr lang="ru-RU" sz="3200" dirty="0" smtClean="0"/>
              <a:t>-Что </a:t>
            </a:r>
            <a:r>
              <a:rPr lang="ru-RU" sz="3200" dirty="0"/>
              <a:t>ты узнала нового и чему научилась в процессе выполнения проекта?</a:t>
            </a:r>
          </a:p>
          <a:p>
            <a:pPr lvl="0"/>
            <a:r>
              <a:rPr lang="ru-RU" sz="3200" dirty="0" smtClean="0"/>
              <a:t>-Какой </a:t>
            </a:r>
            <a:r>
              <a:rPr lang="ru-RU" sz="3200" dirty="0"/>
              <a:t>этап оказался наиболее интересным? </a:t>
            </a:r>
            <a:r>
              <a:rPr lang="ru-RU" sz="3200" dirty="0" smtClean="0"/>
              <a:t>--Почему</a:t>
            </a:r>
            <a:r>
              <a:rPr lang="ru-RU" sz="3200" dirty="0"/>
              <a:t>?</a:t>
            </a:r>
          </a:p>
          <a:p>
            <a:pPr lvl="0"/>
            <a:r>
              <a:rPr lang="ru-RU" sz="3200" dirty="0" smtClean="0"/>
              <a:t>-Что </a:t>
            </a:r>
            <a:r>
              <a:rPr lang="ru-RU" sz="3200" dirty="0"/>
              <a:t>вызвало наибольшее затруднение при выполнении проекта?</a:t>
            </a:r>
          </a:p>
          <a:p>
            <a:pPr lvl="0"/>
            <a:r>
              <a:rPr lang="ru-RU" sz="3200" dirty="0"/>
              <a:t> 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71302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571750"/>
            <a:ext cx="5464175" cy="250031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entury Schoolbook" pitchFamily="18" charset="0"/>
              </a:rPr>
              <a:t>	</a:t>
            </a:r>
          </a:p>
          <a:p>
            <a:pPr lvl="1">
              <a:buNone/>
            </a:pPr>
            <a:endParaRPr lang="ru-RU" sz="2400" dirty="0" smtClean="0">
              <a:latin typeface="Century Schoolbook" pitchFamily="18" charset="0"/>
            </a:endParaRPr>
          </a:p>
          <a:p>
            <a:pPr lvl="1">
              <a:buNone/>
            </a:pPr>
            <a:endParaRPr lang="ru-RU" sz="2400" dirty="0">
              <a:latin typeface="Century Schoolbook" pitchFamily="18" charset="0"/>
            </a:endParaRPr>
          </a:p>
          <a:p>
            <a:pPr>
              <a:buNone/>
            </a:pPr>
            <a:endParaRPr lang="ru-RU" sz="2800" dirty="0">
              <a:latin typeface="Century Schoolbook" pitchFamily="18" charset="0"/>
            </a:endParaRPr>
          </a:p>
        </p:txBody>
      </p:sp>
      <p:graphicFrame>
        <p:nvGraphicFramePr>
          <p:cNvPr id="7174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0" y="1268413"/>
          <a:ext cx="8731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0" name="Document" r:id="rId4" imgW="1298520" imgH="1300680" progId="">
                  <p:embed/>
                </p:oleObj>
              </mc:Choice>
              <mc:Fallback>
                <p:oleObj name="Document" r:id="rId4" imgW="1298520" imgH="1300680" progId="">
                  <p:embed/>
                  <p:pic>
                    <p:nvPicPr>
                      <p:cNvPr id="0" name="Picture 9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68413"/>
                        <a:ext cx="87312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268538" y="1268413"/>
          <a:ext cx="584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1" name="Document" r:id="rId6" imgW="1298520" imgH="1300680" progId="">
                  <p:embed/>
                </p:oleObj>
              </mc:Choice>
              <mc:Fallback>
                <p:oleObj name="Document" r:id="rId6" imgW="1298520" imgH="1300680" progId="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268413"/>
                        <a:ext cx="584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916238" y="1268413"/>
          <a:ext cx="368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2" name="Document" r:id="rId7" imgW="1298520" imgH="1300680" progId="">
                  <p:embed/>
                </p:oleObj>
              </mc:Choice>
              <mc:Fallback>
                <p:oleObj name="Document" r:id="rId7" imgW="1298520" imgH="1300680" progId="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268413"/>
                        <a:ext cx="368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419475" y="1268413"/>
          <a:ext cx="223838" cy="2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3" name="Document" r:id="rId8" imgW="1298520" imgH="1300680" progId="">
                  <p:embed/>
                </p:oleObj>
              </mc:Choice>
              <mc:Fallback>
                <p:oleObj name="Document" r:id="rId8" imgW="1298520" imgH="1300680" progId="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268413"/>
                        <a:ext cx="223838" cy="22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668572"/>
              </p:ext>
            </p:extLst>
          </p:nvPr>
        </p:nvGraphicFramePr>
        <p:xfrm>
          <a:off x="-48636" y="0"/>
          <a:ext cx="9144001" cy="687342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65189"/>
                <a:gridCol w="7578812"/>
              </a:tblGrid>
              <a:tr h="3573016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УУД</a:t>
                      </a:r>
                      <a:endParaRPr lang="ru-RU" sz="4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20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провести</a:t>
                      </a:r>
                      <a:r>
                        <a:rPr lang="ru-RU" sz="20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самооценку, организовать </a:t>
                      </a:r>
                      <a:r>
                        <a:rPr lang="ru-RU" sz="2000" b="0" i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взаимооценку</a:t>
                      </a:r>
                      <a:r>
                        <a:rPr lang="ru-RU" sz="20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2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последовательности операций с учетом 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конечного результата;</a:t>
                      </a:r>
                    </a:p>
                    <a:p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 : </a:t>
                      </a:r>
                      <a:r>
                        <a:rPr lang="ru-RU" sz="2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вести учебное сотрудничество на уроке с учителем и одноклассниками;</a:t>
                      </a:r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 : </a:t>
                      </a:r>
                      <a:r>
                        <a:rPr lang="ru-RU" sz="2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наиболее  оптимальных средств и способов решения  задачи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041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Планируемые результаты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полученных знаний в процессе </a:t>
                      </a:r>
                    </a:p>
                    <a:p>
                      <a:pPr algn="just"/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защиты творческого проекта; </a:t>
                      </a:r>
                    </a:p>
                    <a:p>
                      <a:pPr algn="just"/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трудолюбия и ответственности за качество своей деятельности;</a:t>
                      </a:r>
                    </a:p>
                    <a:p>
                      <a:pPr algn="just"/>
                      <a:r>
                        <a:rPr lang="ru-RU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Метапредметные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самостоятельное выполнение работы по приготовлению блюда, согласование и координация совместной трудовой деятельности с другими ее участниками.</a:t>
                      </a:r>
                    </a:p>
                    <a:p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2716"/>
            <a:ext cx="9144000" cy="6858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0650" y="2564904"/>
            <a:ext cx="5464175" cy="250031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entury Schoolbook" pitchFamily="18" charset="0"/>
              </a:rPr>
              <a:t>	</a:t>
            </a:r>
          </a:p>
          <a:p>
            <a:pPr lvl="1">
              <a:buNone/>
            </a:pPr>
            <a:endParaRPr lang="ru-RU" sz="2400" dirty="0" smtClean="0">
              <a:latin typeface="Century Schoolbook" pitchFamily="18" charset="0"/>
            </a:endParaRPr>
          </a:p>
          <a:p>
            <a:pPr lvl="1">
              <a:buNone/>
            </a:pPr>
            <a:endParaRPr lang="ru-RU" sz="2400" dirty="0">
              <a:latin typeface="Century Schoolbook" pitchFamily="18" charset="0"/>
            </a:endParaRPr>
          </a:p>
          <a:p>
            <a:pPr>
              <a:buNone/>
            </a:pPr>
            <a:endParaRPr lang="ru-RU" sz="2800" dirty="0">
              <a:latin typeface="Century Schoolbook" pitchFamily="18" charset="0"/>
            </a:endParaRPr>
          </a:p>
        </p:txBody>
      </p:sp>
      <p:graphicFrame>
        <p:nvGraphicFramePr>
          <p:cNvPr id="7174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0" y="1268413"/>
          <a:ext cx="8731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2" name="Document" r:id="rId4" imgW="1298520" imgH="1300680" progId="">
                  <p:embed/>
                </p:oleObj>
              </mc:Choice>
              <mc:Fallback>
                <p:oleObj name="Document" r:id="rId4" imgW="1298520" imgH="130068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68413"/>
                        <a:ext cx="87312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268538" y="1268413"/>
          <a:ext cx="584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3" name="Document" r:id="rId6" imgW="1298520" imgH="1300680" progId="">
                  <p:embed/>
                </p:oleObj>
              </mc:Choice>
              <mc:Fallback>
                <p:oleObj name="Document" r:id="rId6" imgW="1298520" imgH="13006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268413"/>
                        <a:ext cx="584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916238" y="1268413"/>
          <a:ext cx="368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4" name="Document" r:id="rId7" imgW="1298520" imgH="1300680" progId="">
                  <p:embed/>
                </p:oleObj>
              </mc:Choice>
              <mc:Fallback>
                <p:oleObj name="Document" r:id="rId7" imgW="1298520" imgH="13006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268413"/>
                        <a:ext cx="368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419475" y="1268413"/>
          <a:ext cx="223838" cy="2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5" name="Document" r:id="rId8" imgW="1298520" imgH="1300680" progId="">
                  <p:embed/>
                </p:oleObj>
              </mc:Choice>
              <mc:Fallback>
                <p:oleObj name="Document" r:id="rId8" imgW="1298520" imgH="13006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268413"/>
                        <a:ext cx="223838" cy="22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115616" y="1492250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996952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2015469"/>
            <a:ext cx="6192688" cy="1820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1716087"/>
            <a:ext cx="672321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56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571750"/>
            <a:ext cx="5464175" cy="250031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entury Schoolbook" pitchFamily="18" charset="0"/>
              </a:rPr>
              <a:t>	</a:t>
            </a:r>
          </a:p>
          <a:p>
            <a:pPr lvl="1">
              <a:buNone/>
            </a:pPr>
            <a:endParaRPr lang="ru-RU" sz="2400" dirty="0" smtClean="0">
              <a:latin typeface="Century Schoolbook" pitchFamily="18" charset="0"/>
            </a:endParaRPr>
          </a:p>
          <a:p>
            <a:pPr lvl="1">
              <a:buNone/>
            </a:pPr>
            <a:endParaRPr lang="ru-RU" sz="2400" dirty="0">
              <a:latin typeface="Century Schoolbook" pitchFamily="18" charset="0"/>
            </a:endParaRPr>
          </a:p>
          <a:p>
            <a:pPr>
              <a:buNone/>
            </a:pPr>
            <a:endParaRPr lang="ru-RU" sz="2800" dirty="0">
              <a:latin typeface="Century Schoolbook" pitchFamily="18" charset="0"/>
            </a:endParaRPr>
          </a:p>
        </p:txBody>
      </p:sp>
      <p:graphicFrame>
        <p:nvGraphicFramePr>
          <p:cNvPr id="7174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0" y="1268413"/>
          <a:ext cx="8731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2" name="Document" r:id="rId4" imgW="1298520" imgH="1300680" progId="">
                  <p:embed/>
                </p:oleObj>
              </mc:Choice>
              <mc:Fallback>
                <p:oleObj name="Document" r:id="rId4" imgW="1298520" imgH="1300680" progId="">
                  <p:embed/>
                  <p:pic>
                    <p:nvPicPr>
                      <p:cNvPr id="0" name="Picture 8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68413"/>
                        <a:ext cx="87312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268538" y="1268413"/>
          <a:ext cx="584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3" name="Document" r:id="rId6" imgW="1298520" imgH="1300680" progId="">
                  <p:embed/>
                </p:oleObj>
              </mc:Choice>
              <mc:Fallback>
                <p:oleObj name="Document" r:id="rId6" imgW="1298520" imgH="1300680" progId="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268413"/>
                        <a:ext cx="584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916238" y="1268413"/>
          <a:ext cx="368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4" name="Document" r:id="rId7" imgW="1298520" imgH="1300680" progId="">
                  <p:embed/>
                </p:oleObj>
              </mc:Choice>
              <mc:Fallback>
                <p:oleObj name="Document" r:id="rId7" imgW="1298520" imgH="1300680" progId="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268413"/>
                        <a:ext cx="368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419475" y="1268413"/>
          <a:ext cx="223838" cy="2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5" name="Document" r:id="rId8" imgW="1298520" imgH="1300680" progId="">
                  <p:embed/>
                </p:oleObj>
              </mc:Choice>
              <mc:Fallback>
                <p:oleObj name="Document" r:id="rId8" imgW="1298520" imgH="1300680" progId="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268413"/>
                        <a:ext cx="223838" cy="22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547664" y="1852613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 «Технология» </a:t>
            </a: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опорным </a:t>
            </a:r>
            <a:r>
              <a:rPr lang="ru-RU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предметом для   формирования  системы универсальных учебных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2920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1" y="40432"/>
            <a:ext cx="9319613" cy="6858000"/>
          </a:xfrm>
          <a:prstGeom prst="rect">
            <a:avLst/>
          </a:prstGeom>
          <a:noFill/>
        </p:spPr>
      </p:pic>
      <p:pic>
        <p:nvPicPr>
          <p:cNvPr id="3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40768"/>
            <a:ext cx="1512168" cy="151216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63500" cap="rnd">
            <a:solidFill>
              <a:schemeClr val="accent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372200"/>
            <a:ext cx="1512168" cy="151216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63500" cap="rnd">
            <a:solidFill>
              <a:schemeClr val="accent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372200"/>
            <a:ext cx="1512168" cy="151216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63500" cap="rnd">
            <a:solidFill>
              <a:schemeClr val="accent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5" descr="dd0102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7158" y="1401863"/>
            <a:ext cx="1512168" cy="151216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63500" cap="rnd">
            <a:solidFill>
              <a:schemeClr val="accent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1094531" y="1912186"/>
            <a:ext cx="12766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Личностные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83796" y="1912186"/>
            <a:ext cx="13992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Регулятивные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99992" y="1988840"/>
            <a:ext cx="16145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Познавательные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87158" y="1988670"/>
            <a:ext cx="14718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Коммуникатив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ные</a:t>
            </a:r>
            <a:endParaRPr lang="ru-RU" sz="16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1557376" y="2900370"/>
            <a:ext cx="484632" cy="489204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3173528" y="2939796"/>
            <a:ext cx="484632" cy="489204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013760" y="2939796"/>
            <a:ext cx="484632" cy="489204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780748" y="2943868"/>
            <a:ext cx="484632" cy="489204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027796" y="3386128"/>
            <a:ext cx="1423083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Обеспечивают ценностно-смысловую ориентацию учащихся и ориентацию в социальных ролях и межличностных отношениях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796391" y="3433072"/>
            <a:ext cx="1561486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Планирование,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прогнозирование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оррекция,</a:t>
            </a:r>
          </a:p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саморегуляция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56423" y="3424535"/>
            <a:ext cx="1455737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Включают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обще учебные,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логические, действия постановки и решения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проблем.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03589" y="3464296"/>
            <a:ext cx="1560659" cy="2123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Планирование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учебного сотрудничества с учителем и сверстниками.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Постановка вопросов.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Разрешение конфликтов.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Умение выражать свои мысли</a:t>
            </a:r>
          </a:p>
        </p:txBody>
      </p:sp>
    </p:spTree>
    <p:extLst>
      <p:ext uri="{BB962C8B-B14F-4D97-AF65-F5344CB8AC3E}">
        <p14:creationId xmlns:p14="http://schemas.microsoft.com/office/powerpoint/2010/main" val="291022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571750"/>
            <a:ext cx="5464175" cy="250031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entury Schoolbook" pitchFamily="18" charset="0"/>
              </a:rPr>
              <a:t>	</a:t>
            </a:r>
          </a:p>
          <a:p>
            <a:pPr lvl="1">
              <a:buNone/>
            </a:pPr>
            <a:endParaRPr lang="ru-RU" sz="2400" dirty="0" smtClean="0">
              <a:latin typeface="Century Schoolbook" pitchFamily="18" charset="0"/>
            </a:endParaRPr>
          </a:p>
          <a:p>
            <a:pPr lvl="1">
              <a:buNone/>
            </a:pPr>
            <a:endParaRPr lang="ru-RU" sz="2400" dirty="0">
              <a:latin typeface="Century Schoolbook" pitchFamily="18" charset="0"/>
            </a:endParaRPr>
          </a:p>
          <a:p>
            <a:pPr>
              <a:buNone/>
            </a:pPr>
            <a:endParaRPr lang="ru-RU" sz="2800" dirty="0">
              <a:latin typeface="Century Schoolbook" pitchFamily="18" charset="0"/>
            </a:endParaRPr>
          </a:p>
        </p:txBody>
      </p:sp>
      <p:graphicFrame>
        <p:nvGraphicFramePr>
          <p:cNvPr id="7174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0" y="1268413"/>
          <a:ext cx="8731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2" name="Document" r:id="rId4" imgW="1298520" imgH="1300680" progId="">
                  <p:embed/>
                </p:oleObj>
              </mc:Choice>
              <mc:Fallback>
                <p:oleObj name="Document" r:id="rId4" imgW="1298520" imgH="1300680" progId="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68413"/>
                        <a:ext cx="87312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268538" y="1268413"/>
          <a:ext cx="584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3" name="Document" r:id="rId6" imgW="1298520" imgH="1300680" progId="">
                  <p:embed/>
                </p:oleObj>
              </mc:Choice>
              <mc:Fallback>
                <p:oleObj name="Document" r:id="rId6" imgW="1298520" imgH="13006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268413"/>
                        <a:ext cx="584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916238" y="1268413"/>
          <a:ext cx="368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4" name="Document" r:id="rId7" imgW="1298520" imgH="1300680" progId="">
                  <p:embed/>
                </p:oleObj>
              </mc:Choice>
              <mc:Fallback>
                <p:oleObj name="Document" r:id="rId7" imgW="1298520" imgH="13006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268413"/>
                        <a:ext cx="368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419475" y="1268413"/>
          <a:ext cx="223838" cy="2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5" name="Document" r:id="rId8" imgW="1298520" imgH="1300680" progId="">
                  <p:embed/>
                </p:oleObj>
              </mc:Choice>
              <mc:Fallback>
                <p:oleObj name="Document" r:id="rId8" imgW="1298520" imgH="13006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268413"/>
                        <a:ext cx="223838" cy="22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83568" y="476672"/>
            <a:ext cx="8280920" cy="9092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Подготовительный этап: </a:t>
            </a: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материала через выполнение заданий  </a:t>
            </a:r>
            <a:r>
              <a:rPr lang="ru-RU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характера.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 – задание.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Зарисуйте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подпишите сервировку стола к завтраку для семьи из 4 человек. Меню воскресного завтрака: каша, сыр, колбаса, хлеб, кофе.</a:t>
            </a:r>
          </a:p>
          <a:p>
            <a:r>
              <a:rPr lang="ru-RU" sz="2800" dirty="0" smtClean="0"/>
              <a:t> </a:t>
            </a:r>
          </a:p>
          <a:p>
            <a:r>
              <a:rPr lang="ru-RU" sz="2800" dirty="0" smtClean="0"/>
              <a:t> </a:t>
            </a:r>
          </a:p>
          <a:p>
            <a:r>
              <a:rPr lang="ru-RU" sz="2800" dirty="0" smtClean="0"/>
              <a:t> </a:t>
            </a:r>
          </a:p>
          <a:p>
            <a:r>
              <a:rPr lang="ru-RU" sz="2800" b="1" dirty="0" smtClean="0"/>
              <a:t> </a:t>
            </a:r>
            <a:endParaRPr lang="ru-RU" sz="2800" dirty="0" smtClean="0"/>
          </a:p>
          <a:p>
            <a:r>
              <a:rPr lang="ru-RU" sz="2800" b="1" dirty="0" smtClean="0"/>
              <a:t> </a:t>
            </a:r>
            <a:endParaRPr lang="ru-RU" sz="2800" dirty="0" smtClean="0"/>
          </a:p>
          <a:p>
            <a:pPr marL="514350" indent="-514350" algn="ctr">
              <a:buAutoNum type="arabicPeriod"/>
            </a:pP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/>
            </a:pP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/>
            </a:pP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/>
            </a:pP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/>
            </a:pP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/>
            </a:pP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/>
            </a:pP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/>
            </a:pP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5062" name="Group 6"/>
          <p:cNvGrpSpPr>
            <a:grpSpLocks/>
          </p:cNvGrpSpPr>
          <p:nvPr/>
        </p:nvGrpSpPr>
        <p:grpSpPr bwMode="auto">
          <a:xfrm>
            <a:off x="2470906" y="3607352"/>
            <a:ext cx="4706244" cy="2973403"/>
            <a:chOff x="2781" y="3114"/>
            <a:chExt cx="7020" cy="4140"/>
          </a:xfrm>
        </p:grpSpPr>
        <p:sp>
          <p:nvSpPr>
            <p:cNvPr id="45063" name="Rectangle 7"/>
            <p:cNvSpPr>
              <a:spLocks noChangeArrowheads="1"/>
            </p:cNvSpPr>
            <p:nvPr/>
          </p:nvSpPr>
          <p:spPr bwMode="auto">
            <a:xfrm>
              <a:off x="2781" y="3114"/>
              <a:ext cx="7020" cy="414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prstDash val="dash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064" name="Oval 8"/>
            <p:cNvSpPr>
              <a:spLocks noChangeArrowheads="1"/>
            </p:cNvSpPr>
            <p:nvPr/>
          </p:nvSpPr>
          <p:spPr bwMode="auto">
            <a:xfrm>
              <a:off x="3321" y="4734"/>
              <a:ext cx="72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065" name="Oval 9"/>
            <p:cNvSpPr>
              <a:spLocks noChangeArrowheads="1"/>
            </p:cNvSpPr>
            <p:nvPr/>
          </p:nvSpPr>
          <p:spPr bwMode="auto">
            <a:xfrm>
              <a:off x="6021" y="3474"/>
              <a:ext cx="72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066" name="Oval 10"/>
            <p:cNvSpPr>
              <a:spLocks noChangeArrowheads="1"/>
            </p:cNvSpPr>
            <p:nvPr/>
          </p:nvSpPr>
          <p:spPr bwMode="auto">
            <a:xfrm>
              <a:off x="6021" y="6174"/>
              <a:ext cx="72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067" name="Oval 11"/>
            <p:cNvSpPr>
              <a:spLocks noChangeArrowheads="1"/>
            </p:cNvSpPr>
            <p:nvPr/>
          </p:nvSpPr>
          <p:spPr bwMode="auto">
            <a:xfrm>
              <a:off x="8721" y="4914"/>
              <a:ext cx="72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920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571750"/>
            <a:ext cx="5464175" cy="250031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entury Schoolbook" pitchFamily="18" charset="0"/>
              </a:rPr>
              <a:t>	</a:t>
            </a:r>
          </a:p>
          <a:p>
            <a:pPr lvl="1">
              <a:buNone/>
            </a:pPr>
            <a:endParaRPr lang="ru-RU" sz="2400" dirty="0" smtClean="0">
              <a:latin typeface="Century Schoolbook" pitchFamily="18" charset="0"/>
            </a:endParaRPr>
          </a:p>
          <a:p>
            <a:pPr lvl="1">
              <a:buNone/>
            </a:pPr>
            <a:endParaRPr lang="ru-RU" sz="2400" dirty="0">
              <a:latin typeface="Century Schoolbook" pitchFamily="18" charset="0"/>
            </a:endParaRPr>
          </a:p>
          <a:p>
            <a:pPr>
              <a:buNone/>
            </a:pPr>
            <a:endParaRPr lang="ru-RU" sz="2800" dirty="0">
              <a:latin typeface="Century Schoolbook" pitchFamily="18" charset="0"/>
            </a:endParaRPr>
          </a:p>
        </p:txBody>
      </p:sp>
      <p:graphicFrame>
        <p:nvGraphicFramePr>
          <p:cNvPr id="7174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0" y="1268413"/>
          <a:ext cx="8731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0" name="Document" r:id="rId4" imgW="1298520" imgH="1300680" progId="">
                  <p:embed/>
                </p:oleObj>
              </mc:Choice>
              <mc:Fallback>
                <p:oleObj name="Document" r:id="rId4" imgW="1298520" imgH="130068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68413"/>
                        <a:ext cx="87312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268538" y="1268413"/>
          <a:ext cx="584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1" name="Document" r:id="rId6" imgW="1298520" imgH="1300680" progId="">
                  <p:embed/>
                </p:oleObj>
              </mc:Choice>
              <mc:Fallback>
                <p:oleObj name="Document" r:id="rId6" imgW="1298520" imgH="13006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268413"/>
                        <a:ext cx="584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916238" y="1268413"/>
          <a:ext cx="368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2" name="Document" r:id="rId7" imgW="1298520" imgH="1300680" progId="">
                  <p:embed/>
                </p:oleObj>
              </mc:Choice>
              <mc:Fallback>
                <p:oleObj name="Document" r:id="rId7" imgW="1298520" imgH="13006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268413"/>
                        <a:ext cx="368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419475" y="1268413"/>
          <a:ext cx="223838" cy="2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3" name="Document" r:id="rId8" imgW="1298520" imgH="1300680" progId="">
                  <p:embed/>
                </p:oleObj>
              </mc:Choice>
              <mc:Fallback>
                <p:oleObj name="Document" r:id="rId8" imgW="1298520" imgH="13006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268413"/>
                        <a:ext cx="223838" cy="22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42910" y="428604"/>
            <a:ext cx="8321578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Подготовительный этап: </a:t>
            </a:r>
          </a:p>
          <a:p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 – задание.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Изучить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предложенные приборы и наборы посуды (п. 1 - 7), выбрать подходящие для сервировки стола к завтраку. Выписать их в рабочую тетрадь.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работу. Сравнить с образцом, представленным на слайде. Недостающие приборы и посуду дописать в тетрадь.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/>
              <a:t> </a:t>
            </a:r>
            <a:endParaRPr lang="ru-RU" sz="2800" dirty="0" smtClean="0"/>
          </a:p>
          <a:p>
            <a:pPr marL="514350" indent="-514350" algn="ctr">
              <a:buAutoNum type="arabicPeriod"/>
            </a:pP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/>
            </a:pP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/>
            </a:pP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/>
            </a:pP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/>
            </a:pP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/>
            </a:pP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/>
            </a:pP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/>
            </a:pP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56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0650" y="2564904"/>
            <a:ext cx="5464175" cy="250031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entury Schoolbook" pitchFamily="18" charset="0"/>
              </a:rPr>
              <a:t>	</a:t>
            </a:r>
          </a:p>
          <a:p>
            <a:pPr lvl="1">
              <a:buNone/>
            </a:pPr>
            <a:endParaRPr lang="ru-RU" sz="2400" dirty="0" smtClean="0">
              <a:latin typeface="Century Schoolbook" pitchFamily="18" charset="0"/>
            </a:endParaRPr>
          </a:p>
          <a:p>
            <a:pPr lvl="1">
              <a:buNone/>
            </a:pPr>
            <a:endParaRPr lang="ru-RU" sz="2400" dirty="0">
              <a:latin typeface="Century Schoolbook" pitchFamily="18" charset="0"/>
            </a:endParaRPr>
          </a:p>
          <a:p>
            <a:pPr>
              <a:buNone/>
            </a:pPr>
            <a:endParaRPr lang="ru-RU" sz="2800" dirty="0">
              <a:latin typeface="Century Schoolbook" pitchFamily="18" charset="0"/>
            </a:endParaRPr>
          </a:p>
        </p:txBody>
      </p:sp>
      <p:graphicFrame>
        <p:nvGraphicFramePr>
          <p:cNvPr id="7174" name="Object 6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41808586"/>
              </p:ext>
            </p:extLst>
          </p:nvPr>
        </p:nvGraphicFramePr>
        <p:xfrm>
          <a:off x="-5750" y="1317297"/>
          <a:ext cx="8731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8" name="Document" r:id="rId4" imgW="1298520" imgH="1300680" progId="">
                  <p:embed/>
                </p:oleObj>
              </mc:Choice>
              <mc:Fallback>
                <p:oleObj name="Document" r:id="rId4" imgW="1298520" imgH="1300680" progId="">
                  <p:embed/>
                  <p:pic>
                    <p:nvPicPr>
                      <p:cNvPr id="0" name="Picture 5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750" y="1317297"/>
                        <a:ext cx="87312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268538" y="1268413"/>
          <a:ext cx="584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9" name="Document" r:id="rId6" imgW="1298520" imgH="1300680" progId="">
                  <p:embed/>
                </p:oleObj>
              </mc:Choice>
              <mc:Fallback>
                <p:oleObj name="Document" r:id="rId6" imgW="1298520" imgH="1300680" progId="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268413"/>
                        <a:ext cx="584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916238" y="1268413"/>
          <a:ext cx="368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0" name="Document" r:id="rId7" imgW="1298520" imgH="1300680" progId="">
                  <p:embed/>
                </p:oleObj>
              </mc:Choice>
              <mc:Fallback>
                <p:oleObj name="Document" r:id="rId7" imgW="1298520" imgH="1300680" progId="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268413"/>
                        <a:ext cx="368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419475" y="1268413"/>
          <a:ext cx="223838" cy="2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1" name="Document" r:id="rId8" imgW="1298520" imgH="1300680" progId="">
                  <p:embed/>
                </p:oleObj>
              </mc:Choice>
              <mc:Fallback>
                <p:oleObj name="Document" r:id="rId8" imgW="1298520" imgH="130068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268413"/>
                        <a:ext cx="223838" cy="22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115616" y="1492250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996952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0"/>
            <a:ext cx="7344816" cy="7104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ребования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выполнению различных видов творческих проектов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обоснование проблемы и выбор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темы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-постановка цели;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-опорная схема размышления;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-план выполнения проекта;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-технологическая карта;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-таблица стоимости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продуктов;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-сервировка стола;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-правила ТБ и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санитарии;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-эстетическая оценка;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-экологическая безопасность;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-краткая историческая справка.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1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0650" y="2564904"/>
            <a:ext cx="5464175" cy="250031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entury Schoolbook" pitchFamily="18" charset="0"/>
              </a:rPr>
              <a:t>	</a:t>
            </a:r>
          </a:p>
          <a:p>
            <a:pPr lvl="1">
              <a:buNone/>
            </a:pPr>
            <a:endParaRPr lang="ru-RU" sz="2400" dirty="0" smtClean="0">
              <a:latin typeface="Century Schoolbook" pitchFamily="18" charset="0"/>
            </a:endParaRPr>
          </a:p>
          <a:p>
            <a:pPr lvl="1">
              <a:buNone/>
            </a:pPr>
            <a:endParaRPr lang="ru-RU" sz="2400" dirty="0">
              <a:latin typeface="Century Schoolbook" pitchFamily="18" charset="0"/>
            </a:endParaRPr>
          </a:p>
          <a:p>
            <a:pPr>
              <a:buNone/>
            </a:pPr>
            <a:endParaRPr lang="ru-RU" sz="2800" dirty="0">
              <a:latin typeface="Century Schoolbook" pitchFamily="18" charset="0"/>
            </a:endParaRPr>
          </a:p>
        </p:txBody>
      </p:sp>
      <p:graphicFrame>
        <p:nvGraphicFramePr>
          <p:cNvPr id="7174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0" y="1268413"/>
          <a:ext cx="8731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4" name="Document" r:id="rId4" imgW="1298520" imgH="1300680" progId="">
                  <p:embed/>
                </p:oleObj>
              </mc:Choice>
              <mc:Fallback>
                <p:oleObj name="Document" r:id="rId4" imgW="1298520" imgH="130068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68413"/>
                        <a:ext cx="87312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268538" y="1268413"/>
          <a:ext cx="584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5" name="Document" r:id="rId6" imgW="1298520" imgH="1300680" progId="">
                  <p:embed/>
                </p:oleObj>
              </mc:Choice>
              <mc:Fallback>
                <p:oleObj name="Document" r:id="rId6" imgW="1298520" imgH="13006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268413"/>
                        <a:ext cx="584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916238" y="1268413"/>
          <a:ext cx="368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6" name="Document" r:id="rId7" imgW="1298520" imgH="1300680" progId="">
                  <p:embed/>
                </p:oleObj>
              </mc:Choice>
              <mc:Fallback>
                <p:oleObj name="Document" r:id="rId7" imgW="1298520" imgH="13006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268413"/>
                        <a:ext cx="368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419475" y="1268413"/>
          <a:ext cx="223838" cy="2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7" name="Document" r:id="rId8" imgW="1298520" imgH="1300680" progId="">
                  <p:embed/>
                </p:oleObj>
              </mc:Choice>
              <mc:Fallback>
                <p:oleObj name="Document" r:id="rId8" imgW="1298520" imgH="13006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268413"/>
                        <a:ext cx="223838" cy="22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115616" y="1492250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996952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692697"/>
            <a:ext cx="7344816" cy="4624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ребования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выполнению проекта учащихся 5х классов  по «Кулинарии»: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-обоснование проблемы и выбор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-постановка цели;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-технологическая карта;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-таблица стоимости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продуктов;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-сервировка стола;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-правила ТБ и санитарии;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проекта – индивидуальный или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парный.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04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7" y="-62716"/>
            <a:ext cx="9144000" cy="6858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0650" y="2564904"/>
            <a:ext cx="5464175" cy="250031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entury Schoolbook" pitchFamily="18" charset="0"/>
              </a:rPr>
              <a:t>	</a:t>
            </a:r>
          </a:p>
          <a:p>
            <a:pPr lvl="1">
              <a:buNone/>
            </a:pPr>
            <a:endParaRPr lang="ru-RU" sz="2400" dirty="0" smtClean="0">
              <a:latin typeface="Century Schoolbook" pitchFamily="18" charset="0"/>
            </a:endParaRPr>
          </a:p>
          <a:p>
            <a:pPr lvl="1">
              <a:buNone/>
            </a:pPr>
            <a:endParaRPr lang="ru-RU" sz="2400" dirty="0">
              <a:latin typeface="Century Schoolbook" pitchFamily="18" charset="0"/>
            </a:endParaRPr>
          </a:p>
          <a:p>
            <a:pPr>
              <a:buNone/>
            </a:pPr>
            <a:endParaRPr lang="ru-RU" sz="2800" dirty="0">
              <a:latin typeface="Century Schoolbook" pitchFamily="18" charset="0"/>
            </a:endParaRPr>
          </a:p>
        </p:txBody>
      </p:sp>
      <p:graphicFrame>
        <p:nvGraphicFramePr>
          <p:cNvPr id="7174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0" y="1268413"/>
          <a:ext cx="8731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2" name="Document" r:id="rId4" imgW="1298520" imgH="1300680" progId="">
                  <p:embed/>
                </p:oleObj>
              </mc:Choice>
              <mc:Fallback>
                <p:oleObj name="Document" r:id="rId4" imgW="1298520" imgH="1300680" progId="">
                  <p:embed/>
                  <p:pic>
                    <p:nvPicPr>
                      <p:cNvPr id="0" name="Picture 5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68413"/>
                        <a:ext cx="87312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268538" y="1268413"/>
          <a:ext cx="584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3" name="Document" r:id="rId6" imgW="1298520" imgH="1300680" progId="">
                  <p:embed/>
                </p:oleObj>
              </mc:Choice>
              <mc:Fallback>
                <p:oleObj name="Document" r:id="rId6" imgW="1298520" imgH="1300680" progId="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268413"/>
                        <a:ext cx="584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916238" y="1268413"/>
          <a:ext cx="368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4" name="Document" r:id="rId7" imgW="1298520" imgH="1300680" progId="">
                  <p:embed/>
                </p:oleObj>
              </mc:Choice>
              <mc:Fallback>
                <p:oleObj name="Document" r:id="rId7" imgW="1298520" imgH="1300680" progId="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268413"/>
                        <a:ext cx="368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419475" y="1268413"/>
          <a:ext cx="223838" cy="2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5" name="Document" r:id="rId8" imgW="1298520" imgH="1300680" progId="">
                  <p:embed/>
                </p:oleObj>
              </mc:Choice>
              <mc:Fallback>
                <p:oleObj name="Document" r:id="rId8" imgW="1298520" imgH="130068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268413"/>
                        <a:ext cx="223838" cy="22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115616" y="1492250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996952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3" y="1777437"/>
            <a:ext cx="7128792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 темы:</a:t>
            </a:r>
            <a:endParaRPr lang="ru-RU" sz="4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481248"/>
            <a:ext cx="7560840" cy="337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«Любимое блюдо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моей семьи»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«Воскресный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завтрак для всей семьи»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«Угощение для друзей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«Экзотический салат»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«История овощей»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«Витаминный салат»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78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0650" y="2564904"/>
            <a:ext cx="5464175" cy="250031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entury Schoolbook" pitchFamily="18" charset="0"/>
              </a:rPr>
              <a:t>	</a:t>
            </a:r>
          </a:p>
          <a:p>
            <a:pPr lvl="1">
              <a:buNone/>
            </a:pPr>
            <a:endParaRPr lang="ru-RU" sz="2400" dirty="0" smtClean="0">
              <a:latin typeface="Century Schoolbook" pitchFamily="18" charset="0"/>
            </a:endParaRPr>
          </a:p>
          <a:p>
            <a:pPr lvl="1">
              <a:buNone/>
            </a:pPr>
            <a:endParaRPr lang="ru-RU" sz="2400" dirty="0">
              <a:latin typeface="Century Schoolbook" pitchFamily="18" charset="0"/>
            </a:endParaRPr>
          </a:p>
          <a:p>
            <a:pPr>
              <a:buNone/>
            </a:pPr>
            <a:endParaRPr lang="ru-RU" sz="2800" dirty="0">
              <a:latin typeface="Century Schoolbook" pitchFamily="18" charset="0"/>
            </a:endParaRPr>
          </a:p>
        </p:txBody>
      </p:sp>
      <p:graphicFrame>
        <p:nvGraphicFramePr>
          <p:cNvPr id="7174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0" y="1268413"/>
          <a:ext cx="8731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6" name="Document" r:id="rId4" imgW="1298520" imgH="1300680" progId="">
                  <p:embed/>
                </p:oleObj>
              </mc:Choice>
              <mc:Fallback>
                <p:oleObj name="Document" r:id="rId4" imgW="1298520" imgH="1300680" progId="">
                  <p:embed/>
                  <p:pic>
                    <p:nvPicPr>
                      <p:cNvPr id="0" name="Picture 5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68413"/>
                        <a:ext cx="87312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268538" y="1268413"/>
          <a:ext cx="584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7" name="Document" r:id="rId6" imgW="1298520" imgH="1300680" progId="">
                  <p:embed/>
                </p:oleObj>
              </mc:Choice>
              <mc:Fallback>
                <p:oleObj name="Document" r:id="rId6" imgW="1298520" imgH="1300680" progId="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268413"/>
                        <a:ext cx="584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916238" y="1268413"/>
          <a:ext cx="368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8" name="Document" r:id="rId7" imgW="1298520" imgH="1300680" progId="">
                  <p:embed/>
                </p:oleObj>
              </mc:Choice>
              <mc:Fallback>
                <p:oleObj name="Document" r:id="rId7" imgW="1298520" imgH="1300680" progId="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268413"/>
                        <a:ext cx="368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419475" y="1268413"/>
          <a:ext cx="223838" cy="2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9" name="Document" r:id="rId8" imgW="1298520" imgH="1300680" progId="">
                  <p:embed/>
                </p:oleObj>
              </mc:Choice>
              <mc:Fallback>
                <p:oleObj name="Document" r:id="rId8" imgW="1298520" imgH="130068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268413"/>
                        <a:ext cx="223838" cy="22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115616" y="1492250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996952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0579" y="1560513"/>
            <a:ext cx="7776864" cy="217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Проблема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самый первый шаг в процессе выполнения творческого проекта.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755576" y="3766675"/>
            <a:ext cx="7632848" cy="2018001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ru-RU" sz="2800" dirty="0" smtClean="0">
                <a:latin typeface="Century Schoolbook" pitchFamily="18" charset="0"/>
              </a:rPr>
              <a:t>   </a:t>
            </a:r>
            <a:r>
              <a:rPr lang="ru-RU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«….. Я люблю помогать маме готовить. Когда на уроках технологии мы познакомились с кулинарией, мне захотелось самостоятельно приготовить какое-нибудь блюдо…..»</a:t>
            </a:r>
          </a:p>
          <a:p>
            <a:pPr>
              <a:buFont typeface="Arial" pitchFamily="34" charset="0"/>
              <a:buNone/>
            </a:pPr>
            <a:endParaRPr lang="ru-RU" sz="2800" dirty="0" smtClean="0">
              <a:latin typeface="Century Schoolbook" pitchFamily="18" charset="0"/>
            </a:endParaRPr>
          </a:p>
          <a:p>
            <a:pPr lvl="1">
              <a:buFont typeface="Arial" pitchFamily="34" charset="0"/>
              <a:buNone/>
            </a:pPr>
            <a:endParaRPr lang="ru-RU" sz="2400" dirty="0" smtClean="0">
              <a:latin typeface="Century Schoolbook" pitchFamily="18" charset="0"/>
            </a:endParaRPr>
          </a:p>
          <a:p>
            <a:pPr lvl="1">
              <a:buFont typeface="Arial" pitchFamily="34" charset="0"/>
              <a:buNone/>
            </a:pPr>
            <a:endParaRPr lang="ru-RU" sz="2400" dirty="0" smtClean="0">
              <a:latin typeface="Century Schoolbook" pitchFamily="18" charset="0"/>
            </a:endParaRPr>
          </a:p>
          <a:p>
            <a:pPr>
              <a:buFont typeface="Arial" pitchFamily="34" charset="0"/>
              <a:buNone/>
            </a:pPr>
            <a:endParaRPr lang="ru-RU" sz="28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6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532</Words>
  <Application>Microsoft Office PowerPoint</Application>
  <PresentationFormat>Экран (4:3)</PresentationFormat>
  <Paragraphs>145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 Unicode MS</vt:lpstr>
      <vt:lpstr>Aharoni</vt:lpstr>
      <vt:lpstr>Arial</vt:lpstr>
      <vt:lpstr>Calibri</vt:lpstr>
      <vt:lpstr>Century Schoolbook</vt:lpstr>
      <vt:lpstr>Times New Roman</vt:lpstr>
      <vt:lpstr>Тема Office</vt:lpstr>
      <vt:lpstr>Document</vt:lpstr>
      <vt:lpstr>                Троицкая Ольга Кирилловна МБОУ «ООШ №5»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105</cp:revision>
  <dcterms:modified xsi:type="dcterms:W3CDTF">2015-03-24T22:18:50Z</dcterms:modified>
</cp:coreProperties>
</file>