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8" r:id="rId3"/>
    <p:sldId id="280" r:id="rId4"/>
    <p:sldId id="277" r:id="rId5"/>
    <p:sldId id="310" r:id="rId6"/>
    <p:sldId id="281" r:id="rId7"/>
    <p:sldId id="311" r:id="rId8"/>
    <p:sldId id="306" r:id="rId9"/>
    <p:sldId id="256" r:id="rId10"/>
    <p:sldId id="257" r:id="rId11"/>
    <p:sldId id="258" r:id="rId12"/>
    <p:sldId id="259" r:id="rId13"/>
    <p:sldId id="260" r:id="rId14"/>
    <p:sldId id="289" r:id="rId15"/>
    <p:sldId id="291" r:id="rId16"/>
    <p:sldId id="312" r:id="rId17"/>
    <p:sldId id="292" r:id="rId18"/>
    <p:sldId id="293" r:id="rId19"/>
    <p:sldId id="294" r:id="rId20"/>
    <p:sldId id="295" r:id="rId21"/>
    <p:sldId id="297" r:id="rId22"/>
    <p:sldId id="296" r:id="rId23"/>
    <p:sldId id="298" r:id="rId24"/>
    <p:sldId id="299" r:id="rId25"/>
    <p:sldId id="300" r:id="rId26"/>
    <p:sldId id="301" r:id="rId27"/>
    <p:sldId id="261" r:id="rId28"/>
    <p:sldId id="270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4660"/>
  </p:normalViewPr>
  <p:slideViewPr>
    <p:cSldViewPr>
      <p:cViewPr>
        <p:scale>
          <a:sx n="71" d="100"/>
          <a:sy n="71" d="100"/>
        </p:scale>
        <p:origin x="-1642" y="-6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0%BD_%D0%93%D0%B8_%D0%9C%D1%83%D0%BD" TargetMode="External"/><Relationship Id="rId2" Type="http://schemas.openxmlformats.org/officeDocument/2006/relationships/hyperlink" Target="https://ru.wikipedia.org/wiki/%D0%93%D0%B5%D0%BD%D0%B5%D1%80%D0%B0%D0%BB%D1%8C%D0%BD%D1%8B%D0%B9_%D1%81%D0%B5%D0%BA%D1%80%D0%B5%D1%82%D0%B0%D1%80%D1%8C_%D0%9E%D0%9E%D0%9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ternational Year of Light 2015 - color logo 2 SVG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94000" cy="36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48968" y="-17192"/>
            <a:ext cx="5295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 ДЕКАБРЯ – </a:t>
            </a:r>
          </a:p>
          <a:p>
            <a:pPr algn="ctr"/>
            <a:endParaRPr lang="ru-RU" sz="4800" b="1" i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МЕЖДУНАРОДНЫЙ</a:t>
            </a:r>
          </a:p>
          <a:p>
            <a:pPr algn="ctr"/>
            <a:endParaRPr lang="ru-RU" sz="4800" b="1" i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ДЕНЬ СВЕТА</a:t>
            </a:r>
            <a:endParaRPr lang="ru-RU" sz="48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869160"/>
            <a:ext cx="5792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 А. Н. Дудник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Кл. руководитель 7 «г» класса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СШ №2 г. Вязьма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Смоленской обл.</a:t>
            </a:r>
            <a:endParaRPr lang="ru-RU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Ломоносов Михаил Васильевич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084546"/>
            <a:ext cx="6228184" cy="577345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Первый русский ученый - естество-испытатель мирового значения, поэт, заложивший основы 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совре-менного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русского литературного языка, художник, историк, побор-ник развития отечественного просвещения, науки и экономики.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Изобрел цветное стекло,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ночезри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-тельную»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трубу, зеркальный телескоп. Открыл существование на Венере плотной атмосферы.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&amp;Lcy;&amp;ocy;&amp;mcy;&amp;ocy;&amp;ncy;&amp;ocy;&amp;s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059833" cy="407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385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Ночезрительная</a:t>
            </a:r>
            <a:r>
              <a:rPr lang="ru-RU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труба</a:t>
            </a:r>
            <a:endParaRPr lang="ru-RU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000108"/>
            <a:ext cx="5796136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	</a:t>
            </a:r>
            <a:r>
              <a:rPr lang="ru-RU" sz="40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М. В. Ломоносов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создал зажигательную систему: прибор «для сгущения света», назван-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ную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им </a:t>
            </a: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ночезрительной</a:t>
            </a: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трубой»,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предназначенную для рассмотрения на море удалённых предметов в ночное время или, как говорил сам создатель, для того, чтобы «различать в ночное время скалы и  корабли».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&amp;Mcy;. &amp;Vcy;. &amp;Lcy;&amp;ocy;&amp;mcy;&amp;ocy;&amp;ncy;&amp;ocy;&amp;scy;&amp;ocy;&amp;vcy; - &amp;pcy;&amp;iecy;&amp;rcy;&amp;vcy;&amp;ycy;&amp;jcy; &amp;rcy;&amp;ucy;&amp;scy;&amp;scy;&amp;kcy;&amp;icy;&amp;jcy; &amp;acy;&amp;kcy;&amp;acy;&amp;dcy;&amp;iecy;&amp;m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56970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Александр Григорьевич Столетов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357298"/>
            <a:ext cx="5253164" cy="5500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Российский физик. Получил кривую намагничивания железа (1872), систематически исследовал внешний фотоэффект (1888-90), открыл первый закон фотоэффекта.</a:t>
            </a:r>
            <a:endParaRPr lang="ru-RU" sz="4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7650" name="Picture 2" descr="&amp;Scy;&amp;tcy;&amp;ocy;&amp;lcy;&amp;iecy;&amp;t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475" y="1357299"/>
            <a:ext cx="4125525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 Narrow" panose="020B0606020202030204" pitchFamily="34" charset="0"/>
              </a:rPr>
              <a:t>Фотоэффект на службе людей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285860"/>
            <a:ext cx="5283696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Фотореле, созданное на основе внешнего фотоэффекта, может включать турникет в метро, устройство для счёта деталей на конвейере, работать в различных схемах автоматики и телемеханики.</a:t>
            </a:r>
          </a:p>
        </p:txBody>
      </p:sp>
      <p:pic>
        <p:nvPicPr>
          <p:cNvPr id="3078" name="Picture 6" descr="NEWSru.com &amp;Tcy;&amp;iecy;&amp;khcy;&amp;ncy;&amp;ocy;&amp;lcy;&amp;ocy;&amp;gcy;&amp;icy;&amp;icy; &amp;Acy;&amp;rcy;&amp;khcy;&amp;icy;&amp;vcy;: 21 &amp;ocy;&amp;kcy;&amp;tcy;&amp;yacy;&amp;bcy;&amp;rcy;&amp;yacy; 2008 &amp;g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3" y="2420888"/>
            <a:ext cx="3919717" cy="293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Narrow" panose="020B0606020202030204" pitchFamily="34" charset="0"/>
              </a:rPr>
              <a:t>Лодыгин Александр Николаевич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700808"/>
            <a:ext cx="48245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Русский электротехник, изобретатель первой в мире лампы накаливания (11 июля 1874 года).</a:t>
            </a:r>
          </a:p>
        </p:txBody>
      </p:sp>
      <p:pic>
        <p:nvPicPr>
          <p:cNvPr id="4" name="Picture 2" descr="File:Lody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268760"/>
            <a:ext cx="36004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наиболее подходящий </a:t>
            </a:r>
            <a:r>
              <a:rPr lang="ru-RU" sz="3200" b="1" dirty="0">
                <a:latin typeface="Arial Narrow" panose="020B0606020202030204" pitchFamily="34" charset="0"/>
              </a:rPr>
              <a:t>источника света.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1468" y="1196753"/>
            <a:ext cx="5112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3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лампе Александра Лодыгина ток накаливал тонкий стерженек из ретортного угля, находящийся под стеклянным колпаком. Срок службы первых ламп составлял всего лишь 30-40 минут. </a:t>
            </a:r>
          </a:p>
        </p:txBody>
      </p:sp>
      <p:pic>
        <p:nvPicPr>
          <p:cNvPr id="5" name="Picture 2" descr="https://upload.wikimedia.org/wikipedia/commons/thumb/0/00/Lodygin_1874.jpg/220px-Lodygin_1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1"/>
            <a:ext cx="3923964" cy="507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37" y="404664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изобретатель применил в лампе несколько стержней, включавшихся один за другим по мере сгорания, а затем – откачивание воздуха и накаливание в вакууме. </a:t>
            </a:r>
            <a:endParaRPr lang="ru-RU" sz="3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усовершенствования подобного </a:t>
            </a:r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 позволили довести срок службы лампы накаливания до 700-1000 часов работы без перегорания</a:t>
            </a:r>
            <a:r>
              <a:rPr lang="ru-RU" sz="3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4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51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Arial Narrow" panose="020B0606020202030204" pitchFamily="34" charset="0"/>
              </a:rPr>
              <a:t>Лебедев Петр </a:t>
            </a:r>
            <a:r>
              <a:rPr lang="ru-RU" sz="4400" b="1" dirty="0" smtClean="0">
                <a:latin typeface="Arial Narrow" panose="020B0606020202030204" pitchFamily="34" charset="0"/>
              </a:rPr>
              <a:t>Николаевич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325462"/>
            <a:ext cx="4043362" cy="345638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Доказал существование </a:t>
            </a:r>
            <a:r>
              <a:rPr lang="ru-RU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светового давления (1899).</a:t>
            </a:r>
          </a:p>
        </p:txBody>
      </p:sp>
      <p:pic>
        <p:nvPicPr>
          <p:cNvPr id="15362" name="Picture 2" descr="Лоды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43404" cy="499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 err="1">
                <a:latin typeface="Arial Narrow" panose="020B0606020202030204" pitchFamily="34" charset="0"/>
              </a:rPr>
              <a:t>Ландсберг</a:t>
            </a:r>
            <a:r>
              <a:rPr lang="ru-RU" sz="4000" b="1" dirty="0">
                <a:latin typeface="Arial Narrow" panose="020B0606020202030204" pitchFamily="34" charset="0"/>
              </a:rPr>
              <a:t> Григорий </a:t>
            </a:r>
            <a:r>
              <a:rPr lang="ru-RU" sz="4000" b="1" dirty="0" smtClean="0">
                <a:latin typeface="Arial Narrow" panose="020B0606020202030204" pitchFamily="34" charset="0"/>
              </a:rPr>
              <a:t>Самуилович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646" y="1340768"/>
            <a:ext cx="5077354" cy="481399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Совместно с Мандельштамом Л.И. открыл явление комбинационного рассеяния </a:t>
            </a:r>
            <a:r>
              <a:rPr lang="ru-RU" sz="3600" b="1" i="1" dirty="0" smtClean="0">
                <a:solidFill>
                  <a:srgbClr val="002060"/>
                </a:solidFill>
              </a:rPr>
              <a:t>света </a:t>
            </a:r>
            <a:r>
              <a:rPr lang="ru-RU" sz="3600" b="1" i="1" dirty="0">
                <a:solidFill>
                  <a:srgbClr val="002060"/>
                </a:solidFill>
              </a:rPr>
              <a:t>в кристаллах (1928).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открыл </a:t>
            </a:r>
            <a:r>
              <a:rPr lang="ru-RU" sz="3600" b="1" i="1" dirty="0">
                <a:solidFill>
                  <a:srgbClr val="002060"/>
                </a:solidFill>
              </a:rPr>
              <a:t>явление селективного рассеяния света (1931).</a:t>
            </a:r>
          </a:p>
        </p:txBody>
      </p:sp>
      <p:pic>
        <p:nvPicPr>
          <p:cNvPr id="18434" name="Picture 2" descr="Лоды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63911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Narrow" panose="020B0606020202030204" pitchFamily="34" charset="0"/>
              </a:rPr>
              <a:t>Тамм </a:t>
            </a:r>
            <a:r>
              <a:rPr lang="ru-RU" sz="4000" b="1" dirty="0" smtClean="0">
                <a:latin typeface="Arial Narrow" panose="020B0606020202030204" pitchFamily="34" charset="0"/>
              </a:rPr>
              <a:t>Игорь </a:t>
            </a:r>
            <a:r>
              <a:rPr lang="ru-RU" sz="4000" b="1" dirty="0">
                <a:latin typeface="Arial Narrow" panose="020B0606020202030204" pitchFamily="34" charset="0"/>
              </a:rPr>
              <a:t>Евгеньевич (1895 -1971)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052736"/>
            <a:ext cx="6444208" cy="580526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Лауреат Нобелевской премии по физике (1958) за открытие и </a:t>
            </a:r>
            <a:r>
              <a:rPr lang="ru-RU" sz="28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объясне-ние</a:t>
            </a:r>
            <a:r>
              <a:rPr lang="ru-RU" sz="2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эффекта Вавилова-Черенкова.</a:t>
            </a:r>
            <a:b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Разработал квантовую теорию </a:t>
            </a:r>
            <a:r>
              <a:rPr lang="ru-RU" sz="28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рассе-яния</a:t>
            </a:r>
            <a:r>
              <a:rPr lang="ru-RU" sz="2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света в кристаллах. Ввел </a:t>
            </a:r>
            <a:r>
              <a:rPr lang="ru-RU" sz="2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представление </a:t>
            </a:r>
            <a: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об упругих колебаниях в твердом теле (фононах) (1930).</a:t>
            </a:r>
            <a:b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Заложил основы квантовой теории фотоэффекта в металлах (совместно с Шубиным С.П.) (1931).</a:t>
            </a:r>
            <a:b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Дал теоретическое объяснение излучения «Вавилова-Черенкова» (совместно с Франком И.М.) (1937).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482" name="Picture 2" descr="Лоды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4" y="1124744"/>
            <a:ext cx="2952328" cy="388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1297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Церемония открытия Международного года света состоялась 19—20 января в штаб-квартире ЮНЕСКО в Париже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hlinkClick r:id="rId2" tooltip="Генеральный секретарь ООН"/>
              </a:rPr>
              <a:t>Генеральный секретарь ООН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hlinkClick r:id="rId3" tooltip="Пан Ги Мун"/>
              </a:rPr>
              <a:t>Пан </a:t>
            </a:r>
            <a:r>
              <a:rPr lang="ru-RU" sz="2800" b="1" dirty="0" err="1" smtClean="0">
                <a:solidFill>
                  <a:srgbClr val="002060"/>
                </a:solidFill>
                <a:hlinkClick r:id="rId3" tooltip="Пан Ги Мун"/>
              </a:rPr>
              <a:t>Ги</a:t>
            </a:r>
            <a:r>
              <a:rPr lang="ru-RU" sz="2800" b="1" dirty="0" smtClean="0">
                <a:solidFill>
                  <a:srgbClr val="002060"/>
                </a:solidFill>
                <a:hlinkClick r:id="rId3" tooltip="Пан Ги Мун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hlinkClick r:id="rId3" tooltip="Пан Ги Мун"/>
              </a:rPr>
              <a:t>Мун</a:t>
            </a:r>
            <a:r>
              <a:rPr lang="ru-RU" sz="2800" b="1" dirty="0" smtClean="0">
                <a:solidFill>
                  <a:srgbClr val="002060"/>
                </a:solidFill>
              </a:rPr>
              <a:t> направил в адрес церемонии приветственное послание, заканчивающееся словами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«Пусть будет год света»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UNESCO International Year of Light 2015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76" y="115570"/>
            <a:ext cx="5976664" cy="311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43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Arial Narrow" panose="020B0606020202030204" pitchFamily="34" charset="0"/>
              </a:rPr>
              <a:t>Черенков Павел </a:t>
            </a:r>
            <a:r>
              <a:rPr lang="ru-RU" sz="4400" b="1" dirty="0" smtClean="0">
                <a:latin typeface="Arial Narrow" panose="020B0606020202030204" pitchFamily="34" charset="0"/>
              </a:rPr>
              <a:t>Алексеевич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22850" y="1412776"/>
            <a:ext cx="5321150" cy="525780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Лауреат Нобелевской премии по физике (1958) за открытие и объяснение эффекта Вавилова-Черенкова.</a:t>
            </a: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Открыл излучение «Вавилова-Черенкова» (совместно с Вавиловым С.И., Таммом И.Е., Франком И.М.) (1937).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2530" name="Picture 2" descr="Лоды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29576"/>
            <a:ext cx="3643338" cy="513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 Narrow" panose="020B0606020202030204" pitchFamily="34" charset="0"/>
              </a:rPr>
              <a:t>Франк Илья Михайлович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554162"/>
            <a:ext cx="5355704" cy="4525963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Лауреат Нобелевской премии по физике (1958) за открытие и объяснение эффекта Вавилова-Черенкова.</a:t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Дал теоретическое объяснение излучения «Вавилова-Черенкова» (совместно с Таммом И.Е.) (1937)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Лоды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1"/>
            <a:ext cx="3456384" cy="4791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898" y="116632"/>
            <a:ext cx="8686800" cy="8382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4000" b="1" i="1" dirty="0" smtClean="0">
                <a:latin typeface="Arial Narrow" panose="020B0606020202030204" pitchFamily="34" charset="0"/>
              </a:rPr>
              <a:t>Эффект Вавилова — </a:t>
            </a:r>
            <a:r>
              <a:rPr lang="ru-RU" sz="4000" b="1" i="1" dirty="0" err="1" smtClean="0">
                <a:latin typeface="Arial Narrow" panose="020B0606020202030204" pitchFamily="34" charset="0"/>
              </a:rPr>
              <a:t>Черенко́ва</a:t>
            </a:r>
            <a:r>
              <a:rPr lang="ru-RU" sz="4000" b="1" i="1" dirty="0" smtClean="0">
                <a:latin typeface="Arial Narrow" panose="020B0606020202030204" pitchFamily="34" charset="0"/>
              </a:rPr>
              <a:t> –</a:t>
            </a:r>
            <a:br>
              <a:rPr lang="ru-RU" sz="4000" b="1" i="1" dirty="0" smtClean="0">
                <a:latin typeface="Arial Narrow" panose="020B0606020202030204" pitchFamily="34" charset="0"/>
              </a:rPr>
            </a:br>
            <a:endParaRPr lang="ru-RU" sz="3200" b="1" i="1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050080"/>
            <a:ext cx="5940152" cy="5328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Свечение, вызываемое в прозрачной среде заряженной частицей, которая движется со скоростью, превышающей фазовую скорость распространения света в этой среде. </a:t>
            </a:r>
            <a:endParaRPr lang="ru-RU" sz="36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506" name="Picture 2" descr="File:TrigaReactorCo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349299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Arial Narrow" panose="020B0606020202030204" pitchFamily="34" charset="0"/>
              </a:rPr>
              <a:t>Басов Николай </a:t>
            </a:r>
            <a:r>
              <a:rPr lang="ru-RU" sz="4400" b="1" dirty="0" smtClean="0">
                <a:latin typeface="Arial Narrow" panose="020B0606020202030204" pitchFamily="34" charset="0"/>
              </a:rPr>
              <a:t>Геннадиевич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8850" y="1340768"/>
            <a:ext cx="5555150" cy="5257800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Лауреат Нобелевской премии по физике (1964) за фундаментальные исследования в области квантовой электроники, которые привели к созданию генераторов и усилителей нового типа – мазеров и лазеров.</a:t>
            </a: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7650" name="Picture 2" descr="Лоды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84593"/>
            <a:ext cx="340933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КВАНТОВАЯ ЭЛЕКТРОНИКА</a:t>
            </a:r>
            <a:endParaRPr lang="ru-RU" sz="44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268760"/>
            <a:ext cx="6588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Практический интерес к </a:t>
            </a:r>
            <a:r>
              <a:rPr lang="ru-RU" sz="32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оптич</a:t>
            </a:r>
            <a:r>
              <a:rPr lang="ru-RU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квант. генераторам— лазерам обусловлен тем, что их излучение обладает высокой степенью направленности а также значительной интенсивностью. 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http://school.xvatit.com/images/thumb/5/59/Hjljhl%D1%84%D0%B8%D0%B7%D0%B8%D0%BA%D0%B0_%D1%84%D0%BE%D1%82%D0%BE.jpg/300px-Hjljhl%D1%84%D0%B8%D0%B7%D0%B8%D0%BA%D0%B0_%D1%84%D0%BE%D1%82%D0%BE.jpg"/>
          <p:cNvPicPr>
            <a:picLocks noChangeAspect="1" noChangeArrowheads="1"/>
          </p:cNvPicPr>
          <p:nvPr/>
        </p:nvPicPr>
        <p:blipFill rotWithShape="1">
          <a:blip r:embed="rId2" cstate="print"/>
          <a:srcRect l="17358" r="4799" b="11905"/>
          <a:stretch/>
        </p:blipFill>
        <p:spPr bwMode="auto">
          <a:xfrm>
            <a:off x="107504" y="1268760"/>
            <a:ext cx="2448272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4244022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Квант. генераторы радиодиапазона отличаются от других радиоустройств высокой стабильностью частоты генерируемых колебаний, а квант. усилители радиоволн — предельно низким уровнем шумов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58204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900" b="1" i="1" dirty="0" smtClean="0">
                <a:latin typeface="Arial Narrow" panose="020B0606020202030204" pitchFamily="34" charset="0"/>
              </a:rPr>
              <a:t>Денисюк Юрий Николаевич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2" descr="Лоды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246714" cy="52565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1412776"/>
            <a:ext cx="5364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Создал первую трехмерную отражательную голограмму («волновую фотографию»). Заложил научные основы оптической голографии, как самостоятельного научного направления (1959).</a:t>
            </a:r>
            <a:endParaRPr lang="ru-RU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Arial Narrow" panose="020B0606020202030204" pitchFamily="34" charset="0"/>
              </a:rPr>
              <a:t>Голография</a:t>
            </a:r>
            <a:endParaRPr lang="ru-RU" sz="4400" b="1" i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4180" y="1052736"/>
            <a:ext cx="65398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 этого голограммы записывались по методу </a:t>
            </a:r>
            <a:r>
              <a:rPr lang="ru-RU" sz="32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Лейта-Упатниекса</a:t>
            </a:r>
            <a:r>
              <a:rPr lang="ru-RU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и для их наблюдения требовался лазер. Чтобы голограммы можно было видеть в обычном, белом свете, Денисюк предложил освещать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2226" name="Picture 2" descr="http://storage.azh.kz/archive/5251/fc/37/a85f88/55/7e/070/000/photos/4013406934.jpeg/full.jpg"/>
          <p:cNvPicPr>
            <a:picLocks noChangeAspect="1" noChangeArrowheads="1"/>
          </p:cNvPicPr>
          <p:nvPr/>
        </p:nvPicPr>
        <p:blipFill rotWithShape="1">
          <a:blip r:embed="rId2" cstate="print"/>
          <a:srcRect l="9650" t="9314" r="5787" b="7859"/>
          <a:stretch/>
        </p:blipFill>
        <p:spPr bwMode="auto">
          <a:xfrm>
            <a:off x="26669" y="1054024"/>
            <a:ext cx="2577511" cy="30950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864" y="415053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фотопластинку и объект одним и тем же </a:t>
            </a:r>
            <a:r>
              <a:rPr lang="ru-RU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лазер-</a:t>
            </a:r>
            <a:r>
              <a:rPr lang="ru-RU" sz="32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ным</a:t>
            </a:r>
            <a:r>
              <a:rPr lang="ru-RU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пучком. Для этого потребовалась разработка специальных фотопластинок, которые должны быть прозрачными и иметь очень большую </a:t>
            </a:r>
            <a:r>
              <a:rPr lang="ru-RU" sz="32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разре-шающую</a:t>
            </a:r>
            <a:r>
              <a:rPr lang="ru-RU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способность. Задача </a:t>
            </a:r>
            <a:r>
              <a:rPr lang="ru-RU" sz="3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была </a:t>
            </a:r>
            <a:r>
              <a:rPr lang="ru-RU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решена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 Narrow" panose="020B0606020202030204" pitchFamily="34" charset="0"/>
              </a:rPr>
              <a:t>Алферов    Жорес    Иванович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9104" y="1357298"/>
            <a:ext cx="4964896" cy="55007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i="1" dirty="0" smtClean="0">
                <a:latin typeface="Arial Narrow" panose="020B0606020202030204" pitchFamily="34" charset="0"/>
              </a:rPr>
              <a:t>Лауреат Нобелевской премии по физике (2000) за разработку полупроводниковых </a:t>
            </a:r>
            <a:r>
              <a:rPr lang="ru-RU" sz="3600" i="1" dirty="0" err="1" smtClean="0">
                <a:latin typeface="Arial Narrow" panose="020B0606020202030204" pitchFamily="34" charset="0"/>
              </a:rPr>
              <a:t>гетероструктур</a:t>
            </a:r>
            <a:r>
              <a:rPr lang="ru-RU" sz="3600" i="1" dirty="0" smtClean="0">
                <a:latin typeface="Arial Narrow" panose="020B0606020202030204" pitchFamily="34" charset="0"/>
              </a:rPr>
              <a:t>, используемых в высокочастотных схемах и оптоэлектронике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9698" name="Picture 2" descr="&amp;Lcy;&amp;ocy;&amp;dcy;&amp;ycy;&amp;gcy;&amp;i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1"/>
            <a:ext cx="4179104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464" y="4850182"/>
            <a:ext cx="8489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 </a:t>
            </a:r>
            <a:r>
              <a:rPr lang="ru-RU" sz="6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60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Cвет</a:t>
            </a:r>
            <a:r>
              <a:rPr lang="ru-RU" sz="60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и искусство —  неразрывная связь</a:t>
            </a:r>
            <a:r>
              <a:rPr lang="ru-RU" sz="6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sz="6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moskva.doski.ru/i/19/01/31901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r="-74"/>
          <a:stretch/>
        </p:blipFill>
        <p:spPr bwMode="auto">
          <a:xfrm>
            <a:off x="978947" y="71760"/>
            <a:ext cx="7530352" cy="49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Оглавление"/>
          <p:cNvPicPr>
            <a:picLocks noChangeAspect="1" noChangeArrowheads="1"/>
          </p:cNvPicPr>
          <p:nvPr/>
        </p:nvPicPr>
        <p:blipFill rotWithShape="1">
          <a:blip r:embed="rId2" cstate="print"/>
          <a:srcRect b="8228"/>
          <a:stretch/>
        </p:blipFill>
        <p:spPr bwMode="auto">
          <a:xfrm>
            <a:off x="569893" y="197019"/>
            <a:ext cx="8092545" cy="52482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4403" y="5733256"/>
            <a:ext cx="8108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Arial Narrow" panose="020B0606020202030204" pitchFamily="34" charset="0"/>
              </a:rPr>
              <a:t>И помните учение - свет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02232"/>
            <a:ext cx="87129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Многие люди даже и не знают, что </a:t>
            </a:r>
            <a:r>
              <a:rPr lang="ru-RU" sz="3600" b="1" dirty="0" err="1" smtClean="0">
                <a:latin typeface="Arial Narrow" panose="020B0606020202030204" pitchFamily="34" charset="0"/>
              </a:rPr>
              <a:t>исследо-вания</a:t>
            </a:r>
            <a:r>
              <a:rPr lang="ru-RU" sz="3600" b="1" dirty="0" smtClean="0">
                <a:latin typeface="Arial Narrow" panose="020B0606020202030204" pitchFamily="34" charset="0"/>
              </a:rPr>
              <a:t> ученого Исаака Ньютона не </a:t>
            </a:r>
            <a:r>
              <a:rPr lang="ru-RU" sz="3600" b="1" dirty="0" err="1" smtClean="0">
                <a:latin typeface="Arial Narrow" panose="020B0606020202030204" pitchFamily="34" charset="0"/>
              </a:rPr>
              <a:t>ограничи-ваются</a:t>
            </a:r>
            <a:r>
              <a:rPr lang="ru-RU" sz="3600" b="1" dirty="0" smtClean="0">
                <a:latin typeface="Arial Narrow" panose="020B0606020202030204" pitchFamily="34" charset="0"/>
              </a:rPr>
              <a:t> падающим с дерева яблоком. Пропустив солнечный луч через стеклянную призму, он обнаружил, что белый свет на самом деле состоит из семи различных цветов: красного, оранжевого, желтого,  </a:t>
            </a:r>
          </a:p>
          <a:p>
            <a:r>
              <a:rPr lang="ru-RU" sz="3600" b="1" dirty="0"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latin typeface="Arial Narrow" panose="020B0606020202030204" pitchFamily="34" charset="0"/>
              </a:rPr>
              <a:t>                                зеленого, голубого, синего  </a:t>
            </a:r>
          </a:p>
          <a:p>
            <a:r>
              <a:rPr lang="ru-RU" sz="3600" b="1" dirty="0"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latin typeface="Arial Narrow" panose="020B0606020202030204" pitchFamily="34" charset="0"/>
              </a:rPr>
              <a:t>                                и фиолетового. </a:t>
            </a:r>
          </a:p>
          <a:p>
            <a:r>
              <a:rPr lang="ru-RU" sz="3600" b="1" dirty="0"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latin typeface="Arial Narrow" panose="020B0606020202030204" pitchFamily="34" charset="0"/>
              </a:rPr>
              <a:t>                                Цвет на самом деле  </a:t>
            </a:r>
          </a:p>
          <a:p>
            <a:r>
              <a:rPr lang="ru-RU" sz="3600" b="1" dirty="0"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latin typeface="Arial Narrow" panose="020B0606020202030204" pitchFamily="34" charset="0"/>
              </a:rPr>
              <a:t>                                создается светом, цвет –  </a:t>
            </a:r>
          </a:p>
          <a:p>
            <a:r>
              <a:rPr lang="ru-RU" sz="3600" b="1" dirty="0"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latin typeface="Arial Narrow" panose="020B0606020202030204" pitchFamily="34" charset="0"/>
              </a:rPr>
              <a:t>                                это свет.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Белый Свет - ЭСПАВО (Международная Ассоциация Работников Света)"/>
          <p:cNvPicPr>
            <a:picLocks noChangeAspect="1" noChangeArrowheads="1"/>
          </p:cNvPicPr>
          <p:nvPr/>
        </p:nvPicPr>
        <p:blipFill rotWithShape="1">
          <a:blip r:embed="rId2" cstate="print"/>
          <a:srcRect l="3652" r="7757" b="10823"/>
          <a:stretch/>
        </p:blipFill>
        <p:spPr bwMode="auto">
          <a:xfrm>
            <a:off x="0" y="4005064"/>
            <a:ext cx="3563888" cy="285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52736"/>
            <a:ext cx="8834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Arial Narrow" panose="020B0606020202030204" pitchFamily="34" charset="0"/>
              </a:rPr>
              <a:t>Следуя Ньютону, который продемонстрировал, что белый свет образуется спектром различных цветов, мы должны донести до всего мира важность света в построении более устойчивого и мирного будущего</a:t>
            </a:r>
            <a:endParaRPr lang="ru-RU" sz="4000" b="1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76" y="14489"/>
            <a:ext cx="92803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Сейчас трудно себе представить, что в начале </a:t>
            </a:r>
            <a:endParaRPr lang="ru-RU" sz="3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прошлого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века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традиционная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фотостудия имела </a:t>
            </a:r>
            <a:endParaRPr lang="ru-RU" sz="3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большие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оконные проемы, а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порой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даже </a:t>
            </a:r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прозрач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</a:t>
            </a:r>
          </a:p>
          <a:p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ные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потолки. Фотографы работали в дневное </a:t>
            </a:r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вре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</a:t>
            </a:r>
          </a:p>
          <a:p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мя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, пользуясь естественным светом и </a:t>
            </a:r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подстраива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</a:t>
            </a:r>
          </a:p>
          <a:p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ясь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под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капризы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природы. Развитие электричества </a:t>
            </a:r>
            <a:endParaRPr lang="ru-RU" sz="3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электронных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технологий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привело к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радикально-</a:t>
            </a:r>
          </a:p>
          <a:p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му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изменению концепции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студийного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освещения. </a:t>
            </a:r>
            <a:endParaRPr lang="ru-RU" sz="3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Современная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фотостудия, как правило,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имеет </a:t>
            </a:r>
            <a:endParaRPr lang="ru-RU" sz="3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окон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вовсе или они зашторены плотной темной </a:t>
            </a:r>
            <a:endParaRPr lang="ru-RU" sz="3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тканью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Хороший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студийный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свет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делает </a:t>
            </a:r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фотогра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</a:t>
            </a:r>
          </a:p>
          <a:p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 независимым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от погоды и времени 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суток.</a:t>
            </a:r>
          </a:p>
        </p:txBody>
      </p:sp>
    </p:spTree>
    <p:extLst>
      <p:ext uri="{BB962C8B-B14F-4D97-AF65-F5344CB8AC3E}">
        <p14:creationId xmlns:p14="http://schemas.microsoft.com/office/powerpoint/2010/main" val="41674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89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Narrow" panose="020B0606020202030204" pitchFamily="34" charset="0"/>
              </a:rPr>
              <a:t>Проведение МГС возглавляемое ЮНЕСКО, представляет собой уникальную возможность повысить всеобщую осведомленность о том, как световые технологии могут содействовать решению глобальных проблем энергообеспечения, образования, сельского хозяйства и здравоохранения. Эти технологии призваны преобразовать XXI век, подобно электронике, которая изменила XX век.</a:t>
            </a:r>
            <a:r>
              <a:rPr lang="ru-RU" sz="3200" i="1" dirty="0" smtClean="0">
                <a:latin typeface="Arial Narrow" panose="020B0606020202030204" pitchFamily="34" charset="0"/>
              </a:rPr>
              <a:t> Процесс развития электрических технологий освещения — сравнительно молодой, но уже насыщенный многочисленными открытиями и изобретениями. Главным стимулирующим фактором динамичного развития световых технологий является высокая потребность в освещении и его особенная роль в жизни и деятельности человека. </a:t>
            </a:r>
            <a:endParaRPr lang="ru-RU" sz="3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14" y="117693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i="1" dirty="0">
                <a:solidFill>
                  <a:prstClr val="black"/>
                </a:solidFill>
                <a:latin typeface="Arial Narrow" panose="020B0606020202030204" pitchFamily="34" charset="0"/>
              </a:rPr>
              <a:t>Современные тенденции в обществе диктуют новые требования к источникам света: они должны быть качественными, экономичными и безопасными.</a:t>
            </a:r>
            <a:endParaRPr lang="ru-RU" sz="3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С развитием световых технологий человечество получает все более эффективные и совершенные источники искусственного света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Развитие и совершенствование световых технологий происходило в тесной взаимосвязи с достижениями и открытиями в </a:t>
            </a:r>
            <a:r>
              <a:rPr lang="ru-RU" sz="3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фундаменталь-ных</a:t>
            </a: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науках, а также изобретениями в различных отраслях народного хозяйства и техники</a:t>
            </a:r>
            <a:r>
              <a:rPr lang="ru-RU" sz="3600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621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778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Arial Narrow" panose="020B0606020202030204" pitchFamily="34" charset="0"/>
              </a:rPr>
              <a:t>Использование инноваций в технологиях и дизайне может приносить ощутимую пользу, борясь с негативными эмоциями и разрушая привычные стереотипы</a:t>
            </a:r>
            <a:r>
              <a:rPr lang="ru-RU" sz="3200" dirty="0" smtClean="0">
                <a:latin typeface="Arial Narrow" panose="020B0606020202030204" pitchFamily="34" charset="0"/>
              </a:rPr>
              <a:t>.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15915"/>
            <a:ext cx="41044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anose="020B0606020202030204" pitchFamily="34" charset="0"/>
              </a:rPr>
              <a:t>Барьер негативных эмоций может быть преодолен с помощью возможностей дизайна, а именно использования современных технологий в инновационных дизайнерских решениях.</a:t>
            </a:r>
          </a:p>
          <a:p>
            <a:r>
              <a:rPr lang="ru-RU" sz="3200" dirty="0" smtClean="0">
                <a:latin typeface="Arial Narrow" panose="020B0606020202030204" pitchFamily="34" charset="0"/>
              </a:rPr>
              <a:t>Одним из таких инструментов является свет в прямом и дизайнерском смысле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57348" name="Picture 4" descr="http://www.strategy.com.ua/data/media/image/10-2012/049.jpg"/>
          <p:cNvPicPr>
            <a:picLocks noChangeAspect="1" noChangeArrowheads="1"/>
          </p:cNvPicPr>
          <p:nvPr/>
        </p:nvPicPr>
        <p:blipFill rotWithShape="1">
          <a:blip r:embed="rId2" cstate="print"/>
          <a:srcRect b="5847"/>
          <a:stretch/>
        </p:blipFill>
        <p:spPr bwMode="auto">
          <a:xfrm>
            <a:off x="611560" y="3492632"/>
            <a:ext cx="3223101" cy="327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66936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Отдаем дань уважения великим физикам России, которые внесли значительный вклад в изучение и понимание света во всех его проявлениях.</a:t>
            </a:r>
            <a:endParaRPr lang="ru-RU" sz="6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614</TotalTime>
  <Words>876</Words>
  <Application>Microsoft Office PowerPoint</Application>
  <PresentationFormat>Экран (4:3)</PresentationFormat>
  <Paragraphs>81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Ломоносов Михаил Васильевич</vt:lpstr>
      <vt:lpstr>Ночезрительная труба</vt:lpstr>
      <vt:lpstr>Александр Григорьевич Столетов</vt:lpstr>
      <vt:lpstr>Фотоэффект на службе людей</vt:lpstr>
      <vt:lpstr>Лодыгин Александр Николаевич</vt:lpstr>
      <vt:lpstr>наиболее подходящий источника света. </vt:lpstr>
      <vt:lpstr>Презентация PowerPoint</vt:lpstr>
      <vt:lpstr>Лебедев Петр Николаевич</vt:lpstr>
      <vt:lpstr>Ландсберг Григорий Самуилович</vt:lpstr>
      <vt:lpstr>Тамм Игорь Евгеньевич (1895 -1971)</vt:lpstr>
      <vt:lpstr>Черенков Павел Алексеевич</vt:lpstr>
      <vt:lpstr>Франк Илья Михайлович</vt:lpstr>
      <vt:lpstr> Эффект Вавилова — Черенко́ва – </vt:lpstr>
      <vt:lpstr>Басов Николай Геннадиевич</vt:lpstr>
      <vt:lpstr>КВАНТОВАЯ ЭЛЕКТРОНИКА</vt:lpstr>
      <vt:lpstr>            Денисюк Юрий Николаевич  </vt:lpstr>
      <vt:lpstr>Голография</vt:lpstr>
      <vt:lpstr>Алферов    Жорес    Иванович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cab-33n</dc:creator>
  <cp:lastModifiedBy>admin</cp:lastModifiedBy>
  <cp:revision>73</cp:revision>
  <dcterms:created xsi:type="dcterms:W3CDTF">2015-03-20T08:42:01Z</dcterms:created>
  <dcterms:modified xsi:type="dcterms:W3CDTF">2015-12-12T13:36:16Z</dcterms:modified>
</cp:coreProperties>
</file>