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55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CB77-6C68-4CE6-96BA-CA84CE76BFE4}" type="datetimeFigureOut">
              <a:rPr lang="ru-RU" smtClean="0"/>
              <a:t>19.12.2010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03CF-2798-44DD-8857-CD2A0AD543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4428-2EB6-49DB-80B3-FF479203C9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4428-2EB6-49DB-80B3-FF479203C9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4428-2EB6-49DB-80B3-FF479203C9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24428-2EB6-49DB-80B3-FF479203C9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1214422"/>
            <a:ext cx="4714908" cy="45005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793F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5400" b="1" cap="none" spc="0" dirty="0">
              <a:ln w="1905">
                <a:solidFill>
                  <a:schemeClr val="accent2"/>
                </a:solidFill>
              </a:ln>
              <a:solidFill>
                <a:srgbClr val="793F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714356"/>
            <a:ext cx="507209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Сложноподчиненные предложения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придаточными изъяснительным и определительным.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урока: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научиться  различать СПП с придаточными изъяснительным и определительными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производить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их синонимическую замену;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закрепить умения  правильно расставлять знаки препинания и составлять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схемы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предложений с указанными придаточными;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пробудить у учащихся осознанный  интерес  к родной литературе.</a:t>
            </a:r>
            <a:endParaRPr lang="ru-RU" sz="2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chemeClr val="accent1">
                      <a:lumMod val="50000"/>
                    </a:schemeClr>
                  </a:solidFill>
                </a:ln>
              </a:rPr>
              <a:t>Алгоритм написания </a:t>
            </a:r>
            <a:endParaRPr lang="ru-RU" dirty="0">
              <a:ln w="6350"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14283" y="1000108"/>
          <a:ext cx="8572560" cy="5715040"/>
        </p:xfrm>
        <a:graphic>
          <a:graphicData uri="http://schemas.openxmlformats.org/presentationml/2006/ole">
            <p:oleObj spid="_x0000_s28673" name="Слайд" r:id="rId3" imgW="4570610" imgH="3427576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1214422"/>
            <a:ext cx="4714908" cy="45005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793F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5400" b="1" cap="none" spc="0" dirty="0">
              <a:ln w="1905">
                <a:solidFill>
                  <a:schemeClr val="accent2"/>
                </a:solidFill>
              </a:ln>
              <a:solidFill>
                <a:srgbClr val="793F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714356"/>
            <a:ext cx="5072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714356"/>
            <a:ext cx="5500726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700" b="1" dirty="0" smtClean="0"/>
              <a:t>1.Изучив в школьные годы «Горе от ума», «Евгения Онегина», </a:t>
            </a:r>
            <a:r>
              <a:rPr lang="ru-RU" sz="1700" b="1" dirty="0" smtClean="0"/>
              <a:t>мы </a:t>
            </a:r>
            <a:r>
              <a:rPr lang="ru-RU" sz="1700" b="1" dirty="0" smtClean="0"/>
              <a:t>на всю жизнь утверждаемся во мнении, что эти произведения </a:t>
            </a:r>
            <a:r>
              <a:rPr lang="ru-RU" sz="1700" b="1" dirty="0" smtClean="0"/>
              <a:t>нам </a:t>
            </a:r>
            <a:r>
              <a:rPr lang="ru-RU" sz="1700" b="1" dirty="0" smtClean="0"/>
              <a:t>известны.2. Очень опасное заблуждение. 3.Ведь оно порой мешает </a:t>
            </a:r>
            <a:r>
              <a:rPr lang="ru-RU" sz="1700" b="1" dirty="0" smtClean="0"/>
              <a:t>нам ещё </a:t>
            </a:r>
            <a:r>
              <a:rPr lang="ru-RU" sz="1700" b="1" dirty="0" smtClean="0"/>
              <a:t>и </a:t>
            </a:r>
            <a:r>
              <a:rPr lang="ru-RU" sz="1700" b="1" dirty="0" smtClean="0"/>
              <a:t>ещё раз </a:t>
            </a:r>
            <a:r>
              <a:rPr lang="ru-RU" sz="1700" b="1" dirty="0" smtClean="0"/>
              <a:t>вникнуть в эти величайшие </a:t>
            </a:r>
            <a:r>
              <a:rPr lang="ru-RU" sz="1700" b="1" dirty="0" smtClean="0"/>
              <a:t>глубины человеческого </a:t>
            </a:r>
            <a:r>
              <a:rPr lang="ru-RU" sz="1700" b="1" dirty="0" smtClean="0"/>
              <a:t>гения</a:t>
            </a:r>
            <a:r>
              <a:rPr lang="ru-RU" sz="1700" b="1" dirty="0" smtClean="0"/>
              <a:t>, </a:t>
            </a:r>
            <a:r>
              <a:rPr lang="ru-RU" sz="1700" b="1" dirty="0" smtClean="0"/>
              <a:t>приблизиться к постижению непостижимого. 4.Интеллект человека не в умении </a:t>
            </a:r>
            <a:endParaRPr lang="ru-RU" sz="1700" b="1" dirty="0" smtClean="0"/>
          </a:p>
          <a:p>
            <a:r>
              <a:rPr lang="ru-RU" sz="1700" b="1" dirty="0" smtClean="0"/>
              <a:t>читать</a:t>
            </a:r>
            <a:r>
              <a:rPr lang="ru-RU" sz="1700" b="1" dirty="0" smtClean="0"/>
              <a:t>, а в умении перечитывать. 5.Читатель, который общается с  </a:t>
            </a:r>
            <a:r>
              <a:rPr lang="ru-RU" sz="1700" b="1" dirty="0" smtClean="0"/>
              <a:t>произведениями </a:t>
            </a:r>
            <a:r>
              <a:rPr lang="ru-RU" sz="1700" b="1" dirty="0" smtClean="0"/>
              <a:t>классиков, испытывает ощущение простой </a:t>
            </a:r>
            <a:r>
              <a:rPr lang="ru-RU" sz="1700" b="1" dirty="0" smtClean="0"/>
              <a:t>человечности своего </a:t>
            </a:r>
            <a:r>
              <a:rPr lang="ru-RU" sz="1700" b="1" dirty="0" smtClean="0"/>
              <a:t>собеседника.</a:t>
            </a:r>
          </a:p>
          <a:p>
            <a:r>
              <a:rPr lang="ru-RU" sz="1700" b="1" dirty="0" smtClean="0"/>
              <a:t>6.Как бездумно мы порой лишаем себя этого наслаждения!</a:t>
            </a:r>
          </a:p>
          <a:p>
            <a:r>
              <a:rPr lang="ru-RU" sz="1700" b="1" dirty="0" smtClean="0"/>
              <a:t>7.Бездумное чтение приводит к параличу вкуса и мышления, </a:t>
            </a:r>
            <a:r>
              <a:rPr lang="ru-RU" sz="1700" b="1" dirty="0" smtClean="0"/>
              <a:t>которые </a:t>
            </a:r>
            <a:r>
              <a:rPr lang="ru-RU" sz="1700" b="1" dirty="0" smtClean="0"/>
              <a:t>должны быть у каждого из нас самостоятельными. 8.Иначе </a:t>
            </a:r>
            <a:r>
              <a:rPr lang="ru-RU" sz="1700" b="1" dirty="0" smtClean="0"/>
              <a:t>человек </a:t>
            </a:r>
            <a:r>
              <a:rPr lang="ru-RU" sz="1700" b="1" dirty="0" smtClean="0"/>
              <a:t>обречен на пожизненное духовное прозябание. 9.Мне думается, что борьба за </a:t>
            </a:r>
            <a:r>
              <a:rPr lang="ru-RU" sz="1700" b="1" dirty="0" smtClean="0"/>
              <a:t>самостоятельное </a:t>
            </a:r>
            <a:r>
              <a:rPr lang="ru-RU" sz="1700" b="1" dirty="0" smtClean="0"/>
              <a:t>творческое мышление - борьба за истинную духовную культуру.</a:t>
            </a:r>
          </a:p>
          <a:p>
            <a:r>
              <a:rPr lang="ru-RU" sz="1700" b="1" dirty="0" smtClean="0"/>
              <a:t>(По И. </a:t>
            </a:r>
            <a:r>
              <a:rPr lang="ru-RU" sz="1700" b="1" dirty="0" err="1" smtClean="0"/>
              <a:t>Доризо</a:t>
            </a:r>
            <a:r>
              <a:rPr lang="ru-RU" sz="1700" b="1" dirty="0" smtClean="0"/>
              <a:t>).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1214422"/>
            <a:ext cx="4714908" cy="45005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793F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5400" b="1" cap="none" spc="0" dirty="0">
              <a:ln w="1905">
                <a:solidFill>
                  <a:schemeClr val="accent2"/>
                </a:solidFill>
              </a:ln>
              <a:solidFill>
                <a:srgbClr val="793F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714356"/>
            <a:ext cx="5072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714356"/>
            <a:ext cx="457203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/>
              <a:t>Допишите предложения, добавив в них придаточные изъяснительные. Используйте при этом свое мнение о герое комедии </a:t>
            </a:r>
            <a:r>
              <a:rPr lang="ru-RU" sz="2000" i="1" dirty="0" err="1" smtClean="0"/>
              <a:t>А.Грибоедова</a:t>
            </a:r>
            <a:r>
              <a:rPr lang="ru-RU" sz="2000" i="1" dirty="0" smtClean="0"/>
              <a:t> «Горе от ума» Чацком</a:t>
            </a:r>
            <a:r>
              <a:rPr lang="ru-RU" sz="2000" i="1" dirty="0" smtClean="0"/>
              <a:t>.</a:t>
            </a:r>
          </a:p>
          <a:p>
            <a:endParaRPr lang="ru-RU" sz="1600" i="1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/>
              <a:t>Я считаю, </a:t>
            </a:r>
            <a:r>
              <a:rPr lang="ru-RU" sz="2800" b="1" i="1" dirty="0" smtClean="0"/>
              <a:t>что…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/>
              <a:t>Меня привлекает в нем то, что</a:t>
            </a:r>
            <a:r>
              <a:rPr lang="ru-RU" sz="2800" b="1" i="1" dirty="0" smtClean="0"/>
              <a:t>…</a:t>
            </a:r>
          </a:p>
          <a:p>
            <a:pPr lvl="0"/>
            <a:r>
              <a:rPr lang="ru-RU" sz="2800" b="1" i="1" dirty="0" smtClean="0"/>
              <a:t> 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/>
              <a:t>Мне </a:t>
            </a:r>
            <a:r>
              <a:rPr lang="ru-RU" sz="2800" b="1" i="1" dirty="0" smtClean="0"/>
              <a:t>кажется, что </a:t>
            </a:r>
            <a:r>
              <a:rPr lang="ru-RU" sz="2800" b="1" i="1" dirty="0" smtClean="0"/>
              <a:t>…</a:t>
            </a:r>
          </a:p>
          <a:p>
            <a:pPr lvl="0">
              <a:buFont typeface="Arial" pitchFamily="34" charset="0"/>
              <a:buChar char="•"/>
            </a:pP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/>
              <a:t>Мне </a:t>
            </a:r>
            <a:r>
              <a:rPr lang="ru-RU" sz="2800" b="1" i="1" dirty="0" smtClean="0"/>
              <a:t>нравится, что</a:t>
            </a:r>
            <a:r>
              <a:rPr lang="ru-RU" sz="2800" b="1" i="1" dirty="0" smtClean="0"/>
              <a:t>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48981"/>
          <a:ext cx="8858310" cy="635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7"/>
                <a:gridCol w="3214710"/>
                <a:gridCol w="3071833"/>
              </a:tblGrid>
              <a:tr h="105623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А1,2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ПОНИМАНИЕ ТЕКСТА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А3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ИЗВЛЕЧЕНИЕ ИНФОРМАЦИИ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А5,6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ЛЕКСИЧЕСКОЕ ЗНАЧЕНИЕ СЛОВА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0493">
                <a:tc>
                  <a:txBody>
                    <a:bodyPr/>
                    <a:lstStyle/>
                    <a:p>
                      <a:r>
                        <a:rPr lang="ru-RU" sz="1800" b="1" cap="none" spc="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А7</a:t>
                      </a:r>
                    </a:p>
                    <a:p>
                      <a:r>
                        <a:rPr lang="ru-RU" sz="1800" b="1" cap="none" spc="0" dirty="0" smtClean="0">
                          <a:ln w="18415" cmpd="sng">
                            <a:noFill/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</a:rPr>
                        <a:t>ЗНАНИЕ ИВС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А4, В1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СИНОНИМЫ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ОРФОГРАММЫ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В КОРНЕ СЛОВА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01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В3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ПРАВОПИСАНИЕ ПРИСТАВОК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В4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Н-НН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в разных частях речи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В5, 10,11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ОБОСОБЛЕННЫЕ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ЧЛЕНЫ ПРЕДЛОЖЕНИЙ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09792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В6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ССП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В7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СПП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ТИПЫ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СВЯЗИ СЛОВОСОЧЕТАНИЙ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63708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В9,12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ГРАММАТИЧЕСКАЯ ОСНОВА ПРЕДЛОЖЕНИЙ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В13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БСП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В14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НЕСКОЛЬКО ПРИДАТОЧНЫХ В СП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1214422"/>
            <a:ext cx="4714908" cy="450059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accent2"/>
                  </a:solidFill>
                </a:ln>
                <a:solidFill>
                  <a:srgbClr val="793F3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endParaRPr lang="ru-RU" sz="5400" b="1" cap="none" spc="0" dirty="0">
              <a:ln w="1905">
                <a:solidFill>
                  <a:schemeClr val="accent2"/>
                </a:solidFill>
              </a:ln>
              <a:solidFill>
                <a:srgbClr val="793F3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714356"/>
            <a:ext cx="50720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714356"/>
            <a:ext cx="4857784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 smtClean="0"/>
              <a:t>Домашнее </a:t>
            </a:r>
            <a:r>
              <a:rPr lang="ru-RU" sz="2200" b="1" dirty="0" smtClean="0"/>
              <a:t>задание.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r>
              <a:rPr lang="ru-RU" sz="2200" dirty="0" smtClean="0"/>
              <a:t>П.9,10,11, повторить правописание Н-НН в </a:t>
            </a:r>
            <a:r>
              <a:rPr lang="ru-RU" sz="2200" dirty="0" smtClean="0"/>
              <a:t>суффиксах  отглагольных прилагательных и </a:t>
            </a:r>
            <a:r>
              <a:rPr lang="ru-RU" sz="2200" dirty="0" smtClean="0"/>
              <a:t>причастиях; индивидуальные задания  по группам: 1)Написать </a:t>
            </a:r>
            <a:r>
              <a:rPr lang="ru-RU" sz="2200" dirty="0" smtClean="0"/>
              <a:t>сочинение-рассуждение на тему «Роль СП  тексте</a:t>
            </a:r>
            <a:r>
              <a:rPr lang="ru-RU" sz="2200" dirty="0" smtClean="0"/>
              <a:t>»;</a:t>
            </a:r>
          </a:p>
          <a:p>
            <a:r>
              <a:rPr lang="ru-RU" sz="2200" dirty="0" smtClean="0"/>
              <a:t>2)Найти </a:t>
            </a:r>
            <a:r>
              <a:rPr lang="ru-RU" sz="2200" dirty="0" smtClean="0"/>
              <a:t>и выписать из произведения М.Ю.Лермонтова «Герой нашего времени» СПП с придаточными определительными и изъяснительными, подчеркнуть </a:t>
            </a:r>
            <a:r>
              <a:rPr lang="ru-RU" sz="2200" dirty="0" smtClean="0"/>
              <a:t>грамматические основы, </a:t>
            </a:r>
            <a:r>
              <a:rPr lang="ru-RU" sz="2200" dirty="0" smtClean="0"/>
              <a:t>составить схемы.</a:t>
            </a:r>
          </a:p>
          <a:p>
            <a:r>
              <a:rPr lang="ru-RU" sz="2200" dirty="0" smtClean="0"/>
              <a:t> </a:t>
            </a:r>
          </a:p>
          <a:p>
            <a:endParaRPr lang="ru-RU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356</Words>
  <PresentationFormat>Экран (4:3)</PresentationFormat>
  <Paragraphs>67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Апекс</vt:lpstr>
      <vt:lpstr>Слайд Microsoft Office PowerPoint</vt:lpstr>
      <vt:lpstr>Слайд 1</vt:lpstr>
      <vt:lpstr>Алгоритм написания 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я</cp:lastModifiedBy>
  <cp:revision>7</cp:revision>
  <dcterms:modified xsi:type="dcterms:W3CDTF">2010-12-19T20:46:54Z</dcterms:modified>
</cp:coreProperties>
</file>