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88" r:id="rId3"/>
    <p:sldId id="294" r:id="rId4"/>
    <p:sldId id="295" r:id="rId5"/>
    <p:sldId id="296" r:id="rId6"/>
    <p:sldId id="297" r:id="rId7"/>
    <p:sldId id="266" r:id="rId8"/>
    <p:sldId id="281" r:id="rId9"/>
    <p:sldId id="264" r:id="rId10"/>
    <p:sldId id="28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857" autoAdjust="0"/>
  </p:normalViewPr>
  <p:slideViewPr>
    <p:cSldViewPr>
      <p:cViewPr>
        <p:scale>
          <a:sx n="69" d="100"/>
          <a:sy n="69" d="100"/>
        </p:scale>
        <p:origin x="-1194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4.wav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5.wav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7.wav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10.wav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19AAC9E-FD34-490C-8B28-1F898E005049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B920D05-DF06-4156-969B-F18B47C16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  <p:sndAc>
      <p:stSnd>
        <p:snd r:embed="rId1" name="typ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0275B-8DFB-4753-BE06-AF0AF1F51D57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3B64-5924-4A4E-87C1-E7427ABEB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  <p:sndAc>
      <p:stSnd>
        <p:snd r:embed="rId1" name="typ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35616-5555-4357-8560-466C08BD9588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10D6B-7BBA-40A4-BCE5-299085CD41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  <p:sndAc>
      <p:stSnd>
        <p:snd r:embed="rId1" name="typ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30FB2-EBD2-4942-BD6E-6C67EAE0FB27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FCC71-3E30-41B3-A886-6CBEDA351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  <p:sndAc>
      <p:stSnd>
        <p:snd r:embed="rId1" name="typ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C00B30-13F4-4BD6-AA0D-3A11CB94CDBE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4B5010-1B24-4326-AF3D-091DA92A8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  <p:sndAc>
      <p:stSnd>
        <p:snd r:embed="rId2" name="typ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67C0A5-EAB4-4AA0-9F97-066DBA572AC9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BA8BD7-AB2E-4AC3-AED6-1DB06913A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22D67A-534C-4975-9B41-88B7E4293A0D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68343F-7FF0-4917-8B9D-14566D094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 dir="vert"/>
    <p:sndAc>
      <p:stSnd>
        <p:snd r:embed="rId1" name="typ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7C5059-8213-4D7C-B378-D29676252697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41BC50-0AC5-4615-9C95-990FA842C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9BF83-F200-4E2A-9B89-4256D311020E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8556E-079A-4164-A1C1-630D9E7E1B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blinds dir="vert"/>
    <p:sndAc>
      <p:stSnd>
        <p:snd r:embed="rId1" name="typ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4F6FDE-B25C-4220-A548-15BBC1CE1BD4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4FF5D7-0229-49CF-A940-8E62CF16D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 dir="vert"/>
    <p:sndAc>
      <p:stSnd>
        <p:snd r:embed="rId1" name="typ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C1E62A-70A8-484C-B3AA-3C2FB67050B2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2FA342B-EAD2-4EFA-95FA-A78B444C3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  <p:sndAc>
      <p:stSnd>
        <p:snd r:embed="rId2" name="typ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17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69D5B3F-7DC3-444E-BCB0-E568CFE378CD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3B71A9B-362A-4E92-AFAE-E62BD5236D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92" r:id="rId3"/>
    <p:sldLayoutId id="2147483693" r:id="rId4"/>
    <p:sldLayoutId id="2147483694" r:id="rId5"/>
    <p:sldLayoutId id="2147483695" r:id="rId6"/>
    <p:sldLayoutId id="2147483689" r:id="rId7"/>
    <p:sldLayoutId id="2147483696" r:id="rId8"/>
    <p:sldLayoutId id="2147483697" r:id="rId9"/>
    <p:sldLayoutId id="2147483688" r:id="rId10"/>
    <p:sldLayoutId id="2147483687" r:id="rId11"/>
  </p:sldLayoutIdLst>
  <p:transition spd="slow">
    <p:blinds dir="vert"/>
    <p:sndAc>
      <p:stSnd>
        <p:snd r:embed="rId13" name="type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4213" y="549275"/>
            <a:ext cx="7772400" cy="18303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i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lgun Gothic" pitchFamily="34" charset="-127"/>
              </a:rPr>
              <a:t>Вышивка крестом.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4214818"/>
            <a:ext cx="4714908" cy="1000131"/>
          </a:xfrm>
        </p:spPr>
        <p:txBody>
          <a:bodyPr/>
          <a:lstStyle/>
          <a:p>
            <a:pPr marR="0" algn="ctr"/>
            <a:r>
              <a:rPr lang="ru-RU" sz="2000" dirty="0" smtClean="0">
                <a:solidFill>
                  <a:schemeClr val="accent1"/>
                </a:solidFill>
              </a:rPr>
              <a:t>Разработала учитель технологии БОУСОШ №29 МО Динской район </a:t>
            </a:r>
          </a:p>
          <a:p>
            <a:pPr marR="0" algn="ctr"/>
            <a:r>
              <a:rPr lang="ru-RU" sz="2000" dirty="0" err="1" smtClean="0">
                <a:solidFill>
                  <a:schemeClr val="accent1"/>
                </a:solidFill>
              </a:rPr>
              <a:t>Лаптиева</a:t>
            </a:r>
            <a:r>
              <a:rPr lang="ru-RU" sz="2000" dirty="0" smtClean="0">
                <a:solidFill>
                  <a:schemeClr val="accent1"/>
                </a:solidFill>
              </a:rPr>
              <a:t> Нелли Эдуардовна</a:t>
            </a:r>
            <a:endParaRPr lang="ru-RU" sz="2000" dirty="0" smtClean="0">
              <a:solidFill>
                <a:schemeClr val="accent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2428867"/>
            <a:ext cx="3857621" cy="414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Содержимое 3" descr="1238177797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357157" y="357166"/>
            <a:ext cx="8215371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  <a:cs typeface="+mn-cs"/>
              </a:rPr>
              <a:t>Вышивка крестом –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  <a:cs typeface="+mn-cs"/>
              </a:rPr>
              <a:t>     это тот вид рукоделия,   который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  <a:cs typeface="+mn-cs"/>
              </a:rPr>
              <a:t>       создается на многие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  <a:cs typeface="+mn-cs"/>
              </a:rPr>
              <a:t>            годы,   делая теплым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  <a:cs typeface="+mn-cs"/>
              </a:rPr>
              <a:t>                    и уютным ваш дом,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  <a:cs typeface="+mn-cs"/>
              </a:rPr>
              <a:t>              радуя вас и привлекая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itchFamily="18" charset="0"/>
                <a:cs typeface="+mn-cs"/>
              </a:rPr>
              <a:t>                           интерес   окружающих.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itchFamily="18" charset="0"/>
              <a:cs typeface="+mn-cs"/>
            </a:endParaRPr>
          </a:p>
        </p:txBody>
      </p:sp>
    </p:spTree>
  </p:cSld>
  <p:clrMapOvr>
    <a:masterClrMapping/>
  </p:clrMapOvr>
  <p:transition spd="slow" advClick="0" advTm="7000">
    <p:blinds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43372" y="2500308"/>
            <a:ext cx="4286280" cy="378621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142845" y="214291"/>
            <a:ext cx="8786875" cy="206210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kern="1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  <a:t>Вышивание не только приносит огромное удовольствие, </a:t>
            </a:r>
            <a:br>
              <a:rPr lang="ru-RU" sz="3200" b="1" i="1" kern="1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</a:br>
            <a:r>
              <a:rPr lang="ru-RU" sz="3200" b="1" i="1" kern="1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  <a:t>  но и  дает возможность  украсить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kern="1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  <a:t>Дом  и подарить радость  близким.</a:t>
            </a:r>
          </a:p>
        </p:txBody>
      </p:sp>
      <p:pic>
        <p:nvPicPr>
          <p:cNvPr id="6" name="Рисунок 5" descr="C:\Users\Зорина\Desktop\вышивка\post-16650-1280403726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4350" y="2714620"/>
            <a:ext cx="2714644" cy="307183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50" y="1000125"/>
            <a:ext cx="8715375" cy="5572125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i="1" dirty="0" smtClean="0">
                <a:solidFill>
                  <a:schemeClr val="accent1"/>
                </a:solidFill>
              </a:rPr>
              <a:t>Современная вышивка может быть использована для украшения детской и женской одежды, а так же бытовых вещей: занавесок для окон, салфеток, наволочек на диванные подушки, ковриков и панно, полотенец, передников, сумок, сувениров и др.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ru-RU" i="1" dirty="0" smtClean="0">
              <a:solidFill>
                <a:schemeClr val="accent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b="1" i="1" dirty="0" smtClean="0">
                <a:solidFill>
                  <a:schemeClr val="accent1"/>
                </a:solidFill>
                <a:latin typeface="Cambria" pitchFamily="18" charset="0"/>
              </a:rPr>
              <a:t>ИТАК! ВЫШИВКА </a:t>
            </a:r>
            <a:r>
              <a:rPr lang="ru-RU" i="1" dirty="0" smtClean="0">
                <a:solidFill>
                  <a:schemeClr val="accent1"/>
                </a:solidFill>
              </a:rPr>
              <a:t>– это искусство украшения ткани или трикотажа стежками, которые обогащают её поверхность и подчёркивают красоту.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ru-RU" i="1" dirty="0" smtClean="0">
              <a:solidFill>
                <a:schemeClr val="accent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i="1" dirty="0" smtClean="0">
                <a:solidFill>
                  <a:schemeClr val="accent1"/>
                </a:solidFill>
              </a:rPr>
              <a:t>Мода на различные типы вышивки появляется и исчезает, но основные виды остаются неизменными. К ним относится вышивка крестом.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i="1" dirty="0" smtClean="0">
                <a:solidFill>
                  <a:schemeClr val="accent1"/>
                </a:solidFill>
              </a:rPr>
              <a:t>                               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39718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ru-RU" sz="40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Современность    вышивки</a:t>
            </a:r>
            <a:endParaRPr lang="ru-RU" sz="4000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50" y="1214438"/>
            <a:ext cx="8643938" cy="5214937"/>
          </a:xfrm>
        </p:spPr>
        <p:txBody>
          <a:bodyPr/>
          <a:lstStyle/>
          <a:p>
            <a:r>
              <a:rPr lang="ru-RU" sz="2400" i="1" smtClean="0">
                <a:solidFill>
                  <a:schemeClr val="tx2"/>
                </a:solidFill>
              </a:rPr>
              <a:t>Один из древнейших видов рукоделия, которым увлечены множество женщин и мужчин по всему миру.</a:t>
            </a:r>
          </a:p>
          <a:p>
            <a:r>
              <a:rPr lang="ru-RU" sz="2400" i="1" smtClean="0">
                <a:solidFill>
                  <a:schemeClr val="tx2"/>
                </a:solidFill>
              </a:rPr>
              <a:t>И это не удивительно, ведь все что надо для вышивания — это терпение, терпение и еще раз терпение. Но стремление создавать прекрасные творения своими руками, было, есть и будет.</a:t>
            </a:r>
            <a:endParaRPr lang="ru-RU" sz="2400" b="1" i="1" smtClean="0">
              <a:solidFill>
                <a:schemeClr val="tx2"/>
              </a:solidFill>
            </a:endParaRPr>
          </a:p>
          <a:p>
            <a:r>
              <a:rPr lang="ru-RU" sz="2400" b="1" i="1" smtClean="0">
                <a:solidFill>
                  <a:schemeClr val="tx2"/>
                </a:solidFill>
              </a:rPr>
              <a:t>Вышивка крестом </a:t>
            </a:r>
            <a:r>
              <a:rPr lang="ru-RU" sz="2400" i="1" smtClean="0">
                <a:solidFill>
                  <a:schemeClr val="tx2"/>
                </a:solidFill>
              </a:rPr>
              <a:t>- это техника украшения изделий различными  стежками из ниток.</a:t>
            </a:r>
          </a:p>
          <a:p>
            <a:r>
              <a:rPr lang="ru-RU" sz="2400" i="1" smtClean="0">
                <a:solidFill>
                  <a:schemeClr val="tx2"/>
                </a:solidFill>
              </a:rPr>
              <a:t>Это способ вышивания рисунка на канве с помощью иглы и цветных нитей  мулине.</a:t>
            </a:r>
          </a:p>
          <a:p>
            <a:r>
              <a:rPr lang="ru-RU" sz="2400" i="1" smtClean="0">
                <a:solidFill>
                  <a:schemeClr val="tx2"/>
                </a:solidFill>
              </a:rPr>
              <a:t>В этой вышивке</a:t>
            </a:r>
            <a:r>
              <a:rPr lang="ru-RU" sz="2800" b="1" i="1" smtClean="0">
                <a:solidFill>
                  <a:schemeClr val="tx2"/>
                </a:solidFill>
              </a:rPr>
              <a:t> </a:t>
            </a:r>
            <a:r>
              <a:rPr lang="ru-RU" sz="2400" i="1" smtClean="0">
                <a:solidFill>
                  <a:schemeClr val="tx2"/>
                </a:solidFill>
              </a:rPr>
              <a:t>используется техника в полный    «крест»  или  «полукрест»</a:t>
            </a: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68346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       Вышивка  крестом</a:t>
            </a: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57161" y="1285861"/>
            <a:ext cx="1944793" cy="237764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68346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</a:t>
            </a:r>
            <a:r>
              <a:rPr lang="ru-RU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Способы вышивания</a:t>
            </a:r>
            <a:endParaRPr lang="ru-RU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4878" y="2214554"/>
            <a:ext cx="2461196" cy="2399667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5985" y="1640613"/>
            <a:ext cx="2376835" cy="229568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072329" y="3571878"/>
            <a:ext cx="1873747" cy="220960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8" name="TextBox 7"/>
          <p:cNvSpPr txBox="1"/>
          <p:nvPr/>
        </p:nvSpPr>
        <p:spPr>
          <a:xfrm>
            <a:off x="142844" y="4000506"/>
            <a:ext cx="8858312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   </a:t>
            </a:r>
            <a:r>
              <a:rPr lang="en-US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  <a:t>1</a:t>
            </a:r>
            <a:r>
              <a:rPr lang="ru-RU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  <a:t>.Ручной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  <a:t>                                         2. Машинный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  <a:t>                           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  <a:t>                                                                                  3.Компьютерный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  <a:cs typeface="+mn-cs"/>
              </a:rPr>
              <a:t>                                                                                                                           4.Промышленный  </a:t>
            </a:r>
          </a:p>
        </p:txBody>
      </p:sp>
    </p:spTree>
  </p:cSld>
  <p:clrMapOvr>
    <a:masterClrMapping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b="1" smtClean="0"/>
              <a:t>Нитки для вышивания (мулине ) </a:t>
            </a:r>
            <a:endParaRPr lang="ru-RU" sz="2800" smtClean="0"/>
          </a:p>
          <a:p>
            <a:pPr>
              <a:buFont typeface="Wingdings" pitchFamily="2" charset="2"/>
              <a:buChar char="v"/>
            </a:pPr>
            <a:r>
              <a:rPr lang="ru-RU" sz="2800" b="1" smtClean="0"/>
              <a:t>Вышивальные иглы(гобеленовые)</a:t>
            </a:r>
          </a:p>
          <a:p>
            <a:pPr>
              <a:buFont typeface="Wingdings" pitchFamily="2" charset="2"/>
              <a:buChar char="v"/>
            </a:pPr>
            <a:r>
              <a:rPr lang="ru-RU" sz="2800" b="1" smtClean="0"/>
              <a:t>Пяльцы</a:t>
            </a:r>
            <a:endParaRPr lang="ru-RU" sz="2800" smtClean="0"/>
          </a:p>
          <a:p>
            <a:pPr>
              <a:buFont typeface="Wingdings" pitchFamily="2" charset="2"/>
              <a:buChar char="v"/>
            </a:pPr>
            <a:r>
              <a:rPr lang="ru-RU" sz="2800" b="1" smtClean="0"/>
              <a:t>Рисунки, схемы</a:t>
            </a:r>
            <a:endParaRPr lang="ru-RU" sz="2800" smtClean="0"/>
          </a:p>
          <a:p>
            <a:pPr>
              <a:buFont typeface="Wingdings" pitchFamily="2" charset="2"/>
              <a:buChar char="v"/>
            </a:pPr>
            <a:r>
              <a:rPr lang="ru-RU" sz="2800" b="1" smtClean="0"/>
              <a:t>Напёрсток</a:t>
            </a:r>
            <a:endParaRPr lang="ru-RU" sz="2800" smtClean="0"/>
          </a:p>
          <a:p>
            <a:pPr>
              <a:buFont typeface="Wingdings" pitchFamily="2" charset="2"/>
              <a:buChar char="v"/>
            </a:pPr>
            <a:r>
              <a:rPr lang="ru-RU" sz="2800" b="1" smtClean="0"/>
              <a:t>Ножницы, сантиметр, лупа</a:t>
            </a:r>
            <a:endParaRPr lang="ru-RU" sz="2800" smtClean="0"/>
          </a:p>
          <a:p>
            <a:pPr>
              <a:buFont typeface="Wingdings" pitchFamily="2" charset="2"/>
              <a:buChar char="v"/>
            </a:pPr>
            <a:r>
              <a:rPr lang="ru-RU" sz="2800" b="1" smtClean="0"/>
              <a:t>Канва</a:t>
            </a:r>
            <a:endParaRPr lang="ru-RU" sz="2800" smtClean="0"/>
          </a:p>
          <a:p>
            <a:pPr>
              <a:buFont typeface="Wingdings 3" pitchFamily="18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3" y="142852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    Инструменты и материалы для </a:t>
            </a:r>
            <a:br>
              <a:rPr lang="ru-RU" sz="32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</a:br>
            <a:r>
              <a:rPr lang="ru-RU" sz="32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                  вышивки крестом:</a:t>
            </a:r>
            <a:endParaRPr lang="ru-RU" sz="3200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pic>
        <p:nvPicPr>
          <p:cNvPr id="4" name="Рисунок 6" descr="http://p-greza.ru/d/113681/d/12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00021" y="1643050"/>
            <a:ext cx="2243979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5" name="Рисунок 5" descr="nul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5" y="2357438"/>
            <a:ext cx="1500188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3" descr="null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324984">
            <a:off x="2228212" y="4800065"/>
            <a:ext cx="2741613" cy="193285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4" descr="null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86512" y="3786192"/>
            <a:ext cx="2571768" cy="18574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7143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400" b="1" i="1" smtClean="0">
                <a:solidFill>
                  <a:schemeClr val="tx2"/>
                </a:solidFill>
                <a:latin typeface="Cambria" pitchFamily="18" charset="0"/>
              </a:rPr>
              <a:t> «Традиционный метод»</a:t>
            </a:r>
          </a:p>
          <a:p>
            <a:pPr>
              <a:buFont typeface="Wingdings 3" pitchFamily="18" charset="2"/>
              <a:buNone/>
            </a:pPr>
            <a:r>
              <a:rPr lang="ru-RU" sz="2000" i="1" smtClean="0">
                <a:solidFill>
                  <a:schemeClr val="tx2"/>
                </a:solidFill>
              </a:rPr>
              <a:t>  Вы заканчиваете предыдущий крестик и начинаете    следующий.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3" y="-285776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i="1" dirty="0" smtClean="0">
                <a:latin typeface="Cambria" pitchFamily="18" charset="0"/>
              </a:rPr>
              <a:t>      Методы  вышивания  крестом:</a:t>
            </a:r>
            <a:endParaRPr lang="ru-RU" sz="3600" i="1" dirty="0">
              <a:latin typeface="Cambria" pitchFamily="18" charset="0"/>
            </a:endParaRPr>
          </a:p>
        </p:txBody>
      </p:sp>
      <p:pic>
        <p:nvPicPr>
          <p:cNvPr id="4" name="Рисунок 3" descr="Основные методы вышивки крестом. Традиционный мето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88" y="1714500"/>
            <a:ext cx="27146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57188" y="2428875"/>
            <a:ext cx="85010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 i="1">
                <a:solidFill>
                  <a:schemeClr val="tx2"/>
                </a:solidFill>
                <a:latin typeface="Cambria" pitchFamily="18" charset="0"/>
              </a:rPr>
              <a:t>  «Датский метод»</a:t>
            </a:r>
          </a:p>
          <a:p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  Сначала вышиваете половину крестика и заканчиваете крестики по        мере того, как возвращаетесь . </a:t>
            </a:r>
          </a:p>
        </p:txBody>
      </p:sp>
      <p:pic>
        <p:nvPicPr>
          <p:cNvPr id="6" name="Рисунок 4" descr="Основные методы вышивки крестом. Датский метод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38" y="3429000"/>
            <a:ext cx="3571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57188" y="4214813"/>
            <a:ext cx="83581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   В большинстве случаев используются оба метода.</a:t>
            </a:r>
          </a:p>
          <a:p>
            <a:pPr>
              <a:buFont typeface="Wingdings" pitchFamily="2" charset="2"/>
              <a:buChar char="v"/>
            </a:pP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   Например,  </a:t>
            </a:r>
            <a:r>
              <a:rPr lang="ru-RU" sz="2000" b="1" i="1">
                <a:solidFill>
                  <a:schemeClr val="tx2"/>
                </a:solidFill>
                <a:latin typeface="Lucida Sans Unicode" pitchFamily="34" charset="0"/>
              </a:rPr>
              <a:t>«датский метод» </a:t>
            </a: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для большинства стежков и</a:t>
            </a:r>
          </a:p>
          <a:p>
            <a:r>
              <a:rPr lang="ru-RU" sz="2000" b="1" i="1">
                <a:solidFill>
                  <a:schemeClr val="tx2"/>
                </a:solidFill>
                <a:latin typeface="Lucida Sans Unicode" pitchFamily="34" charset="0"/>
              </a:rPr>
              <a:t>     «традиционный» </a:t>
            </a: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- для изолированных крестиков .</a:t>
            </a:r>
          </a:p>
          <a:p>
            <a:endParaRPr lang="ru-RU" i="1">
              <a:solidFill>
                <a:schemeClr val="tx2"/>
              </a:solidFill>
              <a:latin typeface="Lucida Sans Unicode" pitchFamily="34" charset="0"/>
            </a:endParaRPr>
          </a:p>
          <a:p>
            <a:r>
              <a:rPr lang="ru-RU" sz="2000" i="1">
                <a:solidFill>
                  <a:schemeClr val="tx2"/>
                </a:solidFill>
                <a:latin typeface="Candara" pitchFamily="34" charset="0"/>
              </a:rPr>
              <a:t> </a:t>
            </a:r>
            <a:r>
              <a:rPr lang="ru-RU" sz="2000" b="1" i="1">
                <a:solidFill>
                  <a:schemeClr val="tx2"/>
                </a:solidFill>
                <a:latin typeface="Candara" pitchFamily="34" charset="0"/>
              </a:rPr>
              <a:t>Выбирайте тот способ, который вам больше всего нравится. </a:t>
            </a:r>
          </a:p>
        </p:txBody>
      </p:sp>
    </p:spTree>
  </p:cSld>
  <p:clrMapOvr>
    <a:masterClrMapping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2875" y="1643063"/>
            <a:ext cx="3522663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400" i="1" dirty="0" smtClean="0">
                <a:latin typeface="Candara" pitchFamily="34" charset="0"/>
              </a:rPr>
              <a:t>    </a:t>
            </a:r>
            <a:r>
              <a:rPr lang="ru-RU" sz="4400" i="1" dirty="0" smtClean="0">
                <a:latin typeface="Cambria" pitchFamily="18" charset="0"/>
              </a:rPr>
              <a:t>Виды вышивки крестом:</a:t>
            </a:r>
            <a:endParaRPr lang="ru-RU" sz="4400" dirty="0">
              <a:latin typeface="Cambria" pitchFamily="18" charset="0"/>
            </a:endParaRPr>
          </a:p>
        </p:txBody>
      </p:sp>
      <p:sp>
        <p:nvSpPr>
          <p:cNvPr id="35843" name="Прямоугольник 4"/>
          <p:cNvSpPr>
            <a:spLocks noChangeArrowheads="1"/>
          </p:cNvSpPr>
          <p:nvPr/>
        </p:nvSpPr>
        <p:spPr bwMode="auto">
          <a:xfrm rot="10800000" flipV="1">
            <a:off x="3857625" y="4572000"/>
            <a:ext cx="5000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i="1">
              <a:solidFill>
                <a:schemeClr val="tx2"/>
              </a:solidFill>
              <a:latin typeface="Lucida Sans Unicode" pitchFamily="34" charset="0"/>
            </a:endParaRPr>
          </a:p>
          <a:p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 </a:t>
            </a:r>
          </a:p>
          <a:p>
            <a:endParaRPr lang="ru-RU" i="1">
              <a:solidFill>
                <a:schemeClr val="tx2"/>
              </a:solidFill>
              <a:latin typeface="Lucida Sans Unicode" pitchFamily="34" charset="0"/>
            </a:endParaRPr>
          </a:p>
          <a:p>
            <a:endParaRPr lang="ru-RU" i="1">
              <a:solidFill>
                <a:schemeClr val="tx2"/>
              </a:solidFill>
              <a:latin typeface="Lucida Sans Unicode" pitchFamily="34" charset="0"/>
            </a:endParaRPr>
          </a:p>
        </p:txBody>
      </p:sp>
      <p:sp>
        <p:nvSpPr>
          <p:cNvPr id="35844" name="Прямоугольник 6"/>
          <p:cNvSpPr>
            <a:spLocks noChangeArrowheads="1"/>
          </p:cNvSpPr>
          <p:nvPr/>
        </p:nvSpPr>
        <p:spPr bwMode="auto">
          <a:xfrm>
            <a:off x="3357563" y="2571750"/>
            <a:ext cx="5786437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Wingdings" pitchFamily="2" charset="2"/>
              <a:buChar char="v"/>
            </a:pPr>
            <a:r>
              <a:rPr lang="ru-RU" b="1" i="1">
                <a:solidFill>
                  <a:schemeClr val="tx2"/>
                </a:solidFill>
                <a:latin typeface="Lucida Sans Unicode" pitchFamily="34" charset="0"/>
              </a:rPr>
              <a:t>Полукрест</a:t>
            </a: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 — первый стежок шитья  обыкновенного крестика (гобеленовый).</a:t>
            </a:r>
          </a:p>
          <a:p>
            <a:r>
              <a:rPr lang="ru-RU" b="1" i="1">
                <a:solidFill>
                  <a:schemeClr val="tx2"/>
                </a:solidFill>
                <a:latin typeface="Lucida Sans Unicode" pitchFamily="34" charset="0"/>
              </a:rPr>
              <a:t>        Простой крест</a:t>
            </a: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 . Все верхние стежки</a:t>
            </a:r>
          </a:p>
          <a:p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       должны     лежать в одном направлении.</a:t>
            </a:r>
          </a:p>
          <a:p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       </a:t>
            </a:r>
          </a:p>
          <a:p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 </a:t>
            </a:r>
          </a:p>
          <a:p>
            <a:pPr lvl="1"/>
            <a:endParaRPr lang="ru-RU" i="1">
              <a:solidFill>
                <a:schemeClr val="tx2"/>
              </a:solidFill>
              <a:latin typeface="Lucida Sans Unicode" pitchFamily="34" charset="0"/>
            </a:endParaRPr>
          </a:p>
          <a:p>
            <a:pPr lvl="1"/>
            <a:endParaRPr lang="ru-RU" i="1">
              <a:solidFill>
                <a:schemeClr val="tx2"/>
              </a:solidFill>
              <a:latin typeface="Lucida Sans Unicode" pitchFamily="34" charset="0"/>
            </a:endParaRPr>
          </a:p>
        </p:txBody>
      </p:sp>
      <p:sp>
        <p:nvSpPr>
          <p:cNvPr id="35845" name="Прямоугольник 7"/>
          <p:cNvSpPr>
            <a:spLocks noChangeArrowheads="1"/>
          </p:cNvSpPr>
          <p:nvPr/>
        </p:nvSpPr>
        <p:spPr bwMode="auto">
          <a:xfrm>
            <a:off x="3857625" y="1143000"/>
            <a:ext cx="50720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i="1">
                <a:solidFill>
                  <a:schemeClr val="tx2"/>
                </a:solidFill>
                <a:latin typeface="Lucida Sans Unicode" pitchFamily="34" charset="0"/>
              </a:rPr>
              <a:t>Прямой крест</a:t>
            </a: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 — состоит из      вертикальной и горизонтальной линий.</a:t>
            </a:r>
          </a:p>
          <a:p>
            <a:pPr>
              <a:buFont typeface="Wingdings" pitchFamily="2" charset="2"/>
              <a:buChar char="v"/>
            </a:pPr>
            <a:r>
              <a:rPr lang="ru-RU" b="1" i="1">
                <a:solidFill>
                  <a:schemeClr val="tx2"/>
                </a:solidFill>
                <a:latin typeface="Lucida Sans Unicode" pitchFamily="34" charset="0"/>
              </a:rPr>
              <a:t>Двойной крест</a:t>
            </a: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 — чередование простых крестиков и между ними маленьких прямых.</a:t>
            </a:r>
          </a:p>
        </p:txBody>
      </p:sp>
      <p:sp>
        <p:nvSpPr>
          <p:cNvPr id="35846" name="Прямоугольник 8"/>
          <p:cNvSpPr>
            <a:spLocks noChangeArrowheads="1"/>
          </p:cNvSpPr>
          <p:nvPr/>
        </p:nvSpPr>
        <p:spPr bwMode="auto">
          <a:xfrm>
            <a:off x="3714750" y="3717925"/>
            <a:ext cx="54292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i="1">
                <a:solidFill>
                  <a:schemeClr val="tx2"/>
                </a:solidFill>
                <a:latin typeface="Lucida Sans Unicode" pitchFamily="34" charset="0"/>
              </a:rPr>
              <a:t>Крест Левиафан (Болгарский)</a:t>
            </a: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 — шов </a:t>
            </a:r>
          </a:p>
          <a:p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отличается от простого крестика тем, что осложнён ещё двумя перекрещивающимися стежками (вертикальным и горизонтальным).</a:t>
            </a:r>
          </a:p>
          <a:p>
            <a:pPr>
              <a:buFont typeface="Wingdings" pitchFamily="2" charset="2"/>
              <a:buChar char="v"/>
            </a:pPr>
            <a:endParaRPr lang="ru-RU" i="1">
              <a:solidFill>
                <a:schemeClr val="tx2"/>
              </a:solidFill>
              <a:latin typeface="Lucida Sans Unicode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i="1">
                <a:solidFill>
                  <a:schemeClr val="tx2"/>
                </a:solidFill>
                <a:latin typeface="Lucida Sans Unicode" pitchFamily="34" charset="0"/>
              </a:rPr>
              <a:t> Крест “Звёздочка”</a:t>
            </a:r>
            <a:r>
              <a:rPr lang="ru-RU" i="1">
                <a:solidFill>
                  <a:schemeClr val="tx2"/>
                </a:solidFill>
                <a:latin typeface="Lucida Sans Unicode" pitchFamily="34" charset="0"/>
              </a:rPr>
              <a:t> — еще один вид перекрещивания, состоящий из прямого крестика, на который накладывается четыре наклонных диагональных стежка такого же или меньшего размера.</a:t>
            </a:r>
          </a:p>
          <a:p>
            <a:pPr>
              <a:buFont typeface="Wingdings" pitchFamily="2" charset="2"/>
              <a:buChar char="v"/>
            </a:pPr>
            <a:endParaRPr lang="ru-RU" i="1">
              <a:solidFill>
                <a:schemeClr val="tx2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313" y="1285875"/>
            <a:ext cx="8929687" cy="521493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400" b="1" i="1" smtClean="0">
                <a:solidFill>
                  <a:schemeClr val="tx2"/>
                </a:solidFill>
              </a:rPr>
              <a:t>Чередующиеся крестики</a:t>
            </a:r>
            <a:r>
              <a:rPr lang="ru-RU" sz="2400" i="1" smtClean="0">
                <a:solidFill>
                  <a:schemeClr val="tx2"/>
                </a:solidFill>
              </a:rPr>
              <a:t> — эта вышивка состоит из обыкновенных крестиков и других прямых. 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smtClean="0">
                <a:solidFill>
                  <a:schemeClr val="tx2"/>
                </a:solidFill>
              </a:rPr>
              <a:t>Рисовый шов</a:t>
            </a:r>
            <a:r>
              <a:rPr lang="ru-RU" sz="2400" i="1" smtClean="0">
                <a:solidFill>
                  <a:schemeClr val="tx2"/>
                </a:solidFill>
              </a:rPr>
              <a:t> — сначала заполняется весь фон большими крестами нитями одного цвета , а затем приступают к рисовым стежкам нитями другого цвета. 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smtClean="0">
                <a:solidFill>
                  <a:schemeClr val="tx2"/>
                </a:solidFill>
              </a:rPr>
              <a:t>Итальянский крест </a:t>
            </a:r>
            <a:r>
              <a:rPr lang="ru-RU" sz="2400" i="1" smtClean="0">
                <a:solidFill>
                  <a:schemeClr val="tx2"/>
                </a:solidFill>
              </a:rPr>
              <a:t>– это крест в квадрате.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smtClean="0">
                <a:solidFill>
                  <a:schemeClr val="tx2"/>
                </a:solidFill>
              </a:rPr>
              <a:t>Козлик </a:t>
            </a:r>
            <a:r>
              <a:rPr lang="ru-RU" sz="2400" i="1" smtClean="0">
                <a:solidFill>
                  <a:schemeClr val="tx2"/>
                </a:solidFill>
              </a:rPr>
              <a:t>– это шов перекрещенных стежков по диагонали.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smtClean="0">
                <a:solidFill>
                  <a:schemeClr val="tx2"/>
                </a:solidFill>
              </a:rPr>
              <a:t>След горностая </a:t>
            </a:r>
            <a:r>
              <a:rPr lang="ru-RU" sz="2400" i="1" smtClean="0">
                <a:solidFill>
                  <a:schemeClr val="tx2"/>
                </a:solidFill>
              </a:rPr>
              <a:t>– это сложный крест из трёх стежков.</a:t>
            </a:r>
          </a:p>
          <a:p>
            <a:pPr>
              <a:buFont typeface="Wingdings" pitchFamily="2" charset="2"/>
              <a:buChar char="v"/>
            </a:pPr>
            <a:r>
              <a:rPr lang="ru-RU" sz="2400" b="1" i="1" smtClean="0">
                <a:solidFill>
                  <a:schemeClr val="tx2"/>
                </a:solidFill>
              </a:rPr>
              <a:t>Двусторонний крест </a:t>
            </a:r>
            <a:r>
              <a:rPr lang="ru-RU" sz="2400" i="1" smtClean="0">
                <a:solidFill>
                  <a:schemeClr val="tx2"/>
                </a:solidFill>
              </a:rPr>
              <a:t>– это , когда простые кресты получаются и на лицевой, и на изнаночной сторонах. </a:t>
            </a:r>
            <a:endParaRPr lang="ru-RU" smtClean="0"/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/>
              <a:t>   </a:t>
            </a:r>
            <a:r>
              <a:rPr lang="ru-RU" sz="4400" i="1" dirty="0" smtClean="0">
                <a:latin typeface="Cambria" pitchFamily="18" charset="0"/>
              </a:rPr>
              <a:t>Разновидность  креста</a:t>
            </a:r>
            <a:endParaRPr lang="ru-RU" sz="4400" i="1" dirty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blinds dir="vert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1472</TotalTime>
  <Words>351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Вышивка крестом.</vt:lpstr>
      <vt:lpstr>Слайд 2</vt:lpstr>
      <vt:lpstr>    Современность    вышивки</vt:lpstr>
      <vt:lpstr>       Вышивка  крестом</vt:lpstr>
      <vt:lpstr>      Способы вышивания</vt:lpstr>
      <vt:lpstr>    Инструменты и материалы для                    вышивки крестом:</vt:lpstr>
      <vt:lpstr>      Методы  вышивания  крестом:</vt:lpstr>
      <vt:lpstr>    Виды вышивки крестом:</vt:lpstr>
      <vt:lpstr>   Разновидность  креста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Вышивка крестом</dc:title>
  <dc:creator>Зорина</dc:creator>
  <cp:lastModifiedBy>USER</cp:lastModifiedBy>
  <cp:revision>141</cp:revision>
  <dcterms:created xsi:type="dcterms:W3CDTF">2012-02-02T12:25:48Z</dcterms:created>
  <dcterms:modified xsi:type="dcterms:W3CDTF">2015-12-05T16:43:31Z</dcterms:modified>
</cp:coreProperties>
</file>