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1" r:id="rId4"/>
    <p:sldId id="263" r:id="rId5"/>
    <p:sldId id="265" r:id="rId6"/>
    <p:sldId id="269" r:id="rId7"/>
    <p:sldId id="273" r:id="rId8"/>
    <p:sldId id="27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A3974-3AEF-4E4C-9DEC-0168738E0584}" type="datetimeFigureOut">
              <a:rPr lang="ru-RU" smtClean="0"/>
              <a:t>13.12.2015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6B395-F386-4327-A492-A96B90B5F2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A3974-3AEF-4E4C-9DEC-0168738E0584}" type="datetimeFigureOut">
              <a:rPr lang="ru-RU" smtClean="0"/>
              <a:t>13.12.2015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6B395-F386-4327-A492-A96B90B5F2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A3974-3AEF-4E4C-9DEC-0168738E0584}" type="datetimeFigureOut">
              <a:rPr lang="ru-RU" smtClean="0"/>
              <a:t>13.12.2015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6B395-F386-4327-A492-A96B90B5F2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A3974-3AEF-4E4C-9DEC-0168738E0584}" type="datetimeFigureOut">
              <a:rPr lang="ru-RU" smtClean="0"/>
              <a:t>13.12.2015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6B395-F386-4327-A492-A96B90B5F2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A3974-3AEF-4E4C-9DEC-0168738E0584}" type="datetimeFigureOut">
              <a:rPr lang="ru-RU" smtClean="0"/>
              <a:t>13.12.2015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6B395-F386-4327-A492-A96B90B5F2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A3974-3AEF-4E4C-9DEC-0168738E0584}" type="datetimeFigureOut">
              <a:rPr lang="ru-RU" smtClean="0"/>
              <a:t>13.12.2015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6B395-F386-4327-A492-A96B90B5F2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A3974-3AEF-4E4C-9DEC-0168738E0584}" type="datetimeFigureOut">
              <a:rPr lang="ru-RU" smtClean="0"/>
              <a:t>13.12.2015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6B395-F386-4327-A492-A96B90B5F2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A3974-3AEF-4E4C-9DEC-0168738E0584}" type="datetimeFigureOut">
              <a:rPr lang="ru-RU" smtClean="0"/>
              <a:t>13.12.2015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6B395-F386-4327-A492-A96B90B5F2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A3974-3AEF-4E4C-9DEC-0168738E0584}" type="datetimeFigureOut">
              <a:rPr lang="ru-RU" smtClean="0"/>
              <a:t>13.12.2015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6B395-F386-4327-A492-A96B90B5F2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A3974-3AEF-4E4C-9DEC-0168738E0584}" type="datetimeFigureOut">
              <a:rPr lang="ru-RU" smtClean="0"/>
              <a:t>13.12.2015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6B395-F386-4327-A492-A96B90B5F2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A3974-3AEF-4E4C-9DEC-0168738E0584}" type="datetimeFigureOut">
              <a:rPr lang="ru-RU" smtClean="0"/>
              <a:t>13.12.2015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6B395-F386-4327-A492-A96B90B5F2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A3974-3AEF-4E4C-9DEC-0168738E0584}" type="datetimeFigureOut">
              <a:rPr lang="ru-RU" smtClean="0"/>
              <a:t>13.12.2015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6B395-F386-4327-A492-A96B90B5F2B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yandsearch?source=wiz&amp;fp=1&amp;uinfo=ww-1343-wh-650-fw-1118-fh-448-pd-1&amp;p=1&amp;text=%D1%82%D0%B5%D0%B0%D1%82%D1%80%D0%B0%D0%BB%D1%8C%D0%BD%D1%8B%D0%B9%20%D0%BA%D0%BB%D0%B8%D0%BF%D0%B0%D1%80%D1%82&amp;noreask=1&amp;pos=37&amp;rpt=simage&amp;lr=2&amp;img_url=http://public.super-job.ru/images/albums.ru/34/837421_060da4f8b8725c607ac3d0873233b377.jpg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yandsearch?source=wiz&amp;fp=1&amp;uinfo=ww-1343-wh-650-fw-1118-fh-448-pd-1&amp;p=1&amp;text=%D1%82%D0%B5%D0%B0%D1%82%D1%80%D0%B0%D0%BB%D1%8C%D0%BD%D1%8B%D0%B9%20%D0%BA%D0%BB%D0%B8%D0%BF%D0%B0%D1%80%D1%82&amp;noreask=1&amp;pos=37&amp;rpt=simage&amp;lr=2&amp;img_url=http://public.super-job.ru/images/albums.ru/34/837421_060da4f8b8725c607ac3d0873233b377.jpg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yandsearch?source=wiz&amp;fp=1&amp;uinfo=ww-1343-wh-650-fw-1118-fh-448-pd-1&amp;p=1&amp;text=%D1%82%D0%B5%D0%B0%D1%82%D1%80%D0%B0%D0%BB%D1%8C%D0%BD%D1%8B%D0%B9%20%D0%BA%D0%BB%D0%B8%D0%BF%D0%B0%D1%80%D1%82&amp;noreask=1&amp;pos=37&amp;rpt=simage&amp;lr=2&amp;img_url=http://public.super-job.ru/images/albums.ru/34/837421_060da4f8b8725c607ac3d0873233b377.jpg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yandsearch?source=wiz&amp;fp=1&amp;uinfo=ww-1343-wh-650-fw-1118-fh-448-pd-1&amp;p=1&amp;text=%D1%82%D0%B5%D0%B0%D1%82%D1%80%D0%B0%D0%BB%D1%8C%D0%BD%D1%8B%D0%B9%20%D0%BA%D0%BB%D0%B8%D0%BF%D0%B0%D1%80%D1%82&amp;noreask=1&amp;pos=37&amp;rpt=simage&amp;lr=2&amp;img_url=http://public.super-job.ru/images/albums.ru/34/837421_060da4f8b8725c607ac3d0873233b377.jpg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yandsearch?source=wiz&amp;fp=1&amp;uinfo=ww-1343-wh-650-fw-1118-fh-448-pd-1&amp;p=1&amp;text=%D1%82%D0%B5%D0%B0%D1%82%D1%80%D0%B0%D0%BB%D1%8C%D0%BD%D1%8B%D0%B9%20%D0%BA%D0%BB%D0%B8%D0%BF%D0%B0%D1%80%D1%82&amp;noreask=1&amp;pos=37&amp;rpt=simage&amp;lr=2&amp;img_url=http://public.super-job.ru/images/albums.ru/34/837421_060da4f8b8725c607ac3d0873233b377.jpg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hyperlink" Target="http://images.yandex.ru/yandsearch?source=wiz&amp;fp=1&amp;uinfo=ww-1343-wh-650-fw-1118-fh-448-pd-1&amp;p=1&amp;text=%D1%82%D0%B5%D0%B0%D1%82%D1%80%D0%B0%D0%BB%D1%8C%D0%BD%D1%8B%D0%B9%20%D0%BA%D0%BB%D0%B8%D0%BF%D0%B0%D1%80%D1%82&amp;noreask=1&amp;pos=37&amp;rpt=simage&amp;lr=2&amp;img_url=http://public.super-job.ru/images/albums.ru/34/837421_060da4f8b8725c607ac3d0873233b377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10.jpeg"/><Relationship Id="rId2" Type="http://schemas.openxmlformats.org/officeDocument/2006/relationships/hyperlink" Target="http://images.yandex.ru/yandsearch?source=wiz&amp;fp=1&amp;uinfo=ww-1343-wh-650-fw-1118-fh-448-pd-1&amp;p=1&amp;text=%D1%82%D0%B5%D0%B0%D1%82%D1%80%D0%B0%D0%BB%D1%8C%D0%BD%D1%8B%D0%B9%20%D0%BA%D0%BB%D0%B8%D0%BF%D0%B0%D1%80%D1%82&amp;noreask=1&amp;pos=37&amp;rpt=simage&amp;lr=2&amp;img_url=http://public.super-job.ru/images/albums.ru/34/837421_060da4f8b8725c607ac3d0873233b377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yandsearch?source=wiz&amp;fp=1&amp;uinfo=ww-1343-wh-650-fw-1118-fh-448-pd-1&amp;p=1&amp;text=%D1%82%D0%B5%D0%B0%D1%82%D1%80%D0%B0%D0%BB%D1%8C%D0%BD%D1%8B%D0%B9%20%D0%BA%D0%BB%D0%B8%D0%BF%D0%B0%D1%80%D1%82&amp;noreask=1&amp;pos=37&amp;rpt=simage&amp;lr=2&amp;img_url=http://public.super-job.ru/images/albums.ru/34/837421_060da4f8b8725c607ac3d0873233b377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http://public.super-job.ru/images/albums.ru/34/837421_060da4f8b8725c607ac3d0873233b377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-206178" y="0"/>
            <a:ext cx="9350178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979712" y="1412776"/>
            <a:ext cx="4572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Развитие речи детей дошкольного возраста через театрализованную деятельность.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660232" y="5949280"/>
            <a:ext cx="2483768" cy="9087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Соколова А.Г.</a:t>
            </a:r>
            <a:endParaRPr lang="ru-RU" sz="2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http://public.super-job.ru/images/albums.ru/34/837421_060da4f8b8725c607ac3d0873233b377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-206178" y="0"/>
            <a:ext cx="9350178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115616" y="188640"/>
            <a:ext cx="66967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Почему театральная деятельность может помочь в повышении уровня речи детей?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-1016" y="1556792"/>
            <a:ext cx="896550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Потому, что театральная игра стимулирует активную речь за счёт расширения словарного запаса, совершенствует артикуляционный аппарат. Ребёнок усваивает богатство родного языка, его выразительные средства. Используя выразительные средства и интонации, соответствующие характеру героев и их поступков, старается говорить чётко, чтобы его все поняли.</a:t>
            </a:r>
          </a:p>
          <a:p>
            <a:pPr algn="just"/>
            <a:r>
              <a:rPr lang="ru-RU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В театрализованной игре формируется диалогическая, эмоционально насыщенная речь. Дети лучше усваивают содержание произведения, логику и последовательность событий, их развитие и причинную обусловленность. Театрализованные игры способствуют усвоению элементов речевого общения (мимика, жест, поза, интонация, модуляция голоса). </a:t>
            </a:r>
          </a:p>
          <a:p>
            <a:pPr algn="just"/>
            <a:r>
              <a:rPr lang="ru-RU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Знакомство с театром происходит в атмосфере волшебства, праздничности,    приподнятого    настроения,    поэтому </a:t>
            </a:r>
          </a:p>
          <a:p>
            <a:pPr algn="just"/>
            <a:r>
              <a:rPr lang="ru-RU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заинтересовать детей театром не сложно.</a:t>
            </a:r>
          </a:p>
          <a:p>
            <a:pPr algn="just"/>
            <a:r>
              <a:rPr lang="ru-RU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Поэтому в работе для повышения уровня речи детей, мы решили </a:t>
            </a:r>
          </a:p>
          <a:p>
            <a:pPr algn="just"/>
            <a:r>
              <a:rPr lang="ru-RU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использовать театрализованную деятельность.</a:t>
            </a:r>
            <a:endParaRPr lang="ru-RU" sz="2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http://public.super-job.ru/images/albums.ru/34/837421_060da4f8b8725c607ac3d0873233b377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-206178" y="0"/>
            <a:ext cx="9350178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51520" y="1340768"/>
            <a:ext cx="358527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Задачи работы:</a:t>
            </a:r>
            <a:r>
              <a:rPr lang="ru-RU" sz="3600" b="1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2060848"/>
            <a:ext cx="828092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Развить устойчивый интерес к театрально-игровой деятельности; </a:t>
            </a:r>
          </a:p>
          <a:p>
            <a:pPr algn="just"/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• Обогащать словарь детей, активизировать его; </a:t>
            </a:r>
          </a:p>
          <a:p>
            <a:pPr algn="just"/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• Совершенствовать диалогическую речь, её грамотный строй; </a:t>
            </a:r>
          </a:p>
          <a:p>
            <a:pPr algn="just"/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• Побуждать детей отзываться на игры-действия со звуками (живой и неживой природы), подражать движениям животных и птиц под музыку, под звучащее слово;</a:t>
            </a:r>
            <a:endParaRPr lang="ru-RU" sz="2400" b="1" dirty="0">
              <a:solidFill>
                <a:srgbClr val="FFFF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5445224"/>
            <a:ext cx="81369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Способствовать проявлению самостоятельности, активности в игре с персонажами игрушками.</a:t>
            </a:r>
            <a:endParaRPr lang="ru-RU" sz="2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188640"/>
            <a:ext cx="82809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400" b="1" dirty="0" smtClean="0">
                <a:solidFill>
                  <a:srgbClr val="FFFF00"/>
                </a:solidFill>
              </a:rPr>
              <a:t> </a:t>
            </a: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создать условия для развития речи детей через творческую активность в театрализованной деятельности</a:t>
            </a:r>
            <a:endParaRPr lang="ru-RU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http://public.super-job.ru/images/albums.ru/34/837421_060da4f8b8725c607ac3d0873233b377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-206178" y="0"/>
            <a:ext cx="9350178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483768" y="404664"/>
            <a:ext cx="405579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методы и приёмы: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052736"/>
            <a:ext cx="820891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знаковая система обучения (схемы, алгоритмы, </a:t>
            </a:r>
            <a:r>
              <a:rPr lang="ru-RU" sz="2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мнемотаблицы</a:t>
            </a: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условные обозначения);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ситуация «проживания»;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коммуникативные  (диалоговое общение, ролевые инсценировки, игры-драматизации, сюжетно-ролевые игры, чтение по книге или наизусть, рассказывание,  заучивание наизусть, описание);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просмотр видеофильмов;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слушание аудиозаписи;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хоровое и индивидуальное пение;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разговор по телефону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нетрадиционные методы рисования и аппликации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коллаж из сказок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релаксации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музыкотерапия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http://public.super-job.ru/images/albums.ru/34/837421_060da4f8b8725c607ac3d0873233b377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-206178" y="0"/>
            <a:ext cx="9350178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763688" y="260648"/>
            <a:ext cx="53056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Содержание деятельности: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856357"/>
            <a:ext cx="8208912" cy="54107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Артикуляционная гимнастика</a:t>
            </a:r>
          </a:p>
          <a:p>
            <a:pPr>
              <a:lnSpc>
                <a:spcPct val="80000"/>
              </a:lnSpc>
            </a:pPr>
            <a:r>
              <a:rPr lang="ru-RU" sz="24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Чистоговорки</a:t>
            </a:r>
            <a:r>
              <a:rPr lang="ru-RU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и скороговорки</a:t>
            </a:r>
          </a:p>
          <a:p>
            <a:pPr>
              <a:lnSpc>
                <a:spcPct val="80000"/>
              </a:lnSpc>
            </a:pPr>
            <a:r>
              <a:rPr lang="ru-RU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Пластические этюды </a:t>
            </a:r>
          </a:p>
          <a:p>
            <a:pPr>
              <a:lnSpc>
                <a:spcPct val="80000"/>
              </a:lnSpc>
            </a:pPr>
            <a:r>
              <a:rPr lang="ru-RU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Мимические этюды</a:t>
            </a:r>
          </a:p>
          <a:p>
            <a:pPr>
              <a:lnSpc>
                <a:spcPct val="80000"/>
              </a:lnSpc>
            </a:pPr>
            <a:r>
              <a:rPr lang="ru-RU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Загадки </a:t>
            </a:r>
          </a:p>
          <a:p>
            <a:pPr>
              <a:lnSpc>
                <a:spcPct val="80000"/>
              </a:lnSpc>
            </a:pPr>
            <a:r>
              <a:rPr lang="ru-RU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Упражнения на воображение </a:t>
            </a:r>
          </a:p>
          <a:p>
            <a:pPr>
              <a:lnSpc>
                <a:spcPct val="80000"/>
              </a:lnSpc>
            </a:pPr>
            <a:r>
              <a:rPr lang="ru-RU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Упражнения на напряжение и расслабление мышц</a:t>
            </a:r>
          </a:p>
          <a:p>
            <a:pPr>
              <a:lnSpc>
                <a:spcPct val="80000"/>
              </a:lnSpc>
            </a:pPr>
            <a:r>
              <a:rPr lang="ru-RU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Упражнения на имитацию движений</a:t>
            </a:r>
          </a:p>
          <a:p>
            <a:pPr>
              <a:lnSpc>
                <a:spcPct val="80000"/>
              </a:lnSpc>
            </a:pPr>
            <a:r>
              <a:rPr lang="ru-RU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Упражнения на активизацию словарного запаса</a:t>
            </a:r>
          </a:p>
          <a:p>
            <a:pPr>
              <a:lnSpc>
                <a:spcPct val="80000"/>
              </a:lnSpc>
            </a:pPr>
            <a:r>
              <a:rPr lang="ru-RU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Упражнения на интонационную выразительность</a:t>
            </a:r>
          </a:p>
          <a:p>
            <a:pPr>
              <a:lnSpc>
                <a:spcPct val="80000"/>
              </a:lnSpc>
            </a:pPr>
            <a:r>
              <a:rPr lang="ru-RU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Упражнения на формирование разговорной </a:t>
            </a: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ре</a:t>
            </a:r>
            <a:endParaRPr lang="ru-RU" sz="2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Упражнения на речевое дыхание</a:t>
            </a:r>
          </a:p>
          <a:p>
            <a:pPr>
              <a:lnSpc>
                <a:spcPct val="80000"/>
              </a:lnSpc>
            </a:pPr>
            <a:r>
              <a:rPr lang="ru-RU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Игры со словами и без слов</a:t>
            </a:r>
          </a:p>
          <a:p>
            <a:pPr>
              <a:lnSpc>
                <a:spcPct val="80000"/>
              </a:lnSpc>
            </a:pPr>
            <a:r>
              <a:rPr lang="ru-RU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Хороводные игры</a:t>
            </a:r>
          </a:p>
          <a:p>
            <a:pPr>
              <a:lnSpc>
                <a:spcPct val="80000"/>
              </a:lnSpc>
            </a:pPr>
            <a:r>
              <a:rPr lang="ru-RU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Подвижные игры с героями</a:t>
            </a:r>
          </a:p>
          <a:p>
            <a:pPr>
              <a:lnSpc>
                <a:spcPct val="80000"/>
              </a:lnSpc>
            </a:pPr>
            <a:r>
              <a:rPr lang="ru-RU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Обыгрывание эпизодов</a:t>
            </a:r>
          </a:p>
          <a:p>
            <a:pPr>
              <a:lnSpc>
                <a:spcPct val="80000"/>
              </a:lnSpc>
            </a:pPr>
            <a:r>
              <a:rPr lang="ru-RU" sz="24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Инсценирование</a:t>
            </a:r>
            <a:r>
              <a:rPr lang="ru-RU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сказок, </a:t>
            </a:r>
            <a:r>
              <a:rPr lang="ru-RU" sz="24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потешек</a:t>
            </a:r>
            <a:r>
              <a:rPr lang="ru-RU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стихов</a:t>
            </a:r>
          </a:p>
          <a:p>
            <a:pPr>
              <a:lnSpc>
                <a:spcPct val="80000"/>
              </a:lnSpc>
            </a:pPr>
            <a:r>
              <a:rPr lang="ru-RU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Показ театрализованных представлений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http://public.super-job.ru/images/albums.ru/34/837421_060da4f8b8725c607ac3d0873233b377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-206178" y="0"/>
            <a:ext cx="9350178" cy="6858000"/>
          </a:xfrm>
          <a:prstGeom prst="rect">
            <a:avLst/>
          </a:prstGeom>
          <a:noFill/>
        </p:spPr>
      </p:pic>
      <p:pic>
        <p:nvPicPr>
          <p:cNvPr id="5" name="Рисунок 4" descr="CIMG6392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5220072" y="188640"/>
            <a:ext cx="3635896" cy="2849357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Рисунок 5" descr="CIMG6400.JP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>
          <a:xfrm>
            <a:off x="0" y="4149080"/>
            <a:ext cx="3801778" cy="252028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Рисунок 6" descr="CIMG6385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5364088" y="3933056"/>
            <a:ext cx="3491880" cy="2708191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Рисунок 7" descr="CIMG6453.JPG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0" y="188640"/>
            <a:ext cx="4104456" cy="307834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Рисунок 8" descr="CIMG6409.JPG"/>
          <p:cNvPicPr>
            <a:picLocks noChangeAspect="1"/>
          </p:cNvPicPr>
          <p:nvPr/>
        </p:nvPicPr>
        <p:blipFill>
          <a:blip r:embed="rId8" cstate="email"/>
          <a:srcRect/>
          <a:stretch>
            <a:fillRect/>
          </a:stretch>
        </p:blipFill>
        <p:spPr>
          <a:xfrm>
            <a:off x="2627784" y="2492896"/>
            <a:ext cx="3562501" cy="216024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00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http://public.super-job.ru/images/albums.ru/34/837421_060da4f8b8725c607ac3d0873233b377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-206178" y="0"/>
            <a:ext cx="9350178" cy="6858000"/>
          </a:xfrm>
          <a:prstGeom prst="rect">
            <a:avLst/>
          </a:prstGeom>
          <a:noFill/>
        </p:spPr>
      </p:pic>
      <p:pic>
        <p:nvPicPr>
          <p:cNvPr id="3" name="Picture 2" descr="C:\Users\22\Pictures\много фоток\DSCF0728.JPG"/>
          <p:cNvPicPr>
            <a:picLocks noChangeAspect="1" noChangeArrowheads="1"/>
          </p:cNvPicPr>
          <p:nvPr/>
        </p:nvPicPr>
        <p:blipFill>
          <a:blip r:embed="rId4" cstate="email">
            <a:lum contrast="20000"/>
          </a:blip>
          <a:srcRect/>
          <a:stretch>
            <a:fillRect/>
          </a:stretch>
        </p:blipFill>
        <p:spPr bwMode="auto">
          <a:xfrm>
            <a:off x="0" y="332656"/>
            <a:ext cx="4294294" cy="295232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 descr="C:\Users\22\Pictures\много фоток\DSCF0730.JPG"/>
          <p:cNvPicPr>
            <a:picLocks noChangeAspect="1" noChangeArrowheads="1"/>
          </p:cNvPicPr>
          <p:nvPr/>
        </p:nvPicPr>
        <p:blipFill>
          <a:blip r:embed="rId5" cstate="email">
            <a:lum contrast="20000"/>
          </a:blip>
          <a:srcRect/>
          <a:stretch>
            <a:fillRect/>
          </a:stretch>
        </p:blipFill>
        <p:spPr bwMode="auto">
          <a:xfrm>
            <a:off x="4724510" y="188641"/>
            <a:ext cx="4059449" cy="295232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00FF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 descr="C:\Users\22\Pictures\много фоток\DSCF0732.JPG"/>
          <p:cNvPicPr>
            <a:picLocks noChangeAspect="1" noChangeArrowheads="1"/>
          </p:cNvPicPr>
          <p:nvPr/>
        </p:nvPicPr>
        <p:blipFill>
          <a:blip r:embed="rId6" cstate="email">
            <a:lum contrast="20000"/>
          </a:blip>
          <a:srcRect/>
          <a:stretch>
            <a:fillRect/>
          </a:stretch>
        </p:blipFill>
        <p:spPr bwMode="auto">
          <a:xfrm>
            <a:off x="0" y="3573016"/>
            <a:ext cx="4264521" cy="313588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00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 descr="C:\Users\22\Pictures\много фоток\DSCF0740.JPG"/>
          <p:cNvPicPr>
            <a:picLocks noChangeAspect="1" noChangeArrowheads="1"/>
          </p:cNvPicPr>
          <p:nvPr/>
        </p:nvPicPr>
        <p:blipFill>
          <a:blip r:embed="rId7" cstate="email">
            <a:lum contrast="20000"/>
          </a:blip>
          <a:srcRect/>
          <a:stretch>
            <a:fillRect/>
          </a:stretch>
        </p:blipFill>
        <p:spPr bwMode="auto">
          <a:xfrm>
            <a:off x="4572000" y="3501008"/>
            <a:ext cx="4069247" cy="316497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00B0F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http://public.super-job.ru/images/albums.ru/34/837421_060da4f8b8725c607ac3d0873233b377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-206178" y="0"/>
            <a:ext cx="9350178" cy="6858000"/>
          </a:xfrm>
          <a:prstGeom prst="rect">
            <a:avLst/>
          </a:prstGeom>
          <a:noFill/>
        </p:spPr>
      </p:pic>
      <p:pic>
        <p:nvPicPr>
          <p:cNvPr id="4" name="Picture 2" descr="C:\Users\22\Pictures\DSCF0835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067944" y="476672"/>
            <a:ext cx="4760864" cy="2566403"/>
          </a:xfrm>
          <a:prstGeom prst="round2SameRect">
            <a:avLst/>
          </a:prstGeom>
          <a:ln w="228600" cap="sq" cmpd="thickThin">
            <a:solidFill>
              <a:srgbClr val="FFFF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2" descr="C:\Users\22\Pictures\DSCF0802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923928" y="3789040"/>
            <a:ext cx="4752528" cy="2596918"/>
          </a:xfrm>
          <a:prstGeom prst="round2SameRect">
            <a:avLst/>
          </a:prstGeom>
          <a:ln w="228600" cap="sq" cmpd="thickThin">
            <a:solidFill>
              <a:srgbClr val="FFFF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28674" name="Picture 2" descr="https://pp.vk.me/c614621/v614621765/19a64/TpFe-aR5Id8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80528" y="1484784"/>
            <a:ext cx="4514724" cy="3528392"/>
          </a:xfrm>
          <a:prstGeom prst="rect">
            <a:avLst/>
          </a:prstGeom>
          <a:ln w="38100" cap="sq">
            <a:solidFill>
              <a:srgbClr val="FFFF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332</Words>
  <Application>Microsoft Office PowerPoint</Application>
  <PresentationFormat>Экран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22</dc:creator>
  <cp:lastModifiedBy>22</cp:lastModifiedBy>
  <cp:revision>1</cp:revision>
  <dcterms:created xsi:type="dcterms:W3CDTF">2015-12-13T17:03:31Z</dcterms:created>
  <dcterms:modified xsi:type="dcterms:W3CDTF">2015-12-13T17:09:50Z</dcterms:modified>
</cp:coreProperties>
</file>