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sldIdLst>
    <p:sldId id="257" r:id="rId2"/>
    <p:sldId id="258" r:id="rId3"/>
    <p:sldId id="259" r:id="rId4"/>
    <p:sldId id="260" r:id="rId5"/>
    <p:sldId id="274" r:id="rId6"/>
    <p:sldId id="261" r:id="rId7"/>
    <p:sldId id="262" r:id="rId8"/>
    <p:sldId id="263" r:id="rId9"/>
    <p:sldId id="273" r:id="rId10"/>
    <p:sldId id="265" r:id="rId11"/>
    <p:sldId id="264" r:id="rId12"/>
    <p:sldId id="266" r:id="rId13"/>
    <p:sldId id="267" r:id="rId14"/>
    <p:sldId id="268" r:id="rId15"/>
    <p:sldId id="275" r:id="rId16"/>
    <p:sldId id="269" r:id="rId17"/>
    <p:sldId id="270" r:id="rId18"/>
    <p:sldId id="271" r:id="rId19"/>
    <p:sldId id="272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70991"/>
    <a:srgbClr val="FF3399"/>
    <a:srgbClr val="FFCC00"/>
    <a:srgbClr val="6600CC"/>
    <a:srgbClr val="009900"/>
    <a:srgbClr val="FF9900"/>
    <a:srgbClr val="3333CC"/>
    <a:srgbClr val="CC3300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6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643998" cy="52864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4400" b="1" i="1" dirty="0" smtClean="0">
                <a:solidFill>
                  <a:srgbClr val="0070C0"/>
                </a:solidFill>
              </a:rPr>
              <a:t>Овладение детьми младшего дошкольного возраста навыками самообслуживания - как основа формирования здорового образа жизни</a:t>
            </a:r>
          </a:p>
          <a:p>
            <a:pPr algn="r">
              <a:buNone/>
            </a:pPr>
            <a:r>
              <a:rPr lang="ru-RU" b="1" i="1" dirty="0" smtClean="0"/>
              <a:t> </a:t>
            </a:r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Автор проекта</a:t>
            </a:r>
            <a:r>
              <a:rPr lang="ru-RU" i="1" dirty="0" smtClean="0"/>
              <a:t>: </a:t>
            </a:r>
          </a:p>
          <a:p>
            <a:pPr algn="ctr">
              <a:buNone/>
            </a:pPr>
            <a:r>
              <a:rPr lang="ru-RU" b="1" i="1" dirty="0" err="1" smtClean="0">
                <a:solidFill>
                  <a:srgbClr val="6600CC"/>
                </a:solidFill>
              </a:rPr>
              <a:t>Кривцун</a:t>
            </a:r>
            <a:r>
              <a:rPr lang="ru-RU" b="1" i="1" dirty="0" smtClean="0">
                <a:solidFill>
                  <a:srgbClr val="6600CC"/>
                </a:solidFill>
              </a:rPr>
              <a:t> Анна Сергеевна</a:t>
            </a:r>
            <a:endParaRPr lang="ru-RU" b="1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01080" cy="571504"/>
          </a:xfrm>
        </p:spPr>
        <p:txBody>
          <a:bodyPr>
            <a:normAutofit fontScale="90000"/>
          </a:bodyPr>
          <a:lstStyle/>
          <a:p>
            <a:r>
              <a:rPr lang="ru-RU" sz="2200" b="1" i="1" u="sng" dirty="0" smtClean="0">
                <a:solidFill>
                  <a:srgbClr val="00B050"/>
                </a:solidFill>
              </a:rPr>
              <a:t/>
            </a:r>
            <a:br>
              <a:rPr lang="ru-RU" sz="2200" b="1" i="1" u="sng" dirty="0" smtClean="0">
                <a:solidFill>
                  <a:srgbClr val="00B050"/>
                </a:solidFill>
              </a:rPr>
            </a:br>
            <a:r>
              <a:rPr lang="ru-RU" sz="2200" b="1" i="1" u="sng" dirty="0" smtClean="0">
                <a:solidFill>
                  <a:srgbClr val="00B050"/>
                </a:solidFill>
              </a:rPr>
              <a:t/>
            </a:r>
            <a:br>
              <a:rPr lang="ru-RU" sz="2200" b="1" i="1" u="sng" dirty="0" smtClean="0">
                <a:solidFill>
                  <a:srgbClr val="00B050"/>
                </a:solidFill>
              </a:rPr>
            </a:br>
            <a:r>
              <a:rPr lang="ru-RU" b="1" i="1" u="sng" dirty="0" smtClean="0">
                <a:solidFill>
                  <a:srgbClr val="00B050"/>
                </a:solidFill>
              </a:rPr>
              <a:t> </a:t>
            </a:r>
            <a:r>
              <a:rPr lang="ru-RU" sz="2700" b="1" i="1" u="sng" dirty="0" smtClean="0">
                <a:solidFill>
                  <a:srgbClr val="00B050"/>
                </a:solidFill>
              </a:rPr>
              <a:t>Тема:</a:t>
            </a:r>
            <a:r>
              <a:rPr lang="ru-RU" sz="2700" b="1" u="sng" dirty="0" smtClean="0">
                <a:solidFill>
                  <a:srgbClr val="00B050"/>
                </a:solidFill>
              </a:rPr>
              <a:t> : «Экскурсия в кабинет медицинской сестры» </a:t>
            </a:r>
            <a:r>
              <a:rPr lang="ru-RU" sz="2700" b="1" i="1" u="sng" dirty="0" smtClean="0">
                <a:solidFill>
                  <a:srgbClr val="00B050"/>
                </a:solidFill>
              </a:rPr>
              <a:t/>
            </a:r>
            <a:br>
              <a:rPr lang="ru-RU" sz="2700" b="1" i="1" u="sng" dirty="0" smtClean="0">
                <a:solidFill>
                  <a:srgbClr val="00B050"/>
                </a:solidFill>
              </a:rPr>
            </a:br>
            <a:r>
              <a:rPr lang="ru-RU" sz="2700" b="1" i="1" u="sng" dirty="0" smtClean="0">
                <a:solidFill>
                  <a:srgbClr val="00B050"/>
                </a:solidFill>
              </a:rPr>
              <a:t>Цель занятия:</a:t>
            </a:r>
            <a:r>
              <a:rPr lang="ru-RU" sz="2700" b="1" u="sng" dirty="0" smtClean="0">
                <a:solidFill>
                  <a:srgbClr val="00B050"/>
                </a:solidFill>
              </a:rPr>
              <a:t> </a:t>
            </a:r>
            <a:r>
              <a:rPr lang="ru-RU" sz="2700" b="1" dirty="0" smtClean="0">
                <a:solidFill>
                  <a:srgbClr val="00B050"/>
                </a:solidFill>
              </a:rPr>
              <a:t>познакомить детей с профессией медицинской сестры.</a:t>
            </a:r>
            <a:endParaRPr lang="ru-RU" sz="2700" dirty="0"/>
          </a:p>
        </p:txBody>
      </p:sp>
      <p:pic>
        <p:nvPicPr>
          <p:cNvPr id="3" name="Рисунок 2" descr="20022014284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00166" y="1500174"/>
            <a:ext cx="3714776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20022014284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34" y="4000504"/>
            <a:ext cx="1989536" cy="2652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20022014284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72066" y="3429000"/>
            <a:ext cx="2143140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71868" y="6215082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9900"/>
                </a:solidFill>
              </a:rPr>
              <a:t>«В гостях у Айболита»</a:t>
            </a:r>
            <a:endParaRPr lang="ru-RU" sz="2400" i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4313"/>
            <a:ext cx="8715375" cy="66436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u="sng" dirty="0" smtClean="0">
                <a:solidFill>
                  <a:srgbClr val="0000FF"/>
                </a:solidFill>
              </a:rPr>
              <a:t>Сюжетно – ролевая игра: «Врач»</a:t>
            </a:r>
          </a:p>
          <a:p>
            <a:pPr algn="ctr">
              <a:buNone/>
            </a:pPr>
            <a:r>
              <a:rPr lang="ru-RU" sz="2000" b="1" i="1" u="sng" dirty="0" smtClean="0">
                <a:solidFill>
                  <a:srgbClr val="0000FF"/>
                </a:solidFill>
              </a:rPr>
              <a:t>Цель занятия</a:t>
            </a:r>
            <a:r>
              <a:rPr lang="ru-RU" sz="2000" b="1" i="1" dirty="0" smtClean="0">
                <a:solidFill>
                  <a:srgbClr val="0000FF"/>
                </a:solidFill>
              </a:rPr>
              <a:t>: учить детей уходу за больными и пользованию медицинскими инструментами. Воспитывать в детях внимательность, чуткость. Расширять словарный запас, ввести понятия «больница», «больной», «лечение», «лекарства», «температура».</a:t>
            </a:r>
          </a:p>
          <a:p>
            <a:pPr>
              <a:buNone/>
            </a:pPr>
            <a:endParaRPr lang="ru-RU" b="1" i="1" dirty="0" smtClean="0"/>
          </a:p>
          <a:p>
            <a:endParaRPr lang="ru-RU" dirty="0"/>
          </a:p>
        </p:txBody>
      </p:sp>
      <p:pic>
        <p:nvPicPr>
          <p:cNvPr id="4" name="Рисунок 3" descr="2002201428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2285992"/>
            <a:ext cx="1785950" cy="2381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20022014281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00562" y="2214554"/>
            <a:ext cx="1821687" cy="2428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20022014282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14546" y="3214686"/>
            <a:ext cx="2071703" cy="2762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20022014282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500826" y="3143248"/>
            <a:ext cx="2150271" cy="2867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285852" y="6429396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«Добрый доктор  Айболит»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u="sng" dirty="0" smtClean="0">
                <a:solidFill>
                  <a:srgbClr val="FFFF00"/>
                </a:solidFill>
              </a:rPr>
              <a:t/>
            </a:r>
            <a:br>
              <a:rPr lang="ru-RU" sz="2200" b="1" u="sng" dirty="0" smtClean="0">
                <a:solidFill>
                  <a:srgbClr val="FFFF00"/>
                </a:solidFill>
              </a:rPr>
            </a:br>
            <a:r>
              <a:rPr lang="ru-RU" sz="2200" b="1" u="sng" dirty="0" smtClean="0">
                <a:solidFill>
                  <a:srgbClr val="FFFF00"/>
                </a:solidFill>
              </a:rPr>
              <a:t/>
            </a:r>
            <a:br>
              <a:rPr lang="ru-RU" sz="2200" b="1" u="sng" dirty="0" smtClean="0">
                <a:solidFill>
                  <a:srgbClr val="FFFF00"/>
                </a:solidFill>
              </a:rPr>
            </a:br>
            <a:r>
              <a:rPr lang="ru-RU" sz="2200" b="1" u="sng" dirty="0" smtClean="0">
                <a:solidFill>
                  <a:srgbClr val="FFFF00"/>
                </a:solidFill>
              </a:rPr>
              <a:t>Сюжетно- ролевая игра: «Парикмахерская»</a:t>
            </a:r>
            <a:r>
              <a:rPr lang="ru-RU" sz="2200" b="1" dirty="0" smtClean="0">
                <a:solidFill>
                  <a:srgbClr val="FFFF00"/>
                </a:solidFill>
              </a:rPr>
              <a:t/>
            </a:r>
            <a:br>
              <a:rPr lang="ru-RU" sz="2200" b="1" dirty="0" smtClean="0">
                <a:solidFill>
                  <a:srgbClr val="FFFF00"/>
                </a:solidFill>
              </a:rPr>
            </a:br>
            <a:r>
              <a:rPr lang="ru-RU" sz="2200" b="1" u="sng" dirty="0" smtClean="0">
                <a:solidFill>
                  <a:srgbClr val="FFFF00"/>
                </a:solidFill>
              </a:rPr>
              <a:t>Цель занятия</a:t>
            </a:r>
            <a:r>
              <a:rPr lang="ru-RU" sz="2200" dirty="0" smtClean="0">
                <a:solidFill>
                  <a:srgbClr val="FFFF00"/>
                </a:solidFill>
              </a:rPr>
              <a:t> :познакомить детей с профессией парикмахера, воспитывать культуру общения, расширить словарный запас детей</a:t>
            </a:r>
            <a:br>
              <a:rPr lang="ru-RU" sz="2200" dirty="0" smtClean="0">
                <a:solidFill>
                  <a:srgbClr val="FFFF00"/>
                </a:solidFill>
              </a:rPr>
            </a:br>
            <a:endParaRPr lang="ru-RU" sz="2200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P214017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3107" y="2024050"/>
            <a:ext cx="3143273" cy="41910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4429124" y="6101313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« Свет мой, зеркальце, скажи…»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214446"/>
          </a:xfrm>
        </p:spPr>
        <p:txBody>
          <a:bodyPr>
            <a:noAutofit/>
          </a:bodyPr>
          <a:lstStyle/>
          <a:p>
            <a:pPr algn="ctr"/>
            <a:r>
              <a:rPr lang="ru-RU" sz="1700" b="1" i="1" u="sng" dirty="0" smtClean="0">
                <a:solidFill>
                  <a:srgbClr val="6600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Сюжетно- ролевая игра: : «Семья»</a:t>
            </a:r>
            <a:r>
              <a:rPr lang="ru-RU" sz="1700" b="1" i="1" dirty="0" smtClean="0">
                <a:solidFill>
                  <a:srgbClr val="6600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700" b="1" i="1" dirty="0" smtClean="0">
                <a:solidFill>
                  <a:srgbClr val="6600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1700" b="1" i="1" dirty="0" smtClean="0">
                <a:solidFill>
                  <a:srgbClr val="6600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Цель занятия : формировать представление о коллективном ведении хозяйства, </a:t>
            </a:r>
            <a:br>
              <a:rPr lang="ru-RU" sz="1700" b="1" i="1" dirty="0" smtClean="0">
                <a:solidFill>
                  <a:srgbClr val="6600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1700" b="1" i="1" dirty="0" smtClean="0">
                <a:solidFill>
                  <a:srgbClr val="6600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о семейных взаимоотношениях,  воспитывать любовь, доброжелательное, заботливое отношение к членам семьи.</a:t>
            </a:r>
            <a:r>
              <a:rPr lang="ru-RU" sz="1700" dirty="0" smtClean="0">
                <a:solidFill>
                  <a:srgbClr val="6600CC"/>
                </a:solidFill>
              </a:rPr>
              <a:t/>
            </a:r>
            <a:br>
              <a:rPr lang="ru-RU" sz="1700" dirty="0" smtClean="0">
                <a:solidFill>
                  <a:srgbClr val="6600CC"/>
                </a:solidFill>
              </a:rPr>
            </a:br>
            <a:endParaRPr lang="ru-RU" sz="1700" dirty="0">
              <a:solidFill>
                <a:srgbClr val="6600CC"/>
              </a:solidFill>
            </a:endParaRPr>
          </a:p>
        </p:txBody>
      </p:sp>
      <p:pic>
        <p:nvPicPr>
          <p:cNvPr id="3" name="Рисунок 2" descr="PB22007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1571612"/>
            <a:ext cx="2089544" cy="27860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PB22008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8794" y="3500438"/>
            <a:ext cx="2357436" cy="3143248"/>
          </a:xfrm>
          <a:prstGeom prst="round2DiagRect">
            <a:avLst>
              <a:gd name="adj1" fmla="val 16667"/>
              <a:gd name="adj2" fmla="val 6095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PB22008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00562" y="1571612"/>
            <a:ext cx="2571768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29124" y="6286520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6600CC"/>
                </a:solidFill>
              </a:rPr>
              <a:t>« Я расту помощником!»  </a:t>
            </a:r>
            <a:endParaRPr lang="ru-RU" sz="2000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86874" cy="1143008"/>
          </a:xfrm>
        </p:spPr>
        <p:txBody>
          <a:bodyPr>
            <a:noAutofit/>
          </a:bodyPr>
          <a:lstStyle/>
          <a:p>
            <a:pPr algn="ctr"/>
            <a:r>
              <a:rPr lang="ru-RU" sz="2000" b="1" u="sng" dirty="0" smtClean="0">
                <a:solidFill>
                  <a:srgbClr val="FF3399"/>
                </a:solidFill>
                <a:latin typeface="Bookman Old Style" pitchFamily="18" charset="0"/>
              </a:rPr>
              <a:t>Сюжетно- ролевая игра :« Правила гигиены»  </a:t>
            </a: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u="sng" dirty="0" smtClean="0">
                <a:solidFill>
                  <a:srgbClr val="FF3399"/>
                </a:solidFill>
                <a:latin typeface="Bookman Old Style" pitchFamily="18" charset="0"/>
              </a:rPr>
              <a:t>Цель занятия: </a:t>
            </a:r>
            <a:r>
              <a:rPr lang="ru-RU" sz="2000" b="1" dirty="0" smtClean="0">
                <a:solidFill>
                  <a:srgbClr val="FF3399"/>
                </a:solidFill>
                <a:latin typeface="Bookman Old Style" pitchFamily="18" charset="0"/>
              </a:rPr>
              <a:t>формировать представления о правилах  личной  гигиены.</a:t>
            </a: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3" name="Рисунок 2" descr="PB22009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72" y="2071677"/>
            <a:ext cx="2661066" cy="35480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20022014283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619493" y="1928802"/>
            <a:ext cx="4095779" cy="3071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000100" y="6143644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</a:rPr>
              <a:t>« Люблю я мыло душистое и полотенце пушистое!»</a:t>
            </a:r>
            <a:endParaRPr lang="ru-RU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212016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0718" y="1666863"/>
            <a:ext cx="2661066" cy="35480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 descr="P212017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14809" y="1795462"/>
            <a:ext cx="4368815" cy="32766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Autofit/>
          </a:bodyPr>
          <a:lstStyle/>
          <a:p>
            <a:pPr algn="ctr"/>
            <a:r>
              <a:rPr lang="ru-RU" sz="2000" b="1" i="1" u="sng" dirty="0" smtClean="0">
                <a:solidFill>
                  <a:srgbClr val="0070C0"/>
                </a:solidFill>
              </a:rPr>
              <a:t>Сюжетно- ролевая игра :«В кафе»</a:t>
            </a:r>
            <a:r>
              <a:rPr lang="ru-RU" sz="2000" b="1" i="1" dirty="0" smtClean="0">
                <a:solidFill>
                  <a:srgbClr val="0070C0"/>
                </a:solidFill>
              </a:rPr>
              <a:t/>
            </a:r>
            <a:br>
              <a:rPr lang="ru-RU" sz="2000" b="1" i="1" dirty="0" smtClean="0">
                <a:solidFill>
                  <a:srgbClr val="0070C0"/>
                </a:solidFill>
              </a:rPr>
            </a:br>
            <a:r>
              <a:rPr lang="ru-RU" sz="2000" b="1" i="1" u="sng" dirty="0" smtClean="0">
                <a:solidFill>
                  <a:srgbClr val="0070C0"/>
                </a:solidFill>
              </a:rPr>
              <a:t>Цель занятия </a:t>
            </a:r>
            <a:r>
              <a:rPr lang="ru-RU" sz="2000" b="1" i="1" dirty="0" smtClean="0">
                <a:solidFill>
                  <a:srgbClr val="0070C0"/>
                </a:solidFill>
              </a:rPr>
              <a:t>: </a:t>
            </a:r>
            <a:r>
              <a:rPr lang="ru-RU" sz="2000" i="1" dirty="0" smtClean="0">
                <a:solidFill>
                  <a:srgbClr val="0070C0"/>
                </a:solidFill>
              </a:rPr>
              <a:t>учить сервировать стол, уметь выполнять обязанности официанта.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71736" y="5643578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«Просим к столу»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9001156" cy="914400"/>
          </a:xfrm>
        </p:spPr>
        <p:txBody>
          <a:bodyPr>
            <a:noAutofit/>
          </a:bodyPr>
          <a:lstStyle/>
          <a:p>
            <a:pPr algn="ctr"/>
            <a:r>
              <a:rPr lang="ru-RU" sz="2200" b="1" u="sng" dirty="0" smtClean="0">
                <a:solidFill>
                  <a:srgbClr val="FFFF00"/>
                </a:solidFill>
              </a:rPr>
              <a:t>Игра- экспериментирование:</a:t>
            </a:r>
            <a:r>
              <a:rPr lang="ru-RU" sz="2200" u="sng" dirty="0" smtClean="0">
                <a:solidFill>
                  <a:srgbClr val="FFFF00"/>
                </a:solidFill>
              </a:rPr>
              <a:t> «Делаем мыльные пузыри».</a:t>
            </a:r>
            <a:r>
              <a:rPr lang="ru-RU" sz="2200" dirty="0" smtClean="0">
                <a:solidFill>
                  <a:srgbClr val="FFFF00"/>
                </a:solidFill>
              </a:rPr>
              <a:t/>
            </a:r>
            <a:br>
              <a:rPr lang="ru-RU" sz="2200" dirty="0" smtClean="0">
                <a:solidFill>
                  <a:srgbClr val="FFFF00"/>
                </a:solidFill>
              </a:rPr>
            </a:br>
            <a:r>
              <a:rPr lang="ru-RU" sz="2200" u="sng" dirty="0" smtClean="0">
                <a:solidFill>
                  <a:srgbClr val="FFFF00"/>
                </a:solidFill>
              </a:rPr>
              <a:t>  </a:t>
            </a:r>
            <a:r>
              <a:rPr lang="ru-RU" sz="2200" b="1" u="sng" dirty="0" smtClean="0">
                <a:solidFill>
                  <a:srgbClr val="FFFF00"/>
                </a:solidFill>
              </a:rPr>
              <a:t>Цель</a:t>
            </a:r>
            <a:r>
              <a:rPr lang="ru-RU" sz="2200" dirty="0" smtClean="0">
                <a:solidFill>
                  <a:srgbClr val="FFFF00"/>
                </a:solidFill>
              </a:rPr>
              <a:t>: познакомить детей со способом изготовления мыльных пузырей, поддержать интерес к </a:t>
            </a:r>
            <a:r>
              <a:rPr lang="ru-RU" sz="2200" dirty="0" err="1" smtClean="0">
                <a:solidFill>
                  <a:srgbClr val="FFFF00"/>
                </a:solidFill>
              </a:rPr>
              <a:t>здоровьесберегающим</a:t>
            </a:r>
            <a:r>
              <a:rPr lang="ru-RU" sz="2200" dirty="0" smtClean="0">
                <a:solidFill>
                  <a:srgbClr val="FFFF00"/>
                </a:solidFill>
              </a:rPr>
              <a:t> предметам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2002201428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1500174"/>
            <a:ext cx="3295656" cy="24717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20022014282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10" y="4357694"/>
            <a:ext cx="2952770" cy="2214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20022014283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00562" y="1785926"/>
            <a:ext cx="3390907" cy="25431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20022014283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43504" y="4429132"/>
            <a:ext cx="2938466" cy="2203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i="1" u="sng" dirty="0" smtClean="0">
                <a:solidFill>
                  <a:srgbClr val="FFCC00"/>
                </a:solidFill>
                <a:latin typeface="Comic Sans MS" pitchFamily="66" charset="0"/>
              </a:rPr>
              <a:t>Игра- экспериментирование: «Снег  - это вода».  </a:t>
            </a:r>
            <a:r>
              <a:rPr lang="ru-RU" sz="2000" i="1" dirty="0" smtClean="0">
                <a:solidFill>
                  <a:srgbClr val="FFCC00"/>
                </a:solidFill>
                <a:latin typeface="Comic Sans MS" pitchFamily="66" charset="0"/>
              </a:rPr>
              <a:t/>
            </a:r>
            <a:br>
              <a:rPr lang="ru-RU" sz="2000" i="1" dirty="0" smtClean="0">
                <a:solidFill>
                  <a:srgbClr val="FFCC00"/>
                </a:solidFill>
                <a:latin typeface="Comic Sans MS" pitchFamily="66" charset="0"/>
              </a:rPr>
            </a:br>
            <a:r>
              <a:rPr lang="ru-RU" sz="2000" i="1" u="sng" dirty="0" smtClean="0">
                <a:solidFill>
                  <a:srgbClr val="FFCC00"/>
                </a:solidFill>
                <a:latin typeface="Comic Sans MS" pitchFamily="66" charset="0"/>
              </a:rPr>
              <a:t>Цель:</a:t>
            </a:r>
            <a:r>
              <a:rPr lang="ru-RU" sz="2000" i="1" dirty="0" smtClean="0">
                <a:solidFill>
                  <a:srgbClr val="FFCC00"/>
                </a:solidFill>
                <a:latin typeface="Comic Sans MS" pitchFamily="66" charset="0"/>
              </a:rPr>
              <a:t> познакомить детей со снегом, его свойствами (белый, холодный, без запаха), сформировать умения и навыки по использованию талого снега- воды.</a:t>
            </a:r>
            <a:r>
              <a:rPr lang="ru-RU" i="1" dirty="0" smtClean="0">
                <a:solidFill>
                  <a:srgbClr val="FFCC00"/>
                </a:solidFill>
                <a:latin typeface="Comic Sans MS" pitchFamily="66" charset="0"/>
              </a:rPr>
              <a:t/>
            </a:r>
            <a:br>
              <a:rPr lang="ru-RU" i="1" dirty="0" smtClean="0">
                <a:solidFill>
                  <a:srgbClr val="FFCC00"/>
                </a:solidFill>
                <a:latin typeface="Comic Sans MS" pitchFamily="66" charset="0"/>
              </a:rPr>
            </a:br>
            <a:endParaRPr lang="ru-RU" i="1" dirty="0">
              <a:solidFill>
                <a:srgbClr val="FFCC0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WP_20140206_0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3" y="1643050"/>
            <a:ext cx="3815260" cy="22860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SDC111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4143380"/>
            <a:ext cx="3536181" cy="2357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SDC1113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93438" y="1571613"/>
            <a:ext cx="3750495" cy="2500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SDC1113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29190" y="4214818"/>
            <a:ext cx="3643306" cy="24288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i="1" u="sng" dirty="0" smtClean="0">
                <a:solidFill>
                  <a:srgbClr val="FFCC00"/>
                </a:solidFill>
                <a:latin typeface="Comic Sans MS" pitchFamily="66" charset="0"/>
              </a:rPr>
              <a:t>Игра- экспериментирование: «Снег  - это вода».</a:t>
            </a:r>
            <a:br>
              <a:rPr lang="ru-RU" sz="2200" i="1" u="sng" dirty="0" smtClean="0">
                <a:solidFill>
                  <a:srgbClr val="FFCC00"/>
                </a:solidFill>
                <a:latin typeface="Comic Sans MS" pitchFamily="66" charset="0"/>
              </a:rPr>
            </a:br>
            <a:r>
              <a:rPr lang="ru-RU" sz="2200" i="1" u="sng" dirty="0" smtClean="0">
                <a:solidFill>
                  <a:srgbClr val="FFCC00"/>
                </a:solidFill>
                <a:latin typeface="Comic Sans MS" pitchFamily="66" charset="0"/>
              </a:rPr>
              <a:t>( продолжение эксперимента</a:t>
            </a:r>
            <a:r>
              <a:rPr lang="ru-RU" i="1" u="sng" dirty="0" smtClean="0">
                <a:solidFill>
                  <a:srgbClr val="FFCC00"/>
                </a:solidFill>
                <a:latin typeface="Comic Sans MS" pitchFamily="66" charset="0"/>
              </a:rPr>
              <a:t>)</a:t>
            </a:r>
            <a:endParaRPr lang="ru-RU" dirty="0"/>
          </a:p>
        </p:txBody>
      </p:sp>
      <p:pic>
        <p:nvPicPr>
          <p:cNvPr id="3" name="Рисунок 2" descr="SDC111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1714488"/>
            <a:ext cx="2000248" cy="3000372"/>
          </a:xfrm>
          <a:prstGeom prst="rect">
            <a:avLst/>
          </a:prstGeom>
          <a:ln>
            <a:solidFill>
              <a:srgbClr val="C7099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SDC1114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488" y="3143248"/>
            <a:ext cx="1857372" cy="2786058"/>
          </a:xfrm>
          <a:prstGeom prst="rect">
            <a:avLst/>
          </a:prstGeom>
          <a:ln>
            <a:solidFill>
              <a:srgbClr val="C7099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DC1114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628" y="1643050"/>
            <a:ext cx="3786182" cy="2524121"/>
          </a:xfrm>
          <a:prstGeom prst="rect">
            <a:avLst/>
          </a:prstGeom>
          <a:ln>
            <a:solidFill>
              <a:srgbClr val="C7099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latin typeface="Arial Black" pitchFamily="34" charset="0"/>
              </a:rPr>
              <a:t>Учимся быть здоровыми!</a:t>
            </a:r>
            <a:endParaRPr lang="ru-RU" b="1" i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DSC082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1357298"/>
            <a:ext cx="3524275" cy="2643206"/>
          </a:xfrm>
          <a:prstGeom prst="rect">
            <a:avLst/>
          </a:prstGeom>
        </p:spPr>
      </p:pic>
      <p:pic>
        <p:nvPicPr>
          <p:cNvPr id="4" name="Рисунок 3" descr="DSC0823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72" y="4214818"/>
            <a:ext cx="3309961" cy="2482471"/>
          </a:xfrm>
          <a:prstGeom prst="rect">
            <a:avLst/>
          </a:prstGeom>
        </p:spPr>
      </p:pic>
      <p:pic>
        <p:nvPicPr>
          <p:cNvPr id="5" name="Рисунок 4" descr="DSC0826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57818" y="1285860"/>
            <a:ext cx="3544294" cy="2658221"/>
          </a:xfrm>
          <a:prstGeom prst="rect">
            <a:avLst/>
          </a:prstGeom>
        </p:spPr>
      </p:pic>
      <p:pic>
        <p:nvPicPr>
          <p:cNvPr id="6" name="Рисунок 5" descr="DSC0826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57752" y="4214818"/>
            <a:ext cx="3115666" cy="2336750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00792"/>
          </a:xfrm>
        </p:spPr>
        <p:txBody>
          <a:bodyPr/>
          <a:lstStyle/>
          <a:p>
            <a:pPr algn="ctr">
              <a:buNone/>
            </a:pPr>
            <a:r>
              <a:rPr lang="ru-RU" b="1" i="1" u="sng" dirty="0" smtClean="0">
                <a:solidFill>
                  <a:srgbClr val="00B050"/>
                </a:solidFill>
              </a:rPr>
              <a:t>Тема проекта:</a:t>
            </a:r>
            <a:r>
              <a:rPr lang="ru-RU" b="1" i="1" u="sng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овладение детьми младшего дошкольного возраста навыками самообслуживания - как основа формирования здорового образа жизни.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b="1" i="1" u="sng" dirty="0" smtClean="0">
                <a:solidFill>
                  <a:srgbClr val="00B050"/>
                </a:solidFill>
              </a:rPr>
              <a:t>Цель</a:t>
            </a:r>
            <a:r>
              <a:rPr lang="ru-RU" i="1" u="sng" dirty="0" smtClean="0">
                <a:solidFill>
                  <a:srgbClr val="00B050"/>
                </a:solidFill>
              </a:rPr>
              <a:t>:</a:t>
            </a:r>
            <a:r>
              <a:rPr lang="ru-RU" i="1" dirty="0" smtClean="0"/>
              <a:t> </a:t>
            </a:r>
            <a:r>
              <a:rPr lang="ru-RU" b="1" i="1" dirty="0" smtClean="0">
                <a:solidFill>
                  <a:srgbClr val="7030A0"/>
                </a:solidFill>
                <a:latin typeface="+mj-lt"/>
              </a:rPr>
              <a:t>интеграция ОО «Чтение детской литературы» и «Социализация» как средство формирования основ здорового образа жизни.</a:t>
            </a:r>
            <a:endParaRPr lang="ru-RU" b="1" dirty="0" smtClean="0">
              <a:solidFill>
                <a:srgbClr val="7030A0"/>
              </a:solidFill>
              <a:latin typeface="+mj-lt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43042" y="3571876"/>
            <a:ext cx="7043758" cy="1571636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FF3399"/>
                </a:solidFill>
              </a:rPr>
              <a:t>СПАСИБО ЗА ВНИМАНИЕ!</a:t>
            </a:r>
            <a:endParaRPr lang="ru-RU" sz="4400" b="1" i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1436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u="sng" dirty="0" smtClean="0">
                <a:solidFill>
                  <a:srgbClr val="0000FF"/>
                </a:solidFill>
              </a:rPr>
              <a:t>        Задачи</a:t>
            </a:r>
            <a:r>
              <a:rPr lang="ru-RU" i="1" u="sng" dirty="0" smtClean="0">
                <a:solidFill>
                  <a:srgbClr val="0000FF"/>
                </a:solidFill>
              </a:rPr>
              <a:t>:</a:t>
            </a:r>
            <a:endParaRPr lang="ru-RU" u="sng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      1.Создать условия для активного накопления представлений детьми младшего дошкольного возраста о здоровье сберегающем и безопасном поведении посредством чтения детской  художественной литературы и вовлекать детей в игровую деятельность.</a:t>
            </a: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     2.Вовлекать детей в простейшую экспериментальную  деятельность. </a:t>
            </a: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    3.Вовлекать родителей совместно с детьми в проектную деятельность.</a:t>
            </a:r>
            <a:endParaRPr lang="ru-RU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00079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5900" b="1" i="1" dirty="0" smtClean="0">
                <a:solidFill>
                  <a:srgbClr val="FF0000"/>
                </a:solidFill>
                <a:latin typeface="Book Antiqua" pitchFamily="18" charset="0"/>
                <a:ea typeface="BatangChe" pitchFamily="49" charset="-127"/>
                <a:cs typeface="Aharoni" pitchFamily="2" charset="-79"/>
              </a:rPr>
              <a:t>          </a:t>
            </a:r>
            <a:r>
              <a:rPr lang="ru-RU" sz="12800" b="1" i="1" u="sng" dirty="0" smtClean="0">
                <a:solidFill>
                  <a:srgbClr val="FF0000"/>
                </a:solidFill>
                <a:latin typeface="Book Antiqua" pitchFamily="18" charset="0"/>
                <a:ea typeface="BatangChe" pitchFamily="49" charset="-127"/>
                <a:cs typeface="Aharoni" pitchFamily="2" charset="-79"/>
              </a:rPr>
              <a:t>Сроки и этапы реализации проекта:</a:t>
            </a:r>
          </a:p>
          <a:p>
            <a:pPr algn="ctr">
              <a:buNone/>
            </a:pPr>
            <a:endParaRPr lang="ru-RU" sz="8000" u="sng" dirty="0" smtClean="0">
              <a:solidFill>
                <a:srgbClr val="FF0000"/>
              </a:solidFill>
              <a:latin typeface="Book Antiqua" pitchFamily="18" charset="0"/>
              <a:ea typeface="BatangChe" pitchFamily="49" charset="-127"/>
              <a:cs typeface="Aharoni" pitchFamily="2" charset="-79"/>
            </a:endParaRPr>
          </a:p>
          <a:p>
            <a:pPr>
              <a:lnSpc>
                <a:spcPct val="120000"/>
              </a:lnSpc>
              <a:buNone/>
            </a:pPr>
            <a:r>
              <a:rPr lang="ru-RU" sz="8000" b="1" i="1" dirty="0" smtClean="0">
                <a:solidFill>
                  <a:srgbClr val="0000FF"/>
                </a:solidFill>
              </a:rPr>
              <a:t>1.Организационно-подготовительный(</a:t>
            </a:r>
            <a:r>
              <a:rPr lang="en-US" sz="8000" b="1" i="1" dirty="0" smtClean="0">
                <a:solidFill>
                  <a:srgbClr val="0000FF"/>
                </a:solidFill>
              </a:rPr>
              <a:t>I</a:t>
            </a:r>
            <a:r>
              <a:rPr lang="ru-RU" sz="8000" b="1" i="1" dirty="0" smtClean="0">
                <a:solidFill>
                  <a:srgbClr val="0000FF"/>
                </a:solidFill>
              </a:rPr>
              <a:t>-</a:t>
            </a:r>
            <a:r>
              <a:rPr lang="en-US" sz="8000" b="1" i="1" dirty="0" smtClean="0">
                <a:solidFill>
                  <a:srgbClr val="0000FF"/>
                </a:solidFill>
              </a:rPr>
              <a:t>II</a:t>
            </a:r>
            <a:r>
              <a:rPr lang="ru-RU" sz="8000" b="1" i="1" dirty="0" smtClean="0">
                <a:solidFill>
                  <a:srgbClr val="0000FF"/>
                </a:solidFill>
              </a:rPr>
              <a:t> неделя октября).</a:t>
            </a:r>
            <a:endParaRPr lang="ru-RU" sz="8000" b="1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ru-RU" sz="8000" b="1" i="1" dirty="0" smtClean="0">
                <a:solidFill>
                  <a:srgbClr val="0000FF"/>
                </a:solidFill>
              </a:rPr>
              <a:t>-обоснование актуальности темы, мотивация его выбора;</a:t>
            </a:r>
            <a:endParaRPr lang="ru-RU" sz="8000" b="1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ru-RU" sz="8000" b="1" i="1" dirty="0" smtClean="0">
                <a:solidFill>
                  <a:srgbClr val="0000FF"/>
                </a:solidFill>
              </a:rPr>
              <a:t>-анкетирование родителей, диагностика детей группы;</a:t>
            </a:r>
            <a:endParaRPr lang="ru-RU" sz="8000" b="1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ru-RU" sz="8000" b="1" i="1" dirty="0" smtClean="0">
                <a:solidFill>
                  <a:srgbClr val="0000FF"/>
                </a:solidFill>
              </a:rPr>
              <a:t>-подбор методической, научно популярной и художественной литературы, иллюстрационного материала по данной теме;</a:t>
            </a:r>
            <a:endParaRPr lang="ru-RU" sz="8000" b="1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ru-RU" sz="8000" b="1" i="1" dirty="0" smtClean="0">
                <a:solidFill>
                  <a:srgbClr val="0000FF"/>
                </a:solidFill>
              </a:rPr>
              <a:t>-составления плана работы над проектом;</a:t>
            </a:r>
            <a:endParaRPr lang="ru-RU" sz="8000" b="1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ru-RU" sz="8000" b="1" i="1" dirty="0" smtClean="0">
                <a:solidFill>
                  <a:srgbClr val="0000FF"/>
                </a:solidFill>
              </a:rPr>
              <a:t>-изучение опыта работы ДОУ Ростовской области по данной теме.</a:t>
            </a:r>
          </a:p>
          <a:p>
            <a:pPr>
              <a:lnSpc>
                <a:spcPct val="120000"/>
              </a:lnSpc>
              <a:buNone/>
            </a:pPr>
            <a:r>
              <a:rPr lang="ru-RU" sz="8000" b="1" i="1" dirty="0" smtClean="0">
                <a:solidFill>
                  <a:srgbClr val="0000FF"/>
                </a:solidFill>
              </a:rPr>
              <a:t>2.Основной-практический(</a:t>
            </a:r>
            <a:r>
              <a:rPr lang="en-US" sz="8000" b="1" i="1" dirty="0" smtClean="0">
                <a:solidFill>
                  <a:srgbClr val="0000FF"/>
                </a:solidFill>
              </a:rPr>
              <a:t>III</a:t>
            </a:r>
            <a:r>
              <a:rPr lang="ru-RU" sz="8000" b="1" i="1" dirty="0" smtClean="0">
                <a:solidFill>
                  <a:srgbClr val="0000FF"/>
                </a:solidFill>
              </a:rPr>
              <a:t>-</a:t>
            </a:r>
            <a:r>
              <a:rPr lang="en-US" sz="8000" b="1" i="1" dirty="0" smtClean="0">
                <a:solidFill>
                  <a:srgbClr val="0000FF"/>
                </a:solidFill>
              </a:rPr>
              <a:t>IV</a:t>
            </a:r>
            <a:r>
              <a:rPr lang="ru-RU" sz="8000" b="1" i="1" dirty="0" smtClean="0">
                <a:solidFill>
                  <a:srgbClr val="0000FF"/>
                </a:solidFill>
              </a:rPr>
              <a:t>неделя </a:t>
            </a:r>
            <a:r>
              <a:rPr lang="ru-RU" sz="8000" b="1" i="1" dirty="0" err="1" smtClean="0">
                <a:solidFill>
                  <a:srgbClr val="0000FF"/>
                </a:solidFill>
              </a:rPr>
              <a:t>октября-ноябрь</a:t>
            </a:r>
            <a:r>
              <a:rPr lang="ru-RU" sz="8000" b="1" i="1" dirty="0" smtClean="0">
                <a:solidFill>
                  <a:srgbClr val="0000FF"/>
                </a:solidFill>
              </a:rPr>
              <a:t>). </a:t>
            </a:r>
            <a:endParaRPr lang="ru-RU" sz="8000" b="1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ru-RU" sz="8000" b="1" i="1" dirty="0" smtClean="0">
                <a:solidFill>
                  <a:srgbClr val="0000FF"/>
                </a:solidFill>
              </a:rPr>
              <a:t>-совместная деятельность воспитателя с детьми и родителями воспитанников: организация и проведение циклов занятий, совместных мероприятий, проведение конкурсов-выставок и викторин в группе.</a:t>
            </a:r>
            <a:endParaRPr lang="ru-RU" sz="8000" b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ru-RU" sz="8000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8358246" cy="61436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i="1" dirty="0" smtClean="0">
              <a:solidFill>
                <a:srgbClr val="0000FF"/>
              </a:solidFill>
            </a:endParaRPr>
          </a:p>
          <a:p>
            <a:pPr algn="just">
              <a:buNone/>
            </a:pPr>
            <a:r>
              <a:rPr lang="ru-RU" sz="1200" b="1" i="1" dirty="0" smtClean="0">
                <a:solidFill>
                  <a:srgbClr val="FF0000"/>
                </a:solidFill>
                <a:latin typeface="Book Antiqua" pitchFamily="18" charset="0"/>
                <a:ea typeface="BatangChe" pitchFamily="49" charset="-127"/>
                <a:cs typeface="Aharoni" pitchFamily="2" charset="-79"/>
              </a:rPr>
              <a:t> </a:t>
            </a:r>
            <a:r>
              <a:rPr lang="ru-RU" sz="2800" b="1" i="1" u="sng" dirty="0" smtClean="0">
                <a:solidFill>
                  <a:srgbClr val="FF0000"/>
                </a:solidFill>
                <a:latin typeface="Book Antiqua" pitchFamily="18" charset="0"/>
                <a:ea typeface="BatangChe" pitchFamily="49" charset="-127"/>
                <a:cs typeface="Aharoni" pitchFamily="2" charset="-79"/>
              </a:rPr>
              <a:t>Сроки и этапы реализации проекта</a:t>
            </a:r>
          </a:p>
          <a:p>
            <a:pPr algn="just">
              <a:buNone/>
            </a:pPr>
            <a:r>
              <a:rPr lang="ru-RU" sz="2800" b="1" i="1" u="sng" dirty="0" smtClean="0">
                <a:solidFill>
                  <a:srgbClr val="FF0000"/>
                </a:solidFill>
                <a:latin typeface="Book Antiqua" pitchFamily="18" charset="0"/>
                <a:ea typeface="BatangChe" pitchFamily="49" charset="-127"/>
                <a:cs typeface="Aharoni" pitchFamily="2" charset="-79"/>
              </a:rPr>
              <a:t> ( продолжение):</a:t>
            </a:r>
            <a:endParaRPr lang="ru-RU" sz="2800" b="1" i="1" dirty="0" smtClean="0">
              <a:solidFill>
                <a:srgbClr val="0000FF"/>
              </a:solidFill>
            </a:endParaRPr>
          </a:p>
          <a:p>
            <a:pPr algn="just">
              <a:buNone/>
            </a:pPr>
            <a:r>
              <a:rPr lang="ru-RU" sz="2400" b="1" i="1" dirty="0" smtClean="0">
                <a:solidFill>
                  <a:srgbClr val="0000FF"/>
                </a:solidFill>
              </a:rPr>
              <a:t>3.Заключительный(декабрь).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 algn="just">
              <a:buNone/>
            </a:pPr>
            <a:r>
              <a:rPr lang="ru-RU" sz="2400" b="1" i="1" dirty="0" smtClean="0">
                <a:solidFill>
                  <a:srgbClr val="0000FF"/>
                </a:solidFill>
              </a:rPr>
              <a:t>-обобщение результатов работы;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 algn="just">
              <a:buNone/>
            </a:pPr>
            <a:r>
              <a:rPr lang="ru-RU" sz="2400" b="1" i="1" dirty="0" smtClean="0">
                <a:solidFill>
                  <a:srgbClr val="0000FF"/>
                </a:solidFill>
              </a:rPr>
              <a:t>-анализ совместной деятельности, сопоставление имеющихся результатов с прогнозируемыми;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 algn="just">
              <a:buNone/>
            </a:pPr>
            <a:r>
              <a:rPr lang="ru-RU" sz="2400" b="1" i="1" dirty="0" smtClean="0">
                <a:solidFill>
                  <a:srgbClr val="0000FF"/>
                </a:solidFill>
              </a:rPr>
              <a:t>-презентация проекта на педсовете в ДОУ и групповом родительском собрании;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 algn="just">
              <a:buNone/>
            </a:pPr>
            <a:r>
              <a:rPr lang="ru-RU" sz="2400" b="1" i="1" dirty="0" smtClean="0">
                <a:solidFill>
                  <a:srgbClr val="0000FF"/>
                </a:solidFill>
              </a:rPr>
              <a:t>-беседа с детьми: «Что мы хотели узнать, что мы узнали, для чего узнали»?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14366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i="1" dirty="0" smtClean="0"/>
              <a:t> </a:t>
            </a:r>
            <a:r>
              <a:rPr lang="ru-RU" sz="4600" b="1" i="1" u="sng" dirty="0" smtClean="0">
                <a:solidFill>
                  <a:srgbClr val="C70991"/>
                </a:solidFill>
                <a:latin typeface="Book Antiqua" pitchFamily="18" charset="0"/>
              </a:rPr>
              <a:t>Предполагаемый результат:</a:t>
            </a:r>
          </a:p>
          <a:p>
            <a:pPr>
              <a:buNone/>
            </a:pPr>
            <a:r>
              <a:rPr lang="ru-RU" sz="3500" b="1" dirty="0" smtClean="0">
                <a:solidFill>
                  <a:srgbClr val="009900"/>
                </a:solidFill>
              </a:rPr>
              <a:t>1. Повысился  уровень  педагогической  компетентности.</a:t>
            </a:r>
          </a:p>
          <a:p>
            <a:pPr>
              <a:buNone/>
            </a:pPr>
            <a:r>
              <a:rPr lang="ru-RU" sz="3500" b="1" dirty="0" smtClean="0">
                <a:solidFill>
                  <a:srgbClr val="009900"/>
                </a:solidFill>
              </a:rPr>
              <a:t>2. Родители принимают активное участие в обновление (обогащение) предметно  развивающей  среды.</a:t>
            </a:r>
          </a:p>
          <a:p>
            <a:pPr>
              <a:buNone/>
            </a:pPr>
            <a:r>
              <a:rPr lang="ru-RU" sz="3500" b="1" dirty="0" smtClean="0">
                <a:solidFill>
                  <a:srgbClr val="009900"/>
                </a:solidFill>
              </a:rPr>
              <a:t>3.Обогатилось представление детей о процессах умывания, одевания, купания, еды.</a:t>
            </a:r>
          </a:p>
          <a:p>
            <a:pPr>
              <a:buNone/>
            </a:pPr>
            <a:r>
              <a:rPr lang="ru-RU" sz="3500" b="1" dirty="0" smtClean="0">
                <a:solidFill>
                  <a:srgbClr val="009900"/>
                </a:solidFill>
              </a:rPr>
              <a:t>4.Дети самостоятельны в самообслуживании, при минимальном участии взрослого.</a:t>
            </a:r>
          </a:p>
          <a:p>
            <a:pPr>
              <a:buNone/>
            </a:pPr>
            <a:r>
              <a:rPr lang="ru-RU" sz="3500" b="1" dirty="0" smtClean="0">
                <a:solidFill>
                  <a:srgbClr val="009900"/>
                </a:solidFill>
              </a:rPr>
              <a:t>5. Соблюдаются  правила культурного  поведения во время еды, дети правильно пользуются ложкой, вилкой, салфеткой.</a:t>
            </a:r>
          </a:p>
          <a:p>
            <a:pPr>
              <a:buNone/>
            </a:pPr>
            <a:r>
              <a:rPr lang="ru-RU" sz="3500" b="1" dirty="0" smtClean="0">
                <a:solidFill>
                  <a:srgbClr val="009900"/>
                </a:solidFill>
              </a:rPr>
              <a:t>6. В игровой  деятельности  детьми отражаются культурно-гигиенические навыки (оденем куколку на прогулку, купаем кукол, готовим обед и угощаем гостей).</a:t>
            </a:r>
          </a:p>
          <a:p>
            <a:pPr>
              <a:buNone/>
            </a:pPr>
            <a:r>
              <a:rPr lang="ru-RU" sz="3500" b="1" dirty="0" smtClean="0">
                <a:solidFill>
                  <a:srgbClr val="009900"/>
                </a:solidFill>
              </a:rPr>
              <a:t>7. Дети охотно участвуют в элементарной исследовательской деятельности</a:t>
            </a:r>
          </a:p>
          <a:p>
            <a:endParaRPr lang="ru-RU" b="1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642942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i="1" dirty="0" smtClean="0"/>
              <a:t> </a:t>
            </a:r>
            <a:r>
              <a:rPr lang="ru-RU" b="1" i="1" u="sng" dirty="0" smtClean="0">
                <a:solidFill>
                  <a:srgbClr val="C70991"/>
                </a:solidFill>
              </a:rPr>
              <a:t>Актуальность проекта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FF"/>
                </a:solidFill>
              </a:rPr>
              <a:t>Федеральные государственные требования к структуре основной общеобразовательной программы дошкольного образования определяют </a:t>
            </a:r>
            <a:r>
              <a:rPr lang="ru-RU" b="1" u="sng" dirty="0" smtClean="0">
                <a:solidFill>
                  <a:srgbClr val="0000FF"/>
                </a:solidFill>
              </a:rPr>
              <a:t>игру в качестве основной формы работы </a:t>
            </a:r>
            <a:r>
              <a:rPr lang="ru-RU" b="1" dirty="0" smtClean="0">
                <a:solidFill>
                  <a:srgbClr val="0000FF"/>
                </a:solidFill>
              </a:rPr>
              <a:t>с детьми дошкольного возраста и ведущим видом деятельности.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00FF"/>
                </a:solidFill>
              </a:rPr>
              <a:t>Игра является незаменимым средством сбережения и обогащения здоровья ребенка в дошкольном детстве. 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FF"/>
                </a:solidFill>
              </a:rPr>
              <a:t>В младшем дошкольном  возрасте начинает складываться первичный круг детского чтения. Дети знакомятся с художественными произведениями разных видов и жанров. В круг их чтения входят разные произведения русского и зарубежного детского фольклора.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00FF"/>
                </a:solidFill>
              </a:rPr>
              <a:t>Дети начинают понимать на конкретных примерах, что содержанием литературных произведений являются окружающая действительность и жизнь человека, прежде всего ребенка, его чувств, действий с предметами, игрушками и животными. Начинают понимать значение иллюстраций в детской книге.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</a:t>
            </a:r>
            <a:r>
              <a:rPr lang="ru-RU" b="1" i="1" u="sng" dirty="0" smtClean="0">
                <a:solidFill>
                  <a:srgbClr val="0000FF"/>
                </a:solidFill>
                <a:latin typeface="Comic Sans MS" pitchFamily="66" charset="0"/>
                <a:cs typeface="Arabic Typesetting" pitchFamily="66" charset="-78"/>
              </a:rPr>
              <a:t>Ресурсное обеспечение проекта</a:t>
            </a:r>
            <a:r>
              <a:rPr lang="ru-RU" i="1" u="sng" dirty="0" smtClean="0">
                <a:solidFill>
                  <a:srgbClr val="0000FF"/>
                </a:solidFill>
                <a:latin typeface="Comic Sans MS" pitchFamily="66" charset="0"/>
                <a:cs typeface="Arabic Typesetting" pitchFamily="66" charset="-78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CC3300"/>
                </a:solidFill>
                <a:latin typeface="Comic Sans MS" pitchFamily="66" charset="0"/>
              </a:rPr>
              <a:t>методическая литература по программе «Детство» 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CC3300"/>
                </a:solidFill>
                <a:latin typeface="Comic Sans MS" pitchFamily="66" charset="0"/>
              </a:rPr>
              <a:t>детская энциклопедия 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CC3300"/>
                </a:solidFill>
                <a:latin typeface="Comic Sans MS" pitchFamily="66" charset="0"/>
              </a:rPr>
              <a:t>детская художественная литература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CC3300"/>
                </a:solidFill>
                <a:latin typeface="Comic Sans MS" pitchFamily="66" charset="0"/>
              </a:rPr>
              <a:t>наглядно-демонстрационный материал 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CC3300"/>
                </a:solidFill>
                <a:latin typeface="Comic Sans MS" pitchFamily="66" charset="0"/>
              </a:rPr>
              <a:t>атрибуты к сюжетно-ролевым играм детей 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CC3300"/>
                </a:solidFill>
                <a:latin typeface="Comic Sans MS" pitchFamily="66" charset="0"/>
              </a:rPr>
              <a:t>ресурсы Интернет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CC3300"/>
                </a:solidFill>
                <a:latin typeface="Comic Sans MS" pitchFamily="66" charset="0"/>
              </a:rPr>
              <a:t> памятки и буклеты для родителей др.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dirty="0" smtClean="0">
                <a:solidFill>
                  <a:srgbClr val="C70991"/>
                </a:solidFill>
              </a:rPr>
              <a:t>Диагностика детей </a:t>
            </a:r>
            <a:r>
              <a:rPr lang="en-US" sz="2700" dirty="0" smtClean="0">
                <a:solidFill>
                  <a:srgbClr val="C70991"/>
                </a:solidFill>
              </a:rPr>
              <a:t>II</a:t>
            </a:r>
            <a:r>
              <a:rPr lang="ru-RU" sz="2700" dirty="0" smtClean="0">
                <a:solidFill>
                  <a:srgbClr val="C70991"/>
                </a:solidFill>
              </a:rPr>
              <a:t> младшей группы №5 по теме: «Освоение основ гигиенической культуры. Практические умения». </a:t>
            </a:r>
            <a:br>
              <a:rPr lang="ru-RU" sz="2700" dirty="0" smtClean="0">
                <a:solidFill>
                  <a:srgbClr val="C70991"/>
                </a:solidFill>
              </a:rPr>
            </a:br>
            <a:endParaRPr lang="ru-RU" sz="2700" dirty="0">
              <a:solidFill>
                <a:srgbClr val="C70991"/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281518" cy="521497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800" dirty="0" smtClean="0"/>
              <a:t>                        </a:t>
            </a:r>
            <a:r>
              <a:rPr lang="ru-RU" sz="2000" dirty="0" smtClean="0"/>
              <a:t>Декабрь 2013 года</a:t>
            </a:r>
            <a:endParaRPr lang="ru-RU" sz="2000" dirty="0"/>
          </a:p>
        </p:txBody>
      </p:sp>
      <p:sp>
        <p:nvSpPr>
          <p:cNvPr id="22" name="Содержимое 21"/>
          <p:cNvSpPr>
            <a:spLocks noGrp="1"/>
          </p:cNvSpPr>
          <p:nvPr>
            <p:ph sz="half" idx="1"/>
          </p:nvPr>
        </p:nvSpPr>
        <p:spPr>
          <a:xfrm>
            <a:off x="214282" y="1357298"/>
            <a:ext cx="4281518" cy="521497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000" dirty="0" smtClean="0"/>
              <a:t>                              Октябрь 2013 год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20" y="2420888"/>
            <a:ext cx="4076656" cy="300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428868"/>
            <a:ext cx="3888432" cy="292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671</Words>
  <Application>Microsoft Office PowerPoint</Application>
  <PresentationFormat>Экран (4:3)</PresentationFormat>
  <Paragraphs>90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Диагностика детей II младшей группы №5 по теме: «Освоение основ гигиенической культуры. Практические умения».  </vt:lpstr>
      <vt:lpstr>   Тема: : «Экскурсия в кабинет медицинской сестры»  Цель занятия: познакомить детей с профессией медицинской сестры.</vt:lpstr>
      <vt:lpstr>Слайд 11</vt:lpstr>
      <vt:lpstr>  Сюжетно- ролевая игра: «Парикмахерская» Цель занятия :познакомить детей с профессией парикмахера, воспитывать культуру общения, расширить словарный запас детей </vt:lpstr>
      <vt:lpstr>Сюжетно- ролевая игра: : «Семья» Цель занятия : формировать представление о коллективном ведении хозяйства,  о семейных взаимоотношениях,  воспитывать любовь, доброжелательное, заботливое отношение к членам семьи. </vt:lpstr>
      <vt:lpstr>Сюжетно- ролевая игра :« Правила гигиены»   Цель занятия: формировать представления о правилах  личной  гигиены. </vt:lpstr>
      <vt:lpstr>Сюжетно- ролевая игра :«В кафе» Цель занятия : учить сервировать стол, уметь выполнять обязанности официанта. </vt:lpstr>
      <vt:lpstr>Игра- экспериментирование: «Делаем мыльные пузыри».   Цель: познакомить детей со способом изготовления мыльных пузырей, поддержать интерес к здоровьесберегающим предметам.</vt:lpstr>
      <vt:lpstr>Игра- экспериментирование: «Снег  - это вода».   Цель: познакомить детей со снегом, его свойствами (белый, холодный, без запаха), сформировать умения и навыки по использованию талого снега- воды. </vt:lpstr>
      <vt:lpstr>Игра- экспериментирование: «Снег  - это вода». ( продолжение эксперимента)</vt:lpstr>
      <vt:lpstr>Учимся быть здоровыми!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Диагностика детей II младшей группы №5 по теме: «Освоение основ гигиенической культуры. Практические умения».</dc:title>
  <dc:creator>Джемма</dc:creator>
  <cp:lastModifiedBy>Анюта</cp:lastModifiedBy>
  <cp:revision>86</cp:revision>
  <dcterms:created xsi:type="dcterms:W3CDTF">2014-02-22T16:40:53Z</dcterms:created>
  <dcterms:modified xsi:type="dcterms:W3CDTF">2015-12-12T17:30:07Z</dcterms:modified>
</cp:coreProperties>
</file>