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1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6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6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04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10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8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838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1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7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2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0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4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2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1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32DFE1-073D-46F1-BBD3-54C27F0C3DA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2D850D-34B2-478F-AD55-31513354F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45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0"/>
            <a:ext cx="12182982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077" y="311940"/>
            <a:ext cx="11103836" cy="6121911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WHAT DO YOU DO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SUNDAYS?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SUNDAYS</a:t>
            </a: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228" y="466175"/>
            <a:ext cx="10960617" cy="6000726"/>
          </a:xfrm>
        </p:spPr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(домашнее задание)</a:t>
            </a:r>
            <a:r>
              <a:rPr lang="en-US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/>
              <a:t>				</a:t>
            </a:r>
            <a:r>
              <a:rPr lang="en-US" smtClean="0"/>
              <a:t>                   </a:t>
            </a:r>
            <a:r>
              <a:rPr lang="ru-RU" b="1" smtClean="0">
                <a:solidFill>
                  <a:srgbClr val="FF0000"/>
                </a:solidFill>
              </a:rPr>
              <a:t>РТ с.31 уп.1 (п)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				</a:t>
            </a:r>
            <a:r>
              <a:rPr lang="en-US" b="1" smtClean="0">
                <a:solidFill>
                  <a:srgbClr val="FF0000"/>
                </a:solidFill>
              </a:rPr>
              <a:t>                   </a:t>
            </a:r>
            <a:r>
              <a:rPr lang="ru-RU" b="1" smtClean="0">
                <a:solidFill>
                  <a:srgbClr val="FF0000"/>
                </a:solidFill>
              </a:rPr>
              <a:t>Уч. </a:t>
            </a:r>
            <a:r>
              <a:rPr lang="ru-RU" b="1" dirty="0" smtClean="0">
                <a:solidFill>
                  <a:srgbClr val="FF0000"/>
                </a:solidFill>
              </a:rPr>
              <a:t>с. 46 уп.3 (у)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447" y="278889"/>
            <a:ext cx="10608077" cy="6066827"/>
          </a:xfrm>
        </p:spPr>
        <p:txBody>
          <a:bodyPr/>
          <a:lstStyle/>
          <a:p>
            <a:r>
              <a:rPr lang="ru-RU" dirty="0">
                <a:solidFill>
                  <a:srgbClr val="A12F2F"/>
                </a:solidFill>
              </a:rPr>
              <a:t>- </a:t>
            </a:r>
            <a:r>
              <a:rPr lang="ru-RU" b="1" dirty="0">
                <a:solidFill>
                  <a:srgbClr val="A12F2F"/>
                </a:solidFill>
              </a:rPr>
              <a:t>Что нового вы узнали </a:t>
            </a:r>
            <a:r>
              <a:rPr lang="ru-RU" b="1" dirty="0" smtClean="0">
                <a:solidFill>
                  <a:srgbClr val="A12F2F"/>
                </a:solidFill>
              </a:rPr>
              <a:t>сегодня</a:t>
            </a:r>
            <a:r>
              <a:rPr lang="en-US" b="1" dirty="0" smtClean="0">
                <a:solidFill>
                  <a:srgbClr val="A12F2F"/>
                </a:solidFill>
              </a:rPr>
              <a:t>?</a:t>
            </a:r>
            <a:br>
              <a:rPr lang="en-US" b="1" dirty="0" smtClean="0">
                <a:solidFill>
                  <a:srgbClr val="A12F2F"/>
                </a:solidFill>
              </a:rPr>
            </a:br>
            <a:r>
              <a:rPr lang="en-US" b="1" dirty="0">
                <a:solidFill>
                  <a:srgbClr val="A12F2F"/>
                </a:solidFill>
              </a:rPr>
              <a:t/>
            </a:r>
            <a:br>
              <a:rPr lang="en-US" b="1" dirty="0">
                <a:solidFill>
                  <a:srgbClr val="A12F2F"/>
                </a:solidFill>
              </a:rPr>
            </a:br>
            <a:r>
              <a:rPr lang="ru-RU" b="1" dirty="0">
                <a:solidFill>
                  <a:srgbClr val="A12F2F"/>
                </a:solidFill>
              </a:rPr>
              <a:t/>
            </a:r>
            <a:br>
              <a:rPr lang="ru-RU" b="1" dirty="0">
                <a:solidFill>
                  <a:srgbClr val="A12F2F"/>
                </a:solidFill>
              </a:rPr>
            </a:br>
            <a:r>
              <a:rPr lang="ru-RU" b="1" dirty="0">
                <a:solidFill>
                  <a:srgbClr val="A12F2F"/>
                </a:solidFill>
              </a:rPr>
              <a:t>- Что для вас было </a:t>
            </a:r>
            <a:r>
              <a:rPr lang="ru-RU" b="1" dirty="0" smtClean="0">
                <a:solidFill>
                  <a:srgbClr val="A12F2F"/>
                </a:solidFill>
              </a:rPr>
              <a:t>трудно</a:t>
            </a:r>
            <a:r>
              <a:rPr lang="en-US" b="1" smtClean="0">
                <a:solidFill>
                  <a:srgbClr val="A12F2F"/>
                </a:solidFill>
              </a:rPr>
              <a:t>?</a:t>
            </a:r>
            <a:br>
              <a:rPr lang="en-US" b="1" smtClean="0">
                <a:solidFill>
                  <a:srgbClr val="A12F2F"/>
                </a:solidFill>
              </a:rPr>
            </a:br>
            <a:r>
              <a:rPr lang="en-US" b="1">
                <a:solidFill>
                  <a:srgbClr val="A12F2F"/>
                </a:solidFill>
              </a:rPr>
              <a:t/>
            </a:r>
            <a:br>
              <a:rPr lang="en-US" b="1">
                <a:solidFill>
                  <a:srgbClr val="A12F2F"/>
                </a:solidFill>
              </a:rPr>
            </a:br>
            <a:r>
              <a:rPr lang="ru-RU" b="1" dirty="0">
                <a:solidFill>
                  <a:srgbClr val="A12F2F"/>
                </a:solidFill>
              </a:rPr>
              <a:t/>
            </a:r>
            <a:br>
              <a:rPr lang="ru-RU" b="1" dirty="0">
                <a:solidFill>
                  <a:srgbClr val="A12F2F"/>
                </a:solidFill>
              </a:rPr>
            </a:br>
            <a:r>
              <a:rPr lang="ru-RU" b="1" dirty="0">
                <a:solidFill>
                  <a:srgbClr val="A12F2F"/>
                </a:solidFill>
              </a:rPr>
              <a:t>- Чему вы </a:t>
            </a:r>
            <a:r>
              <a:rPr lang="ru-RU" b="1">
                <a:solidFill>
                  <a:srgbClr val="A12F2F"/>
                </a:solidFill>
              </a:rPr>
              <a:t>научились </a:t>
            </a:r>
            <a:r>
              <a:rPr lang="ru-RU" b="1" smtClean="0">
                <a:solidFill>
                  <a:srgbClr val="A12F2F"/>
                </a:solidFill>
              </a:rPr>
              <a:t>сегодня</a:t>
            </a:r>
            <a:r>
              <a:rPr lang="en-US" b="1" smtClean="0">
                <a:solidFill>
                  <a:srgbClr val="A12F2F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243" y="0"/>
            <a:ext cx="5669771" cy="1176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658" y="695004"/>
            <a:ext cx="2109399" cy="963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542" y="1728198"/>
            <a:ext cx="5499069" cy="853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829" y="3357283"/>
            <a:ext cx="6754953" cy="853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369" y="4887177"/>
            <a:ext cx="4432176" cy="853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380" y="198304"/>
            <a:ext cx="10883499" cy="64228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7711" y="1658255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7711" y="3238411"/>
            <a:ext cx="10795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7711" y="4824917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16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955" y="255109"/>
            <a:ext cx="37322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6" y="3844894"/>
            <a:ext cx="3718882" cy="2914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988" y="2100955"/>
            <a:ext cx="2438611" cy="2853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3380" y="4189310"/>
            <a:ext cx="3115326" cy="2341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4864" y="338865"/>
            <a:ext cx="2993395" cy="2243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19" y="2582387"/>
            <a:ext cx="2525884" cy="18903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2" y="2582387"/>
            <a:ext cx="2333454" cy="18502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46" y="4938263"/>
            <a:ext cx="2647950" cy="21050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62" y="338865"/>
            <a:ext cx="3177334" cy="14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008571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        </a:t>
            </a:r>
            <a:br>
              <a:rPr lang="en-US" sz="8000" dirty="0" smtClean="0"/>
            </a:br>
            <a:r>
              <a:rPr lang="en-US" sz="8000" dirty="0"/>
              <a:t> </a:t>
            </a:r>
            <a:r>
              <a:rPr lang="en-US" sz="8000" dirty="0" smtClean="0"/>
              <a:t>       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MY HOBBY</a:t>
            </a:r>
            <a:b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           NUMBERS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07624"/>
            <a:ext cx="10729263" cy="64503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257300" algn="l"/>
              </a:tabLst>
            </a:pPr>
            <a:r>
              <a:rPr lang="en-US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b="1" i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Translate the sentences:</a:t>
            </a:r>
            <a:r>
              <a:rPr lang="en-US" i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i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Я должен ходить в школу.</a:t>
            </a:r>
            <a:r>
              <a:rPr lang="ru-RU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Я должен чистить зубы.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У меня есть 11 друзей.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Можно мне побегать? – Нет, нельзя.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Можно мне почитать? – Да, можно.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5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77452"/>
              </p:ext>
            </p:extLst>
          </p:nvPr>
        </p:nvGraphicFramePr>
        <p:xfrm>
          <a:off x="1565562" y="762918"/>
          <a:ext cx="9217985" cy="4265226"/>
        </p:xfrm>
        <a:graphic>
          <a:graphicData uri="http://schemas.openxmlformats.org/drawingml/2006/table">
            <a:tbl>
              <a:tblPr firstRow="1" firstCol="1" bandRow="1"/>
              <a:tblGrid>
                <a:gridCol w="2059957"/>
                <a:gridCol w="4978157"/>
                <a:gridCol w="2179871"/>
              </a:tblGrid>
              <a:tr h="508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8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STATEMENTS 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Bess likes to read on Sundays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 likes to swim on Sundays.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Billy likes to write letters on Sundays.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Jack likes to play football with his friends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Nick likes to play tennis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57300" algn="l"/>
                        </a:tabLst>
                      </a:pPr>
                      <a:r>
                        <a:rPr lang="en-US" sz="28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80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76270"/>
            <a:ext cx="10058400" cy="815248"/>
          </a:xfrm>
        </p:spPr>
        <p:txBody>
          <a:bodyPr>
            <a:normAutofit fontScale="90000"/>
          </a:bodyPr>
          <a:lstStyle/>
          <a:p>
            <a:pPr lvl="0" defTabSz="914400">
              <a:defRPr/>
            </a:pPr>
            <a:r>
              <a:rPr lang="en-US" sz="4000" b="1" cap="small">
                <a:ln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Let’s count!</a:t>
            </a:r>
            <a:r>
              <a:rPr lang="ru-RU" sz="4000" b="1" cap="small">
                <a:ln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cap="small">
                <a:ln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694062"/>
            <a:ext cx="11026717" cy="5454573"/>
          </a:xfrm>
        </p:spPr>
        <p:txBody>
          <a:bodyPr/>
          <a:lstStyle/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sz="2800" b="1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11 </a:t>
            </a:r>
            <a:r>
              <a:rPr lang="en-US" sz="2800" b="1">
                <a:solidFill>
                  <a:srgbClr val="FF0000"/>
                </a:solidFill>
                <a:latin typeface="Comic Sans MS" pitchFamily="66" charset="0"/>
              </a:rPr>
              <a:t>- eleven</a:t>
            </a: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12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- twelve</a:t>
            </a: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         13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         14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         15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         16</a:t>
            </a:r>
            <a:r>
              <a:rPr lang="en-US" sz="2800" b="1" dirty="0">
                <a:solidFill>
                  <a:prstClr val="black"/>
                </a:solidFill>
                <a:latin typeface="Comic Sans MS" pitchFamily="66" charset="0"/>
              </a:rPr>
              <a:t>	</a:t>
            </a:r>
            <a:r>
              <a:rPr lang="en-US" sz="2800" b="1" dirty="0" smtClean="0">
                <a:solidFill>
                  <a:prstClr val="black"/>
                </a:solidFill>
                <a:latin typeface="Comic Sans MS" pitchFamily="66" charset="0"/>
              </a:rPr>
              <a:t>-</a:t>
            </a:r>
            <a:r>
              <a:rPr lang="en-US" sz="2800" b="1" dirty="0">
                <a:solidFill>
                  <a:prstClr val="black"/>
                </a:solidFill>
                <a:latin typeface="Comic Sans MS" pitchFamily="66" charset="0"/>
              </a:rPr>
              <a:t>teen</a:t>
            </a: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         17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         18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                          19</a:t>
            </a:r>
            <a:endParaRPr lang="ru-RU" sz="2800" b="1">
              <a:solidFill>
                <a:srgbClr val="FFFF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8" y="1296603"/>
            <a:ext cx="6092328" cy="42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6575417"/>
            <a:ext cx="1120298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84212" y="143219"/>
            <a:ext cx="4937655" cy="6139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11</a:t>
            </a:r>
            <a:r>
              <a:rPr lang="en-US" sz="3600" b="1" cap="all" dirty="0" smtClean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-eleven</a:t>
            </a:r>
            <a:r>
              <a:rPr lang="en-US" sz="3200" b="1" cap="all" dirty="0" smtClean="0">
                <a:ln w="3175" cmpd="sng">
                  <a:noFill/>
                </a:ln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en-US" sz="3200" b="1" cap="all" dirty="0" smtClean="0">
                <a:ln w="3175" cmpd="sng">
                  <a:noFill/>
                </a:ln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sz="3600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12</a:t>
            </a:r>
            <a:r>
              <a:rPr lang="en-US" sz="3600" b="1" cap="all" dirty="0" smtClean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-twelve</a:t>
            </a:r>
            <a: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cap="all" dirty="0">
                <a:ln w="3175" cmpd="sng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13</a:t>
            </a:r>
            <a:r>
              <a:rPr lang="en-US" sz="3600" b="1" cap="all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-thir</a:t>
            </a:r>
            <a:r>
              <a:rPr lang="en-US" sz="3600" b="1" cap="all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teen</a:t>
            </a:r>
            <a: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cap="all" dirty="0">
                <a:ln w="3175" cmpd="sng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14</a:t>
            </a:r>
            <a:r>
              <a:rPr lang="en-US" sz="3600" b="1" cap="all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-four</a:t>
            </a:r>
            <a:r>
              <a:rPr lang="en-US" sz="3600" b="1" cap="all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teen</a:t>
            </a:r>
            <a: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cap="all" dirty="0">
                <a:ln w="3175" cmpd="sng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15</a:t>
            </a:r>
            <a:r>
              <a:rPr lang="en-US" sz="3600" b="1" cap="all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-fif</a:t>
            </a:r>
            <a:r>
              <a:rPr lang="en-US" sz="3600" b="1" cap="all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teen</a:t>
            </a:r>
            <a: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cap="all" dirty="0">
                <a:ln w="3175" cmpd="sng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16</a:t>
            </a:r>
            <a:r>
              <a:rPr lang="en-US" sz="3600" b="1" cap="all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-six</a:t>
            </a:r>
            <a:r>
              <a:rPr lang="en-US" sz="3600" b="1" cap="all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teen</a:t>
            </a:r>
            <a: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cap="all" dirty="0">
                <a:ln w="3175" cmpd="sng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17</a:t>
            </a:r>
            <a:r>
              <a:rPr lang="en-US" sz="3600" b="1" cap="all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-seven</a:t>
            </a:r>
            <a:r>
              <a:rPr lang="en-US" sz="3600" b="1" cap="all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teen</a:t>
            </a:r>
            <a: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cap="all" dirty="0">
                <a:ln w="3175" cmpd="sng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18</a:t>
            </a:r>
            <a:r>
              <a:rPr lang="en-US" sz="3600" b="1" cap="all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-eigh</a:t>
            </a:r>
            <a:r>
              <a:rPr lang="en-US" sz="3600" b="1" cap="all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teen</a:t>
            </a:r>
            <a: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3200" b="1" cap="all" dirty="0">
                <a:ln w="3175" cmpd="sng">
                  <a:noFill/>
                </a:ln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3600" b="1" cap="all" dirty="0">
                <a:ln w="3175" cmpd="sng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</a:rPr>
              <a:t>19</a:t>
            </a:r>
            <a:r>
              <a:rPr lang="en-US" sz="3600" b="1" cap="all" dirty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</a:rPr>
              <a:t>-nine</a:t>
            </a:r>
            <a:r>
              <a:rPr lang="en-US" sz="3600" b="1" cap="all" dirty="0">
                <a:ln w="3175" cmpd="sng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teen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612365" y="363557"/>
            <a:ext cx="4944329" cy="5918812"/>
          </a:xfrm>
        </p:spPr>
        <p:txBody>
          <a:bodyPr>
            <a:normAutofit lnSpcReduction="10000"/>
          </a:bodyPr>
          <a:lstStyle/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endParaRPr lang="en-US" sz="36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B13F9A"/>
              </a:buClr>
              <a:buSzPct val="73000"/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hundred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291" y="411091"/>
            <a:ext cx="9616559" cy="5901574"/>
          </a:xfrm>
        </p:spPr>
        <p:txBody>
          <a:bodyPr/>
          <a:lstStyle/>
          <a:p>
            <a:pPr marL="274320" lvl="0" indent="-274320" defTabSz="914400">
              <a:spcBef>
                <a:spcPts val="600"/>
              </a:spcBef>
            </a:pP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  2</a:t>
            </a:r>
            <a:r>
              <a:rPr lang="en-US" sz="2800" b="1" cap="none" dirty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 twenty-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one</a:t>
            </a:r>
            <a: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2800" b="1" cap="none" dirty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 twenty-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two</a:t>
            </a:r>
            <a: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 twenty-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three</a:t>
            </a:r>
            <a: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4</a:t>
            </a: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 twenty-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four</a:t>
            </a:r>
            <a: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5</a:t>
            </a: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 twenty-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five</a:t>
            </a:r>
            <a:r>
              <a:rPr lang="en-US" sz="2800" b="1" cap="none" dirty="0" smtClean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b="1" cap="none" dirty="0" smtClean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2800" b="1" cap="none" dirty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6</a:t>
            </a: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 twenty-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six</a:t>
            </a:r>
            <a: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7</a:t>
            </a: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 twenty-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seven</a:t>
            </a:r>
            <a: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8</a:t>
            </a: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 twenty-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eight</a:t>
            </a:r>
            <a: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9</a:t>
            </a:r>
            <a:r>
              <a:rPr lang="en-US" sz="2800" b="1" cap="none" dirty="0" smtClean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 twenty-</a:t>
            </a:r>
            <a:r>
              <a:rPr lang="en-US" sz="2800" b="1" cap="none" dirty="0" smtClean="0">
                <a:ln>
                  <a:noFill/>
                </a:ln>
                <a:solidFill>
                  <a:srgbClr val="FFFF00"/>
                </a:solidFill>
                <a:latin typeface="Comic Sans MS" pitchFamily="66" charset="0"/>
              </a:rPr>
              <a:t>nine</a:t>
            </a:r>
            <a: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b="1" cap="none" dirty="0">
                <a:ln>
                  <a:noFill/>
                </a:ln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b="1" cap="none" dirty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  <a:t>30 thirty</a:t>
            </a:r>
            <a:br>
              <a:rPr lang="en-US" sz="2800" b="1" cap="none" dirty="0">
                <a:ln>
                  <a:noFill/>
                </a:ln>
                <a:solidFill>
                  <a:prstClr val="black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633" y="1441169"/>
            <a:ext cx="4712616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908" y="300922"/>
            <a:ext cx="11225021" cy="611089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December</a:t>
            </a:r>
            <a:b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6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January </a:t>
            </a:r>
            <a:br>
              <a:rPr lang="en-US" sz="6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</a:t>
            </a: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February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</TotalTime>
  <Words>119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Comic Sans MS</vt:lpstr>
      <vt:lpstr>Cooper Black</vt:lpstr>
      <vt:lpstr>Times New Roman</vt:lpstr>
      <vt:lpstr>Wingdings 3</vt:lpstr>
      <vt:lpstr>Сектор</vt:lpstr>
      <vt:lpstr>Презентация PowerPoint</vt:lpstr>
      <vt:lpstr>Презентация PowerPoint</vt:lpstr>
      <vt:lpstr>                  MY HOBBY             NUMBERS</vt:lpstr>
      <vt:lpstr>    Translate the sentences:  1) Я должен ходить в школу. 2) Я должен чистить зубы. 3) У меня есть 11 друзей. 4) Можно мне побегать? – Нет, нельзя. 5) Можно мне почитать? – Да, можно.   </vt:lpstr>
      <vt:lpstr>Презентация PowerPoint</vt:lpstr>
      <vt:lpstr>Let’s count! </vt:lpstr>
      <vt:lpstr>Презентация PowerPoint</vt:lpstr>
      <vt:lpstr>  21 twenty-one 22 twenty-two 23 twenty-three 24 twenty-four 25 twenty-five 26 twenty-six 27 twenty-seven 28 twenty-eight 29 twenty-nine 30 thirty </vt:lpstr>
      <vt:lpstr>December                 January                             February</vt:lpstr>
      <vt:lpstr>- WHAT DO YOU DO ON SUNDAYS?  - I ___________ ON SUNDAYS.</vt:lpstr>
      <vt:lpstr>        Homework (домашнее задание)                         РТ с.31 уп.1 (п)                          Уч. с. 46 уп.3 (у) </vt:lpstr>
      <vt:lpstr>- Что нового вы узнали сегодня?   - Что для вас было трудно?   - Чему вы научились сегодня?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Динара Нигматуллина</dc:creator>
  <cp:lastModifiedBy>Динара Нигматуллина</cp:lastModifiedBy>
  <cp:revision>11</cp:revision>
  <dcterms:created xsi:type="dcterms:W3CDTF">2015-12-08T18:52:09Z</dcterms:created>
  <dcterms:modified xsi:type="dcterms:W3CDTF">2015-12-08T20:59:43Z</dcterms:modified>
</cp:coreProperties>
</file>