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15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B05B0-A8A0-41C2-BF9E-2D7683A5EC8C}" type="datetimeFigureOut">
              <a:rPr lang="ru-RU" smtClean="0"/>
              <a:t>24.09.2015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64D72-78FA-4BCE-9CDF-52CF3A0E1F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B05B0-A8A0-41C2-BF9E-2D7683A5EC8C}" type="datetimeFigureOut">
              <a:rPr lang="ru-RU" smtClean="0"/>
              <a:t>24.09.2015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64D72-78FA-4BCE-9CDF-52CF3A0E1F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B05B0-A8A0-41C2-BF9E-2D7683A5EC8C}" type="datetimeFigureOut">
              <a:rPr lang="ru-RU" smtClean="0"/>
              <a:t>24.09.2015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64D72-78FA-4BCE-9CDF-52CF3A0E1FAD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B05B0-A8A0-41C2-BF9E-2D7683A5EC8C}" type="datetimeFigureOut">
              <a:rPr lang="ru-RU" smtClean="0"/>
              <a:t>24.09.2015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64D72-78FA-4BCE-9CDF-52CF3A0E1FA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B05B0-A8A0-41C2-BF9E-2D7683A5EC8C}" type="datetimeFigureOut">
              <a:rPr lang="ru-RU" smtClean="0"/>
              <a:t>24.09.2015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64D72-78FA-4BCE-9CDF-52CF3A0E1F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B05B0-A8A0-41C2-BF9E-2D7683A5EC8C}" type="datetimeFigureOut">
              <a:rPr lang="ru-RU" smtClean="0"/>
              <a:t>24.09.2015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64D72-78FA-4BCE-9CDF-52CF3A0E1FA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B05B0-A8A0-41C2-BF9E-2D7683A5EC8C}" type="datetimeFigureOut">
              <a:rPr lang="ru-RU" smtClean="0"/>
              <a:t>24.09.2015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64D72-78FA-4BCE-9CDF-52CF3A0E1F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B05B0-A8A0-41C2-BF9E-2D7683A5EC8C}" type="datetimeFigureOut">
              <a:rPr lang="ru-RU" smtClean="0"/>
              <a:t>24.09.2015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64D72-78FA-4BCE-9CDF-52CF3A0E1F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B05B0-A8A0-41C2-BF9E-2D7683A5EC8C}" type="datetimeFigureOut">
              <a:rPr lang="ru-RU" smtClean="0"/>
              <a:t>24.09.2015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64D72-78FA-4BCE-9CDF-52CF3A0E1F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B05B0-A8A0-41C2-BF9E-2D7683A5EC8C}" type="datetimeFigureOut">
              <a:rPr lang="ru-RU" smtClean="0"/>
              <a:t>24.09.2015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64D72-78FA-4BCE-9CDF-52CF3A0E1FAD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B05B0-A8A0-41C2-BF9E-2D7683A5EC8C}" type="datetimeFigureOut">
              <a:rPr lang="ru-RU" smtClean="0"/>
              <a:t>24.09.2015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64D72-78FA-4BCE-9CDF-52CF3A0E1FAD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4FB05B0-A8A0-41C2-BF9E-2D7683A5EC8C}" type="datetimeFigureOut">
              <a:rPr lang="ru-RU" smtClean="0"/>
              <a:t>24.09.2015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3464D72-78FA-4BCE-9CDF-52CF3A0E1FAD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/>
              <a:t>Возрастные особенности восьмиклассников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931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132856"/>
            <a:ext cx="7408333" cy="3993307"/>
          </a:xfrm>
        </p:spPr>
        <p:txBody>
          <a:bodyPr/>
          <a:lstStyle/>
          <a:p>
            <a:r>
              <a:rPr lang="ru-RU" dirty="0"/>
              <a:t>1. Есть свое мнение, не всегда верное</a:t>
            </a:r>
          </a:p>
          <a:p>
            <a:r>
              <a:rPr lang="ru-RU" dirty="0"/>
              <a:t>2. Считает именно свое мнение истинно верным </a:t>
            </a:r>
          </a:p>
          <a:p>
            <a:r>
              <a:rPr lang="ru-RU" dirty="0"/>
              <a:t>3. Не считается с мнением родителей </a:t>
            </a:r>
          </a:p>
          <a:p>
            <a:r>
              <a:rPr lang="ru-RU" dirty="0"/>
              <a:t>4. Поступает так, как хочет </a:t>
            </a:r>
          </a:p>
          <a:p>
            <a:r>
              <a:rPr lang="ru-RU" dirty="0"/>
              <a:t>5. Есть стремление попробовать все, что делают его сверстники и взрослые (покурить и т.д.)</a:t>
            </a:r>
          </a:p>
          <a:p>
            <a:r>
              <a:rPr lang="ru-RU" dirty="0"/>
              <a:t>6. Считает, что он все может и с ним ничего не может случиться (не заботится о безопасности)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>
                <a:solidFill>
                  <a:schemeClr val="tx1"/>
                </a:solidFill>
              </a:rPr>
              <a:t>Восьмиклассники находятся на 3 этапе развития самостоятельности: «Пробую быть самостоятельным, хотя не очень умею».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927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628800"/>
            <a:ext cx="7408333" cy="4497363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• аргументировать запреты </a:t>
            </a:r>
          </a:p>
          <a:p>
            <a:r>
              <a:rPr lang="ru-RU" dirty="0"/>
              <a:t>• обсуждать: если ты поступишь так, то какие будут последствия (испортишь свое здоровье, можешь попасть в плохую компанию, с тобой может случиться что-то плохое)</a:t>
            </a:r>
            <a:br>
              <a:rPr lang="ru-RU" dirty="0"/>
            </a:br>
            <a:r>
              <a:rPr lang="ru-RU" dirty="0"/>
              <a:t>• считаться с мнением подростка (иначе он не научится считаться с вашим)</a:t>
            </a:r>
            <a:br>
              <a:rPr lang="ru-RU" dirty="0"/>
            </a:br>
            <a:r>
              <a:rPr lang="ru-RU" dirty="0"/>
              <a:t>•  не считать свою позицию на 100% правильной </a:t>
            </a:r>
          </a:p>
          <a:p>
            <a:r>
              <a:rPr lang="ru-RU" dirty="0"/>
              <a:t>• поддерживать его, хвалить </a:t>
            </a:r>
            <a:r>
              <a:rPr lang="ru-RU" dirty="0" smtClean="0"/>
              <a:t>( </a:t>
            </a:r>
            <a:r>
              <a:rPr lang="ru-RU" dirty="0"/>
              <a:t>для повышения уверенности в себе) </a:t>
            </a:r>
          </a:p>
          <a:p>
            <a:r>
              <a:rPr lang="ru-RU" dirty="0"/>
              <a:t>• не ругать его друзей или тех, с кем он встречается (бесполезно, вызовет только отрицание и негатив), если только тех, с кем он уже расстался или поссорился</a:t>
            </a:r>
            <a:br>
              <a:rPr lang="ru-RU" dirty="0"/>
            </a:br>
            <a:r>
              <a:rPr lang="ru-RU" dirty="0"/>
              <a:t>• в спорах пытаться договориться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i="1" dirty="0">
                <a:solidFill>
                  <a:schemeClr val="tx1"/>
                </a:solidFill>
              </a:rPr>
              <a:t>Для успешного прохождения и оптимизации развития самостоятельности нужно:</a:t>
            </a: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4676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281339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dirty="0">
                <a:solidFill>
                  <a:schemeClr val="tx1"/>
                </a:solidFill>
              </a:rPr>
              <a:t>Формирование круга интересов восьмиклассников на основе особенностей их характера и способностей </a:t>
            </a:r>
          </a:p>
          <a:p>
            <a:pPr lvl="0"/>
            <a:r>
              <a:rPr lang="ru-RU" dirty="0">
                <a:solidFill>
                  <a:schemeClr val="tx1"/>
                </a:solidFill>
              </a:rPr>
              <a:t>Максимальное сокращение периода его свободного времени – «времени праздного существования и безделья» </a:t>
            </a:r>
          </a:p>
          <a:p>
            <a:pPr lvl="0"/>
            <a:r>
              <a:rPr lang="ru-RU" dirty="0">
                <a:solidFill>
                  <a:schemeClr val="tx1"/>
                </a:solidFill>
              </a:rPr>
              <a:t>Привлечение к таким занятиям как чтение, самообразование, занятия музыкой, спортом, положительно формирующим личность. </a:t>
            </a:r>
          </a:p>
          <a:p>
            <a:pPr lvl="0"/>
            <a:r>
              <a:rPr lang="ru-RU" dirty="0">
                <a:solidFill>
                  <a:schemeClr val="tx1"/>
                </a:solidFill>
              </a:rPr>
              <a:t>Включение подростка в такую деятельность, которая лежит в сфере интересов взрослых, но в то же время создает возможности ему реализовать и утвердить себя на уровне взрослых.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Как общаться с восьмиклассниками в этот период?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6344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484784"/>
            <a:ext cx="7408333" cy="4641379"/>
          </a:xfrm>
        </p:spPr>
        <p:txBody>
          <a:bodyPr>
            <a:normAutofit lnSpcReduction="10000"/>
          </a:bodyPr>
          <a:lstStyle/>
          <a:p>
            <a:pPr lvl="0"/>
            <a:r>
              <a:rPr lang="ru-RU" dirty="0">
                <a:solidFill>
                  <a:schemeClr val="tx1"/>
                </a:solidFill>
              </a:rPr>
              <a:t>Снижение проявления агрессии путем посещения спортивных школ, ежедневной гимнастики дома с использованием гантелей и эспандера, железных гирь и боксерских перчаток 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  <a:p>
            <a:pPr lvl="0"/>
            <a:r>
              <a:rPr lang="ru-RU" dirty="0">
                <a:solidFill>
                  <a:schemeClr val="tx1"/>
                </a:solidFill>
              </a:rPr>
              <a:t>Не предъявлять подростку завышенное требование, не подтвержденное способностью восьмиклассника </a:t>
            </a:r>
          </a:p>
          <a:p>
            <a:pPr lvl="0"/>
            <a:r>
              <a:rPr lang="ru-RU" dirty="0">
                <a:solidFill>
                  <a:schemeClr val="tx1"/>
                </a:solidFill>
              </a:rPr>
              <a:t>Честно указывать подростку на его удачи и </a:t>
            </a:r>
            <a:r>
              <a:rPr lang="ru-RU" dirty="0" smtClean="0">
                <a:solidFill>
                  <a:schemeClr val="tx1"/>
                </a:solidFill>
              </a:rPr>
              <a:t>неудачи </a:t>
            </a:r>
            <a:r>
              <a:rPr lang="ru-RU" dirty="0">
                <a:solidFill>
                  <a:schemeClr val="tx1"/>
                </a:solidFill>
              </a:rPr>
              <a:t>(причем удачи объяснять его способностями, а неудачи – недостаточной подготовкой) </a:t>
            </a:r>
          </a:p>
          <a:p>
            <a:pPr lvl="0"/>
            <a:r>
              <a:rPr lang="ru-RU" dirty="0">
                <a:solidFill>
                  <a:schemeClr val="tx1"/>
                </a:solidFill>
              </a:rPr>
              <a:t>Не захваливать подростка, объясняя его неудачи случайностью, т.к. это формирует у восьмиклассников эффект неадекватности.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883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628800"/>
            <a:ext cx="7408333" cy="4497363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dirty="0" smtClean="0">
                <a:solidFill>
                  <a:schemeClr val="tx1"/>
                </a:solidFill>
              </a:rPr>
              <a:t>Анализируйте </a:t>
            </a:r>
            <a:r>
              <a:rPr lang="ru-RU" dirty="0">
                <a:solidFill>
                  <a:schemeClr val="tx1"/>
                </a:solidFill>
              </a:rPr>
              <a:t>с детьми причины их удач и неудач </a:t>
            </a:r>
          </a:p>
          <a:p>
            <a:pPr lvl="0"/>
            <a:r>
              <a:rPr lang="ru-RU" dirty="0">
                <a:solidFill>
                  <a:schemeClr val="tx1"/>
                </a:solidFill>
              </a:rPr>
              <a:t>Поддерживайте ребенка, когда ему нелегко </a:t>
            </a:r>
          </a:p>
          <a:p>
            <a:pPr lvl="0"/>
            <a:r>
              <a:rPr lang="ru-RU" dirty="0">
                <a:solidFill>
                  <a:schemeClr val="tx1"/>
                </a:solidFill>
              </a:rPr>
              <a:t>Старайтесь не ограждать подростка от трудностей </a:t>
            </a:r>
          </a:p>
          <a:p>
            <a:pPr lvl="0"/>
            <a:r>
              <a:rPr lang="ru-RU" dirty="0">
                <a:solidFill>
                  <a:schemeClr val="tx1"/>
                </a:solidFill>
              </a:rPr>
              <a:t>Научите преодолевать трудности </a:t>
            </a:r>
          </a:p>
          <a:p>
            <a:pPr lvl="0"/>
            <a:r>
              <a:rPr lang="ru-RU" dirty="0">
                <a:solidFill>
                  <a:schemeClr val="tx1"/>
                </a:solidFill>
              </a:rPr>
              <a:t>Сравнивайте своего ребенка </a:t>
            </a:r>
            <a:r>
              <a:rPr lang="ru-RU" b="1" dirty="0">
                <a:solidFill>
                  <a:schemeClr val="tx1"/>
                </a:solidFill>
              </a:rPr>
              <a:t>только с ним самим!!!, </a:t>
            </a:r>
            <a:r>
              <a:rPr lang="ru-RU" dirty="0">
                <a:solidFill>
                  <a:schemeClr val="tx1"/>
                </a:solidFill>
              </a:rPr>
              <a:t>обязательно отмечая продвижение вперед </a:t>
            </a:r>
          </a:p>
          <a:p>
            <a:pPr lvl="0"/>
            <a:r>
              <a:rPr lang="ru-RU" dirty="0">
                <a:solidFill>
                  <a:schemeClr val="tx1"/>
                </a:solidFill>
              </a:rPr>
              <a:t>Постоянно контролируйте ребенка, но без </a:t>
            </a:r>
            <a:r>
              <a:rPr lang="ru-RU" dirty="0" err="1">
                <a:solidFill>
                  <a:schemeClr val="tx1"/>
                </a:solidFill>
              </a:rPr>
              <a:t>гиперопеки</a:t>
            </a:r>
            <a:r>
              <a:rPr lang="ru-RU" dirty="0">
                <a:solidFill>
                  <a:schemeClr val="tx1"/>
                </a:solidFill>
              </a:rPr>
              <a:t> по принципу: «Доверяй, но проверяй!» 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</a:rPr>
              <a:t>Информируйте </a:t>
            </a:r>
            <a:r>
              <a:rPr lang="ru-RU" dirty="0">
                <a:solidFill>
                  <a:schemeClr val="tx1"/>
                </a:solidFill>
              </a:rPr>
              <a:t>своего ребенка о </a:t>
            </a:r>
            <a:r>
              <a:rPr lang="ru-RU" b="1" dirty="0">
                <a:solidFill>
                  <a:schemeClr val="tx1"/>
                </a:solidFill>
              </a:rPr>
              <a:t>границах </a:t>
            </a:r>
            <a:r>
              <a:rPr lang="ru-RU" dirty="0">
                <a:solidFill>
                  <a:schemeClr val="tx1"/>
                </a:solidFill>
              </a:rPr>
              <a:t>материальных потребностей и напоминайте, что духовные потребности должны развиваться постоянно </a:t>
            </a:r>
          </a:p>
          <a:p>
            <a:pPr lvl="0"/>
            <a:r>
              <a:rPr lang="ru-RU" dirty="0">
                <a:solidFill>
                  <a:schemeClr val="tx1"/>
                </a:solidFill>
              </a:rPr>
              <a:t>Замечайте любое положительное изменение в развитии личности ребенка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Рекомендации для родителей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4336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48499" y="1173892"/>
            <a:ext cx="7408333" cy="5310617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dirty="0">
                <a:solidFill>
                  <a:schemeClr val="tx1"/>
                </a:solidFill>
              </a:rPr>
              <a:t>Рассказывайте ребенку о  </a:t>
            </a:r>
            <a:r>
              <a:rPr lang="ru-RU" u="sng" dirty="0">
                <a:solidFill>
                  <a:schemeClr val="tx1"/>
                </a:solidFill>
              </a:rPr>
              <a:t>своих</a:t>
            </a:r>
            <a:r>
              <a:rPr lang="ru-RU" dirty="0">
                <a:solidFill>
                  <a:schemeClr val="tx1"/>
                </a:solidFill>
              </a:rPr>
              <a:t> проблемах, о том, что волновало Вас, когда Вы сами были в их возрасте </a:t>
            </a:r>
          </a:p>
          <a:p>
            <a:pPr lvl="0"/>
            <a:r>
              <a:rPr lang="ru-RU" dirty="0">
                <a:solidFill>
                  <a:schemeClr val="tx1"/>
                </a:solidFill>
              </a:rPr>
              <a:t>Покупайте своему ребенку книги по психологии, самопознанию </a:t>
            </a:r>
          </a:p>
          <a:p>
            <a:pPr lvl="0"/>
            <a:r>
              <a:rPr lang="ru-RU" dirty="0">
                <a:solidFill>
                  <a:schemeClr val="tx1"/>
                </a:solidFill>
              </a:rPr>
              <a:t>Будьте всегда личным примером (учите делами, а не словами) </a:t>
            </a:r>
          </a:p>
          <a:p>
            <a:pPr lvl="0"/>
            <a:r>
              <a:rPr lang="ru-RU" b="1" dirty="0">
                <a:solidFill>
                  <a:schemeClr val="tx1"/>
                </a:solidFill>
              </a:rPr>
              <a:t>Помните,</a:t>
            </a:r>
            <a:r>
              <a:rPr lang="ru-RU" dirty="0">
                <a:solidFill>
                  <a:schemeClr val="tx1"/>
                </a:solidFill>
              </a:rPr>
              <a:t> что только личным примером можно что-то изменит в лучшую сторону, т.к. </a:t>
            </a:r>
            <a:r>
              <a:rPr lang="ru-RU" dirty="0" err="1">
                <a:solidFill>
                  <a:schemeClr val="tx1"/>
                </a:solidFill>
              </a:rPr>
              <a:t>самоактуализация</a:t>
            </a:r>
            <a:r>
              <a:rPr lang="ru-RU" dirty="0">
                <a:solidFill>
                  <a:schemeClr val="tx1"/>
                </a:solidFill>
              </a:rPr>
              <a:t> передается от родителей к детям. </a:t>
            </a:r>
            <a:r>
              <a:rPr lang="ru-RU" b="1" dirty="0">
                <a:solidFill>
                  <a:schemeClr val="tx1"/>
                </a:solidFill>
              </a:rPr>
              <a:t>У творческих родителей всегда неординарные дети</a:t>
            </a:r>
            <a:r>
              <a:rPr lang="ru-RU" dirty="0">
                <a:solidFill>
                  <a:schemeClr val="tx1"/>
                </a:solidFill>
              </a:rPr>
              <a:t>. </a:t>
            </a:r>
          </a:p>
          <a:p>
            <a:pPr lvl="0"/>
            <a:r>
              <a:rPr lang="ru-RU" dirty="0">
                <a:solidFill>
                  <a:schemeClr val="tx1"/>
                </a:solidFill>
              </a:rPr>
              <a:t>Разговаривайте с детьми как с равными, уважая их мнение, избегая нравоучений, криков, назидательности и уж тем более иронии </a:t>
            </a:r>
          </a:p>
          <a:p>
            <a:pPr lvl="0"/>
            <a:r>
              <a:rPr lang="ru-RU" dirty="0">
                <a:solidFill>
                  <a:schemeClr val="tx1"/>
                </a:solidFill>
              </a:rPr>
              <a:t>Советуйте ребенку следить за своей внешностью: одеждой, прической, личной гигиеной 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</a:rPr>
              <a:t>Чаще </a:t>
            </a:r>
            <a:r>
              <a:rPr lang="ru-RU" dirty="0">
                <a:solidFill>
                  <a:schemeClr val="tx1"/>
                </a:solidFill>
              </a:rPr>
              <a:t>рассказывайте своим детям о том, какие у Вас были взаимоотношения с противоположным полом в 14-15 лет, делая акцент на благородстве, культуре чувств, уважении друг к другу, ответственности друг за друга. 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243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412776"/>
            <a:ext cx="7408333" cy="4713387"/>
          </a:xfrm>
        </p:spPr>
        <p:txBody>
          <a:bodyPr>
            <a:normAutofit/>
          </a:bodyPr>
          <a:lstStyle/>
          <a:p>
            <a:pPr lvl="0"/>
            <a:r>
              <a:rPr lang="ru-RU" dirty="0" smtClean="0">
                <a:solidFill>
                  <a:schemeClr val="tx1"/>
                </a:solidFill>
              </a:rPr>
              <a:t>Познакомьтесь </a:t>
            </a:r>
            <a:r>
              <a:rPr lang="ru-RU" dirty="0">
                <a:solidFill>
                  <a:schemeClr val="tx1"/>
                </a:solidFill>
              </a:rPr>
              <a:t>с друзьями своего ребенка, просите их информировать Вас о способах </a:t>
            </a:r>
            <a:r>
              <a:rPr lang="ru-RU" dirty="0" smtClean="0">
                <a:solidFill>
                  <a:schemeClr val="tx1"/>
                </a:solidFill>
              </a:rPr>
              <a:t>времяпровождения, </a:t>
            </a:r>
            <a:r>
              <a:rPr lang="ru-RU" dirty="0">
                <a:solidFill>
                  <a:schemeClr val="tx1"/>
                </a:solidFill>
              </a:rPr>
              <a:t>но не превращайтесь в шпиона, следящего за каждым шагом ребенка. </a:t>
            </a:r>
          </a:p>
          <a:p>
            <a:pPr lvl="0"/>
            <a:r>
              <a:rPr lang="ru-RU" b="1" dirty="0">
                <a:solidFill>
                  <a:schemeClr val="tx1"/>
                </a:solidFill>
              </a:rPr>
              <a:t>Помните: недоверие оскорбляет!!!</a:t>
            </a:r>
            <a:endParaRPr lang="ru-RU" dirty="0">
              <a:solidFill>
                <a:schemeClr val="tx1"/>
              </a:solidFill>
            </a:endParaRPr>
          </a:p>
          <a:p>
            <a:pPr lvl="0"/>
            <a:r>
              <a:rPr lang="ru-RU" dirty="0">
                <a:solidFill>
                  <a:schemeClr val="tx1"/>
                </a:solidFill>
              </a:rPr>
              <a:t>Следите за тем, какие книги читает Ваш ребенок, какие фильмы смотрит. Постарайтесь оградить его от тех, которые могут вызвать приступы агрессии или </a:t>
            </a:r>
            <a:r>
              <a:rPr lang="ru-RU" dirty="0" err="1">
                <a:solidFill>
                  <a:schemeClr val="tx1"/>
                </a:solidFill>
              </a:rPr>
              <a:t>девиантного</a:t>
            </a:r>
            <a:r>
              <a:rPr lang="ru-RU" dirty="0">
                <a:solidFill>
                  <a:schemeClr val="tx1"/>
                </a:solidFill>
              </a:rPr>
              <a:t> поведения. </a:t>
            </a:r>
          </a:p>
          <a:p>
            <a:pPr lvl="0"/>
            <a:r>
              <a:rPr lang="ru-RU" dirty="0">
                <a:solidFill>
                  <a:schemeClr val="tx1"/>
                </a:solidFill>
              </a:rPr>
              <a:t>Будьте всегда для своего ребенка прежде всего старшим, мудрым другом и только потом любящей(им) мамой(папой) 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46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7200" dirty="0" smtClean="0"/>
              <a:t>Спасибо за внимание</a:t>
            </a:r>
            <a:endParaRPr lang="ru-RU" sz="7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16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59</TotalTime>
  <Words>446</Words>
  <Application>Microsoft Office PowerPoint</Application>
  <PresentationFormat>Экран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Волна</vt:lpstr>
      <vt:lpstr>Возрастные особенности восьмиклассников</vt:lpstr>
      <vt:lpstr>Восьмиклассники находятся на 3 этапе развития самостоятельности: «Пробую быть самостоятельным, хотя не очень умею».</vt:lpstr>
      <vt:lpstr>Для успешного прохождения и оптимизации развития самостоятельности нужно: </vt:lpstr>
      <vt:lpstr>Как общаться с восьмиклассниками в этот период? </vt:lpstr>
      <vt:lpstr>Презентация PowerPoint</vt:lpstr>
      <vt:lpstr>Рекомендации для родителей 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Возрастные особенности восьмиклассников</dc:title>
  <dc:creator>наталья</dc:creator>
  <cp:lastModifiedBy>28</cp:lastModifiedBy>
  <cp:revision>5</cp:revision>
  <dcterms:created xsi:type="dcterms:W3CDTF">2015-09-23T15:53:42Z</dcterms:created>
  <dcterms:modified xsi:type="dcterms:W3CDTF">2015-09-24T08:18:59Z</dcterms:modified>
</cp:coreProperties>
</file>