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6" r:id="rId5"/>
    <p:sldId id="269" r:id="rId6"/>
    <p:sldId id="271" r:id="rId7"/>
    <p:sldId id="272" r:id="rId8"/>
    <p:sldId id="273" r:id="rId9"/>
    <p:sldId id="275" r:id="rId10"/>
    <p:sldId id="278" r:id="rId11"/>
    <p:sldId id="282" r:id="rId12"/>
    <p:sldId id="284" r:id="rId13"/>
    <p:sldId id="285" r:id="rId14"/>
    <p:sldId id="287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>
        <p:scale>
          <a:sx n="72" d="100"/>
          <a:sy n="72" d="100"/>
        </p:scale>
        <p:origin x="-4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CB4AB-9F89-4328-A906-1D5E7B6D5044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B4D87-47AA-493A-907E-B5ECED78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B4D87-47AA-493A-907E-B5ECED7828A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459-B9BE-4266-A193-2901C32F691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587A-8AAC-48B7-909F-213292738A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459-B9BE-4266-A193-2901C32F691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587A-8AAC-48B7-909F-213292738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459-B9BE-4266-A193-2901C32F691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587A-8AAC-48B7-909F-213292738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459-B9BE-4266-A193-2901C32F691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587A-8AAC-48B7-909F-213292738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459-B9BE-4266-A193-2901C32F691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1D587A-8AAC-48B7-909F-213292738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459-B9BE-4266-A193-2901C32F691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587A-8AAC-48B7-909F-213292738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459-B9BE-4266-A193-2901C32F691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587A-8AAC-48B7-909F-213292738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459-B9BE-4266-A193-2901C32F691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587A-8AAC-48B7-909F-213292738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459-B9BE-4266-A193-2901C32F691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587A-8AAC-48B7-909F-213292738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459-B9BE-4266-A193-2901C32F691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587A-8AAC-48B7-909F-213292738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459-B9BE-4266-A193-2901C32F691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587A-8AAC-48B7-909F-213292738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A72459-B9BE-4266-A193-2901C32F691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1D587A-8AAC-48B7-909F-213292738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детский сад № 65 Кировского района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Санкт Петербурга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992888" cy="4680520"/>
          </a:xfrm>
        </p:spPr>
        <p:txBody>
          <a:bodyPr>
            <a:normAutofit fontScale="85000" lnSpcReduction="20000"/>
          </a:bodyPr>
          <a:lstStyle/>
          <a:p>
            <a:endParaRPr lang="ru-RU" sz="4300" b="1" dirty="0" smtClean="0"/>
          </a:p>
          <a:p>
            <a:endParaRPr lang="ru-RU" sz="4300" b="1" dirty="0"/>
          </a:p>
          <a:p>
            <a:r>
              <a:rPr lang="ru-RU" sz="4300" b="1" dirty="0" smtClean="0">
                <a:solidFill>
                  <a:schemeClr val="tx1"/>
                </a:solidFill>
              </a:rPr>
              <a:t>Такой разный Новый год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Образовательная область: «Социально-коммуникативное развитие»</a:t>
            </a:r>
          </a:p>
          <a:p>
            <a:pPr algn="r"/>
            <a:endParaRPr lang="ru-RU" sz="1700" dirty="0" smtClean="0">
              <a:solidFill>
                <a:schemeClr val="tx1"/>
              </a:solidFill>
            </a:endParaRPr>
          </a:p>
          <a:p>
            <a:pPr algn="r"/>
            <a:endParaRPr lang="ru-RU" sz="1700" dirty="0">
              <a:solidFill>
                <a:schemeClr val="tx1"/>
              </a:solidFill>
            </a:endParaRPr>
          </a:p>
          <a:p>
            <a:pPr algn="r"/>
            <a:endParaRPr lang="ru-RU" sz="1700" dirty="0" smtClean="0">
              <a:solidFill>
                <a:schemeClr val="tx1"/>
              </a:solidFill>
            </a:endParaRPr>
          </a:p>
          <a:p>
            <a:pPr algn="r"/>
            <a:endParaRPr lang="ru-RU" sz="1700" dirty="0" smtClean="0">
              <a:solidFill>
                <a:schemeClr val="tx1"/>
              </a:solidFill>
            </a:endParaRPr>
          </a:p>
          <a:p>
            <a:pPr algn="r"/>
            <a:r>
              <a:rPr lang="ru-RU" sz="1700" dirty="0" smtClean="0">
                <a:solidFill>
                  <a:schemeClr val="tx1"/>
                </a:solidFill>
              </a:rPr>
              <a:t>Автор: воспитатель </a:t>
            </a:r>
          </a:p>
          <a:p>
            <a:pPr algn="r"/>
            <a:r>
              <a:rPr lang="ru-RU" sz="1700" dirty="0" smtClean="0">
                <a:solidFill>
                  <a:schemeClr val="tx1"/>
                </a:solidFill>
              </a:rPr>
              <a:t>первой квалификационной категории </a:t>
            </a:r>
          </a:p>
          <a:p>
            <a:pPr algn="r"/>
            <a:r>
              <a:rPr lang="ru-RU" sz="1700" dirty="0" smtClean="0">
                <a:solidFill>
                  <a:schemeClr val="tx1"/>
                </a:solidFill>
              </a:rPr>
              <a:t>Лычковская Анастасия Евгеньевна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300" dirty="0" smtClean="0">
                <a:solidFill>
                  <a:schemeClr val="tx1"/>
                </a:solidFill>
              </a:rPr>
              <a:t>Санкт  - Петербург 2015г.</a:t>
            </a:r>
            <a:endParaRPr lang="ru-RU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Италия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980728"/>
            <a:ext cx="3384376" cy="514543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Для того чтобы наступающий год был удачным, итальянцы облачаются в красное белье. Поэтому в новогодние дни все витрины магазинов пестрят красными вещицами. В целом на новый год в Италии принято покупать новые вещи. Вообще говоря, Новый год для жителей Италии это все новое. Отсюда и пошел обычай выбрасывать в Новый год из окон старые вещи. Впрочем, в связи с большим риском получить травму, прогуливаясь под балконами итальянских домов, такая традиция давно вышла из моды. В новогоднюю ночь все привлекают удачу. И делают это всеми возможными способами. Например, для того, чтобы жить в достатке весь наступающий год, в Италии приято класть на подоконники монетки или ставить зажженные свечи.</a:t>
            </a:r>
          </a:p>
          <a:p>
            <a:r>
              <a:rPr lang="ru-RU" b="1" dirty="0" smtClean="0"/>
              <a:t>Самое популярное место в новогоднюю ночь это </a:t>
            </a:r>
            <a:r>
              <a:rPr lang="ru-RU" b="1" dirty="0" err="1" smtClean="0"/>
              <a:t>Пьяца</a:t>
            </a:r>
            <a:r>
              <a:rPr lang="ru-RU" b="1" dirty="0" smtClean="0"/>
              <a:t> </a:t>
            </a:r>
            <a:r>
              <a:rPr lang="ru-RU" b="1" dirty="0" err="1" smtClean="0"/>
              <a:t>дель</a:t>
            </a:r>
            <a:r>
              <a:rPr lang="ru-RU" b="1" dirty="0" smtClean="0"/>
              <a:t> </a:t>
            </a:r>
            <a:r>
              <a:rPr lang="ru-RU" b="1" dirty="0" err="1" smtClean="0"/>
              <a:t>Пополо</a:t>
            </a:r>
            <a:r>
              <a:rPr lang="ru-RU" b="1" dirty="0" smtClean="0"/>
              <a:t> – центральная площадь Рима. Ни один Новый год в Италии не обходится без фейерверков, хлопушек и петард.</a:t>
            </a:r>
            <a:endParaRPr lang="ru-RU" b="1" dirty="0"/>
          </a:p>
        </p:txBody>
      </p:sp>
      <p:pic>
        <p:nvPicPr>
          <p:cNvPr id="5" name="Содержимое 4" descr="000002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980728"/>
            <a:ext cx="5040560" cy="554461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Финляндия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500" b="1" dirty="0" smtClean="0">
                <a:solidFill>
                  <a:srgbClr val="002060"/>
                </a:solidFill>
              </a:rPr>
              <a:t>В Финляндии Дед Мороз имеет очень смешное название, </a:t>
            </a:r>
            <a:r>
              <a:rPr lang="ru-RU" sz="1500" b="1" dirty="0" err="1" smtClean="0">
                <a:solidFill>
                  <a:srgbClr val="002060"/>
                </a:solidFill>
              </a:rPr>
              <a:t>Йоулупукки</a:t>
            </a:r>
            <a:r>
              <a:rPr lang="ru-RU" sz="1500" b="1" dirty="0" smtClean="0">
                <a:solidFill>
                  <a:srgbClr val="002060"/>
                </a:solidFill>
              </a:rPr>
              <a:t>. В переводе, это название означает рождественский козел. А такое название дали деду морозу лишь потому, что в рождество он разъезжает на повозке, впряженную козлом.</a:t>
            </a:r>
          </a:p>
          <a:p>
            <a:r>
              <a:rPr lang="ru-RU" sz="1500" b="1" dirty="0" smtClean="0">
                <a:solidFill>
                  <a:srgbClr val="002060"/>
                </a:solidFill>
              </a:rPr>
              <a:t>   Выглядит </a:t>
            </a:r>
            <a:r>
              <a:rPr lang="ru-RU" sz="1500" b="1" dirty="0" err="1" smtClean="0">
                <a:solidFill>
                  <a:srgbClr val="002060"/>
                </a:solidFill>
              </a:rPr>
              <a:t>Йоулупукки</a:t>
            </a:r>
            <a:r>
              <a:rPr lang="ru-RU" sz="1500" b="1" dirty="0" smtClean="0">
                <a:solidFill>
                  <a:srgbClr val="002060"/>
                </a:solidFill>
              </a:rPr>
              <a:t> тоже очень интересно, он одет короткую красную шубу и конусообразную красную шапку. Всегда с ним рядом его помощники гномы, да и сам </a:t>
            </a:r>
            <a:r>
              <a:rPr lang="ru-RU" sz="1500" b="1" dirty="0" err="1" smtClean="0">
                <a:solidFill>
                  <a:srgbClr val="002060"/>
                </a:solidFill>
              </a:rPr>
              <a:t>Йоулупукки</a:t>
            </a:r>
            <a:r>
              <a:rPr lang="ru-RU" sz="1500" b="1" dirty="0" smtClean="0">
                <a:solidFill>
                  <a:srgbClr val="002060"/>
                </a:solidFill>
              </a:rPr>
              <a:t>, из-за своего низкого роста, очень похож на гномика.</a:t>
            </a:r>
          </a:p>
          <a:p>
            <a:r>
              <a:rPr lang="ru-RU" sz="1500" b="1" dirty="0" smtClean="0">
                <a:solidFill>
                  <a:srgbClr val="002060"/>
                </a:solidFill>
              </a:rPr>
              <a:t>   У </a:t>
            </a:r>
            <a:r>
              <a:rPr lang="ru-RU" sz="1500" b="1" dirty="0" err="1" smtClean="0">
                <a:solidFill>
                  <a:srgbClr val="002060"/>
                </a:solidFill>
              </a:rPr>
              <a:t>Йоулупукки</a:t>
            </a:r>
            <a:r>
              <a:rPr lang="ru-RU" sz="1500" b="1" dirty="0" smtClean="0">
                <a:solidFill>
                  <a:srgbClr val="002060"/>
                </a:solidFill>
              </a:rPr>
              <a:t> есть жена, ее зовут </a:t>
            </a:r>
            <a:r>
              <a:rPr lang="ru-RU" sz="1500" b="1" dirty="0" err="1" smtClean="0">
                <a:solidFill>
                  <a:srgbClr val="002060"/>
                </a:solidFill>
              </a:rPr>
              <a:t>Муори</a:t>
            </a:r>
            <a:r>
              <a:rPr lang="ru-RU" sz="1500" b="1" dirty="0" smtClean="0">
                <a:solidFill>
                  <a:srgbClr val="002060"/>
                </a:solidFill>
              </a:rPr>
              <a:t>, с которой они уже очень давно живут на горе </a:t>
            </a:r>
            <a:r>
              <a:rPr lang="ru-RU" sz="1500" b="1" dirty="0" err="1" smtClean="0">
                <a:solidFill>
                  <a:srgbClr val="002060"/>
                </a:solidFill>
              </a:rPr>
              <a:t>Корваптуптури</a:t>
            </a:r>
            <a:r>
              <a:rPr lang="ru-RU" sz="1500" b="1" dirty="0" smtClean="0">
                <a:solidFill>
                  <a:srgbClr val="002060"/>
                </a:solidFill>
              </a:rPr>
              <a:t>. А также он обладает очень тонким  слухом, ведь даже сказанное шепотом желание, он может расслышать без труда. Поэтому он знает все желания, которые загадывают ребятишки под рождественские праздники.</a:t>
            </a:r>
          </a:p>
          <a:p>
            <a:endParaRPr lang="ru-RU" dirty="0"/>
          </a:p>
        </p:txBody>
      </p:sp>
      <p:pic>
        <p:nvPicPr>
          <p:cNvPr id="5" name="Содержимое 4" descr="йоллоупук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551067"/>
            <a:ext cx="5317430" cy="490226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1694"/>
          </a:xfrm>
        </p:spPr>
        <p:txBody>
          <a:bodyPr/>
          <a:lstStyle/>
          <a:p>
            <a:r>
              <a:rPr lang="ru-RU" dirty="0" smtClean="0"/>
              <a:t>Норвегия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Норвежцы ждут подарков от крошечных домовых, которых зовут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Ниссе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Очень уж славные они ребята.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Сладкое просто обожают, как малые дети. А носят чудесные и веселые вязаные колпачки. Если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Ниссе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забредет к вам в дом (ну совершенно случайно!), вы знаете, чем его угостить</a:t>
            </a:r>
            <a:endParaRPr lang="ru-RU" sz="1200" b="1" dirty="0"/>
          </a:p>
        </p:txBody>
      </p:sp>
      <p:pic>
        <p:nvPicPr>
          <p:cNvPr id="7" name="Содержимое 6" descr="ниссе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4173860" cy="3888432"/>
          </a:xfrm>
        </p:spPr>
      </p:pic>
      <p:pic>
        <p:nvPicPr>
          <p:cNvPr id="8" name="Содержимое 7" descr="ниссе 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92896"/>
            <a:ext cx="4175447" cy="388843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/>
          <a:lstStyle/>
          <a:p>
            <a:pPr algn="ctr"/>
            <a:r>
              <a:rPr lang="ru-RU" dirty="0" smtClean="0"/>
              <a:t>США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3898776" cy="5217443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Везде появляются праздничные декорации, звучат рождественские и новогодние мелодии, все утопает в огнях. Президент США зажигает огни на главной елке Америки, установленной напротив Белого дома. По традиции каждый из 50 штатов присылает в Вашингтон маленькую елочку. Затем все эти елочки с названием штата, откуда они были привезены, размещают вокруг большой елки, и приезжающие в Вашингтон американцы из других штатов спешат сфотографироваться на фоне своей елочки. А в южных штатах, например, во Флориде, украшают не елку, а пальму.</a:t>
            </a:r>
            <a:endParaRPr lang="ru-RU" sz="1600" b="1" dirty="0"/>
          </a:p>
        </p:txBody>
      </p:sp>
      <p:pic>
        <p:nvPicPr>
          <p:cNvPr id="5" name="Содержимое 4" descr="1356862495_4191185813_f7c30e1501_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980728"/>
            <a:ext cx="4320480" cy="424847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Первые сведения о Санта-Клаусе мы находим примерно в 4-м веке - тогда на территории, где сейчас находится Турция, проживал Святой </a:t>
            </a:r>
            <a:r>
              <a:rPr lang="ru-RU" sz="1600" b="1" dirty="0" err="1" smtClean="0"/>
              <a:t>Николас</a:t>
            </a:r>
            <a:r>
              <a:rPr lang="ru-RU" sz="1600" b="1" dirty="0" smtClean="0"/>
              <a:t>, славившийся своей щедростью и добротой. После его смерти останки старца предположительно были тайно вывезены в Европу и  католическая церковь учредила 6 декабря днем Святого </a:t>
            </a:r>
            <a:r>
              <a:rPr lang="ru-RU" sz="1600" b="1" dirty="0" err="1" smtClean="0"/>
              <a:t>НиколасаИменно</a:t>
            </a:r>
            <a:r>
              <a:rPr lang="ru-RU" sz="1600" b="1" dirty="0" smtClean="0"/>
              <a:t> голландские переселенцы и познакомили в 17-м веке Новый свет со святым </a:t>
            </a:r>
            <a:r>
              <a:rPr lang="ru-RU" sz="1600" b="1" dirty="0" err="1" smtClean="0"/>
              <a:t>Николасом</a:t>
            </a:r>
            <a:r>
              <a:rPr lang="ru-RU" sz="1600" b="1" dirty="0" smtClean="0"/>
              <a:t>, который в Америке трансформировался в Санта-Клауса.</a:t>
            </a:r>
          </a:p>
          <a:p>
            <a:r>
              <a:rPr lang="ru-RU" sz="1600" b="1" dirty="0" smtClean="0"/>
              <a:t>Известный всем образ </a:t>
            </a:r>
            <a:r>
              <a:rPr lang="ru-RU" sz="1600" b="1" dirty="0" err="1" smtClean="0"/>
              <a:t>Санты</a:t>
            </a:r>
            <a:r>
              <a:rPr lang="ru-RU" sz="1600" b="1" dirty="0" smtClean="0"/>
              <a:t> как полноватого добродушного старичка в красной курточке был придуман американским художником Томасом Настом и впервые опубликован в начале 1863 года.</a:t>
            </a:r>
          </a:p>
          <a:p>
            <a:r>
              <a:rPr lang="ru-RU" sz="1600" b="1" dirty="0" smtClean="0"/>
              <a:t>Считается, что Санта-Клаус пробирается в дом через дымоход, чтобы оставить детям подарки. Но даже отсутствие в доме дымохода не должно стать препятствием для нахождения в доме еще одного обязательного атрибута Рождества – </a:t>
            </a:r>
            <a:r>
              <a:rPr lang="ru-RU" sz="1600" b="1" dirty="0" err="1" smtClean="0"/>
              <a:t>чулков</a:t>
            </a:r>
            <a:r>
              <a:rPr lang="ru-RU" sz="1600" b="1" dirty="0" smtClean="0"/>
              <a:t> для подарков. По легенде, Святой </a:t>
            </a:r>
            <a:r>
              <a:rPr lang="ru-RU" sz="1600" b="1" dirty="0" err="1" smtClean="0"/>
              <a:t>Николас</a:t>
            </a:r>
            <a:r>
              <a:rPr lang="ru-RU" sz="1600" b="1" dirty="0" smtClean="0"/>
              <a:t>, проезжая мимо дома обедневшего дворянина, заметил повешенные у камина на просушку чулки его дочерей, и бросил в дымоход маленькие мешочки с золотом, которые, упав прямо в чулки, стали приданым девушек.</a:t>
            </a:r>
          </a:p>
          <a:p>
            <a:r>
              <a:rPr lang="ru-RU" sz="1600" b="1" dirty="0" smtClean="0"/>
              <a:t>В Америку Санта-Клаус попадает по-разному. Традиционно он передвигается на санях, запряженных оленями. Но Америка – страна огромная. На Гавайи Санта прибывает на Рождественском корабле или лодке, а в Калифорнию – на доске для сёрфинга.</a:t>
            </a:r>
          </a:p>
          <a:p>
            <a:r>
              <a:rPr lang="ru-RU" sz="1600" b="1" dirty="0" smtClean="0"/>
              <a:t>В Америке у Санта Клауса есть два дома. В </a:t>
            </a:r>
            <a:r>
              <a:rPr lang="ru-RU" sz="1600" b="1" dirty="0" err="1" smtClean="0"/>
              <a:t>Торрингтоне</a:t>
            </a:r>
            <a:r>
              <a:rPr lang="ru-RU" sz="1600" b="1" dirty="0" smtClean="0"/>
              <a:t> (штат Коннектикут) есть рождественская деревушка, где Санта со своими эльфами раздает подарки. Другой дом находится в </a:t>
            </a:r>
            <a:r>
              <a:rPr lang="ru-RU" sz="1600" b="1" dirty="0" err="1" smtClean="0"/>
              <a:t>Вильмингтоне</a:t>
            </a:r>
            <a:r>
              <a:rPr lang="ru-RU" sz="1600" b="1" dirty="0" smtClean="0"/>
              <a:t> (штат Нью-Йорк), где расположена деревня Санта Клауса и его северного оленя. Так же Санта Клаус почитаем во всех европейских странах, наряду с их традиционными новогодними покровителями.</a:t>
            </a:r>
            <a:endParaRPr lang="ru-RU" sz="1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n.ru/data/forum/images/2012-12/60414453-48fb7baf0435ef3aad309595f9191f83_7f7d3268af4832b59ea01db122f95cdc.jpe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3933056"/>
            <a:ext cx="6246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бы вы не были, в Швеции, США, Финляндии или России, всех детишек на планете объединяет одно – они не перестают смотреть в окно, в надежде, что та мерцающая в ночи звездочка, это спешащий к ребятам дедушка Мороз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60040"/>
          </a:xfrm>
        </p:spPr>
        <p:txBody>
          <a:bodyPr>
            <a:normAutofit fontScale="90000"/>
          </a:bodyPr>
          <a:lstStyle/>
          <a:p>
            <a:pPr algn="just"/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8424936" cy="5530019"/>
          </a:xfrm>
        </p:spPr>
      </p:pic>
      <p:sp>
        <p:nvSpPr>
          <p:cNvPr id="6" name="Прямоугольник 5"/>
          <p:cNvSpPr/>
          <p:nvPr/>
        </p:nvSpPr>
        <p:spPr>
          <a:xfrm>
            <a:off x="539552" y="2564904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Мы привыкли, что Новый Год - это елка, подарки и  Дед Мороз. Именно так считают и  дети, и взрослые, еще с тех пор, когда были детьми. Кроме этих трех пунктов, к списку про Новый Год обычно добавляют также Снегурочку, утренники, новогодние костюмы, мандарины и фейерверки. А что в других странах  думают про Новый Год  и как его отмечают? 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pPr algn="ctr"/>
            <a:r>
              <a:rPr lang="ru-RU" smtClean="0"/>
              <a:t>Россия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836712"/>
            <a:ext cx="3384376" cy="5544616"/>
          </a:xfrm>
        </p:spPr>
        <p:txBody>
          <a:bodyPr>
            <a:noAutofit/>
          </a:bodyPr>
          <a:lstStyle/>
          <a:p>
            <a:r>
              <a:rPr lang="ru-RU" sz="1600" b="1" smtClean="0"/>
              <a:t>В Новый год приходит Дед Мороз и дарит детям подарки, которые приносит в мешке за спиной. Дед Мороз — сказочный персонаж славянского фольклора. В славянской мифологии — олицетворение зимних морозов, кузнец, сковывающий воду. Часто изображается в синей, серебристой или красной шубе расшитой узорами, в шапке (а не в колпаке), с длинной белой бородой и посохом в руке, в валенках. Ездит на тройке лошадей, на лыжах или передвигается пешком. Древние славяне представляли его в образе низенького старичка с длинной седой бородою. Его дыхание — сильная стужа. Его слёзы — сосульки. Иней — замёрзшие слова. А волосы — снежные облака. </a:t>
            </a:r>
            <a:endParaRPr lang="ru-RU" sz="1600" b="1" dirty="0"/>
          </a:p>
        </p:txBody>
      </p:sp>
      <p:pic>
        <p:nvPicPr>
          <p:cNvPr id="5" name="Содержимое 4" descr="1211302024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260648"/>
            <a:ext cx="5112567" cy="610827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Китай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980728"/>
            <a:ext cx="3672408" cy="5145435"/>
          </a:xfrm>
        </p:spPr>
        <p:txBody>
          <a:bodyPr>
            <a:normAutofit/>
          </a:bodyPr>
          <a:lstStyle/>
          <a:p>
            <a:r>
              <a:rPr lang="ru-RU" b="1" dirty="0" smtClean="0"/>
              <a:t>Новый год в Китае празднуют два раза. 1 января – официальный праздник, называемый Юань-дань, который китайцы обычно проводят тихо и скромно. Бурное веселье с ночными гуляниями и пышным застольем приходится на основной Китайский Новый год, когда вместо елки устанавливают Дерево Света и убирают его цветами, гирляндами и фонариками. В доме устанавливают цветущую ветку персика, или украшают дом мандариновыми деревцами, увешанными оранжевыми плодами, символизирующими процветание. Кроме того, люди ставят на алтарь арбузы, красная сладкая мякоть которых символизирует удачу в наступающем году. Многочисленные пожелания счастья, богатства, удачи в делах пишутся на красной бумаге. Конечно, елку в доме китайца под Новый год вы увидеть не сможете.</a:t>
            </a:r>
            <a:endParaRPr lang="ru-RU" b="1" dirty="0"/>
          </a:p>
        </p:txBody>
      </p:sp>
      <p:pic>
        <p:nvPicPr>
          <p:cNvPr id="5" name="Содержимое 4" descr="1356160817_chinese-new-year-tre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4824536" cy="561662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/>
          <a:lstStyle/>
          <a:p>
            <a:pPr algn="ctr"/>
            <a:r>
              <a:rPr lang="ru-RU" dirty="0" smtClean="0"/>
              <a:t>Англия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980728"/>
            <a:ext cx="3141985" cy="5145435"/>
          </a:xfrm>
        </p:spPr>
        <p:txBody>
          <a:bodyPr>
            <a:noAutofit/>
          </a:bodyPr>
          <a:lstStyle/>
          <a:p>
            <a:r>
              <a:rPr lang="ru-RU" b="1" dirty="0" smtClean="0"/>
              <a:t>В Англии принято на Новый год разыгрывать представления для детей на сюжеты старинных английских сказок. Лорд Беспорядок ведет за собой веселое карнавальное шествие, в котором принимают участие сказочные персонажи: Хобби </a:t>
            </a:r>
            <a:r>
              <a:rPr lang="ru-RU" b="1" dirty="0" err="1" smtClean="0"/>
              <a:t>Хорс</a:t>
            </a:r>
            <a:r>
              <a:rPr lang="ru-RU" b="1" dirty="0" smtClean="0"/>
              <a:t>, Мартовский заяц, </a:t>
            </a:r>
            <a:r>
              <a:rPr lang="ru-RU" b="1" dirty="0" err="1" smtClean="0"/>
              <a:t>Шалтай-Болтай</a:t>
            </a:r>
            <a:r>
              <a:rPr lang="ru-RU" b="1" dirty="0" smtClean="0"/>
              <a:t>, Панч и другие. Именно в Англии возник обычай обмениваться к Новому году поздравительными открытками. Первая новогодняя открытка была напечатана в Лондоне в 1843 году. Перед сном дети ставят на стол тарелку для подарков, которые им принесет Санта Клаус, а в башмаки кладут сено - угощение для ослика</a:t>
            </a:r>
            <a:endParaRPr lang="ru-RU" b="1" dirty="0"/>
          </a:p>
        </p:txBody>
      </p:sp>
      <p:pic>
        <p:nvPicPr>
          <p:cNvPr id="7" name="Содержимое 6" descr="анг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620688"/>
            <a:ext cx="5327774" cy="567469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ckardBell\Desktop\новогодние традиции\novuigo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7200"/>
            <a:ext cx="8640960" cy="5943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1582341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 английских домах к новогоднему столу подают индейку с </a:t>
            </a:r>
            <a:r>
              <a:rPr lang="ru-RU" dirty="0" err="1" smtClean="0">
                <a:solidFill>
                  <a:schemeClr val="bg1"/>
                </a:solidFill>
              </a:rPr>
              <a:t>кашатнами</a:t>
            </a:r>
            <a:r>
              <a:rPr lang="ru-RU" dirty="0" smtClean="0">
                <a:solidFill>
                  <a:schemeClr val="bg1"/>
                </a:solidFill>
              </a:rPr>
              <a:t> и жареным картофелем под соусом, а также тушеную брюссельскую капусту с мясными пирогами, после чего следуют пудинг, сладости, фрукты. На Британских островах имеет большое распространение обычай "впуска Нового года" - символический рубеж перехода от прошлой жизни к новой. Когда часы бьют 12, открывают заднюю дверь дома, чтобы выпустить Старый год, а с последним ударом часов открывают переднюю дверь, впуская Новый год.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Франция</a:t>
            </a:r>
            <a:endParaRPr lang="ru-RU" dirty="0"/>
          </a:p>
        </p:txBody>
      </p:sp>
      <p:pic>
        <p:nvPicPr>
          <p:cNvPr id="5" name="Содержимое 4" descr="пьер ноэ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3600400" cy="5472608"/>
          </a:xfrm>
        </p:spPr>
      </p:pic>
      <p:pic>
        <p:nvPicPr>
          <p:cNvPr id="6" name="Содержимое 5" descr="шаланд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4104456" cy="5400599"/>
          </a:xfrm>
        </p:spPr>
      </p:pic>
      <p:sp>
        <p:nvSpPr>
          <p:cNvPr id="7" name="Прямоугольник 6"/>
          <p:cNvSpPr/>
          <p:nvPr/>
        </p:nvSpPr>
        <p:spPr>
          <a:xfrm>
            <a:off x="611560" y="3717032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Франции два Деда Мороза. Одного зовут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Пэр-Ноэль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что означает Отец Рождество. Он приезжает к дому на осле с корзиной подарков, проникает в дом через дымоход и кладет  подарки в детскую обувь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64502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Второго зовут Шаланд . Этот бородатый старик носит меховую шапку и теплый дорожный плащ. В его корзине спрятаны розги для непослушных и ленивых детей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08313" cy="648072"/>
          </a:xfrm>
        </p:spPr>
        <p:txBody>
          <a:bodyPr/>
          <a:lstStyle/>
          <a:p>
            <a:pPr algn="ctr"/>
            <a:r>
              <a:rPr lang="ru-RU" dirty="0" smtClean="0"/>
              <a:t>Швеция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052736"/>
            <a:ext cx="3213993" cy="5472607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/>
              <a:t>В Швеции два Деда Мороза: сутулый дед с шишковатым носом — </a:t>
            </a:r>
            <a:r>
              <a:rPr lang="ru-RU" sz="1600" b="1" dirty="0" err="1" smtClean="0"/>
              <a:t>Юлтомтен</a:t>
            </a:r>
            <a:r>
              <a:rPr lang="ru-RU" sz="1600" b="1" dirty="0" smtClean="0"/>
              <a:t> и карлик </a:t>
            </a:r>
            <a:r>
              <a:rPr lang="ru-RU" sz="1600" b="1" dirty="0" err="1" smtClean="0"/>
              <a:t>Юлниссаар</a:t>
            </a:r>
            <a:r>
              <a:rPr lang="ru-RU" sz="1600" b="1" dirty="0" smtClean="0"/>
              <a:t>. И тот, и другой под Новый год ходят по домам и оставляют подарки на подоконниках.</a:t>
            </a:r>
          </a:p>
          <a:p>
            <a:pPr algn="just"/>
            <a:r>
              <a:rPr lang="ru-RU" sz="1600" b="1" dirty="0" smtClean="0"/>
              <a:t>Еще в Швеции есть забавная традиция: если родители не могут отучить ребенка от соски, они привозят его в дом к </a:t>
            </a:r>
            <a:r>
              <a:rPr lang="ru-RU" sz="1600" b="1" dirty="0" err="1" smtClean="0"/>
              <a:t>Юлтомтену</a:t>
            </a:r>
            <a:r>
              <a:rPr lang="ru-RU" sz="1600" b="1" dirty="0" smtClean="0"/>
              <a:t>. Ребенок оставляет свою соску ему, справедливо полагая, что здесь она будет в надежных руках. Говорят, что после такой поездки детишки действительно начинают обходиться без сосок. Зато у </a:t>
            </a:r>
            <a:r>
              <a:rPr lang="ru-RU" sz="1600" b="1" dirty="0" err="1" smtClean="0"/>
              <a:t>Юлтомтена</a:t>
            </a:r>
            <a:r>
              <a:rPr lang="ru-RU" sz="1600" b="1" dirty="0" smtClean="0"/>
              <a:t>  добрая треть дома украшена доверенными ему пустышками. </a:t>
            </a:r>
            <a:endParaRPr lang="ru-RU" sz="1600" b="1" dirty="0"/>
          </a:p>
        </p:txBody>
      </p:sp>
      <p:pic>
        <p:nvPicPr>
          <p:cNvPr id="5" name="Содержимое 4" descr="карлик и де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052736"/>
            <a:ext cx="5256584" cy="49685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Германия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92696"/>
            <a:ext cx="3008313" cy="5433467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Перед самой полуночью немцы взбираются на стулья и с первым ударом часов «спрыгивают» в новый год. Чтобы будущий год был прибыльным, в руке должна быть монета. А счастье и новые силы появятся, если съесть морковку, которую ещё с осени хранили в меду. По традиции, ель – главный атрибут праздника. У древних германцев ель была священным деревом: люди верили, что в ее хвое обитает дух леса, защитник природы. Для встречи Новому году в Германии дома украшают разноцветными гирляндами, венками из хвои и фигурками Санта-Клауса. </a:t>
            </a:r>
            <a:endParaRPr lang="ru-RU" sz="1600" b="1" dirty="0"/>
          </a:p>
        </p:txBody>
      </p:sp>
      <p:pic>
        <p:nvPicPr>
          <p:cNvPr id="5" name="Содержимое 4" descr="44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908720"/>
            <a:ext cx="5317430" cy="547260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333</TotalTime>
  <Words>1171</Words>
  <Application>Microsoft Office PowerPoint</Application>
  <PresentationFormat>Экран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Государственное бюджетное дошкольное образовательное учреждение детский сад № 65 Кировского района  Санкт Петербурга</vt:lpstr>
      <vt:lpstr>Слайд 2</vt:lpstr>
      <vt:lpstr>Россия</vt:lpstr>
      <vt:lpstr>Китай </vt:lpstr>
      <vt:lpstr>Англия</vt:lpstr>
      <vt:lpstr>Слайд 6</vt:lpstr>
      <vt:lpstr>Франция</vt:lpstr>
      <vt:lpstr>Швеция  </vt:lpstr>
      <vt:lpstr>Германия</vt:lpstr>
      <vt:lpstr>Италия</vt:lpstr>
      <vt:lpstr>Финляндия</vt:lpstr>
      <vt:lpstr>Норвегия</vt:lpstr>
      <vt:lpstr>США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PackardBell</dc:creator>
  <cp:lastModifiedBy>PackardBell</cp:lastModifiedBy>
  <cp:revision>33</cp:revision>
  <dcterms:created xsi:type="dcterms:W3CDTF">2015-12-12T09:36:34Z</dcterms:created>
  <dcterms:modified xsi:type="dcterms:W3CDTF">2015-12-13T17:21:32Z</dcterms:modified>
</cp:coreProperties>
</file>