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1"/>
  </p:notesMasterIdLst>
  <p:sldIdLst>
    <p:sldId id="280" r:id="rId2"/>
    <p:sldId id="256" r:id="rId3"/>
    <p:sldId id="264" r:id="rId4"/>
    <p:sldId id="257" r:id="rId5"/>
    <p:sldId id="258" r:id="rId6"/>
    <p:sldId id="274" r:id="rId7"/>
    <p:sldId id="259" r:id="rId8"/>
    <p:sldId id="261" r:id="rId9"/>
    <p:sldId id="262" r:id="rId10"/>
    <p:sldId id="276" r:id="rId11"/>
    <p:sldId id="265" r:id="rId12"/>
    <p:sldId id="263" r:id="rId13"/>
    <p:sldId id="268" r:id="rId14"/>
    <p:sldId id="277" r:id="rId15"/>
    <p:sldId id="272" r:id="rId16"/>
    <p:sldId id="266" r:id="rId17"/>
    <p:sldId id="269" r:id="rId18"/>
    <p:sldId id="271" r:id="rId19"/>
    <p:sldId id="270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4D23B7"/>
    <a:srgbClr val="993300"/>
    <a:srgbClr val="FFFFCC"/>
    <a:srgbClr val="4B2A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39" autoAdjust="0"/>
    <p:restoredTop sz="94660"/>
  </p:normalViewPr>
  <p:slideViewPr>
    <p:cSldViewPr>
      <p:cViewPr varScale="1">
        <p:scale>
          <a:sx n="69" d="100"/>
          <a:sy n="69" d="100"/>
        </p:scale>
        <p:origin x="-4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7D99E4-2465-4340-A41C-46CBA670A7C9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A946DE-CD3D-490D-A105-AC6FD2EB0C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317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EDFB2-FACE-48AD-A6AD-1FF34DDD98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72F66-9422-4F7A-B8B3-3A7FE8C36C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F6878-BBA4-4980-902B-E71BD043E4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2438400" y="1600200"/>
            <a:ext cx="6400800" cy="4495800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52400" y="6248400"/>
            <a:ext cx="190182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731C1-6497-4A59-BB32-E3CF837585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2438400" y="1600200"/>
            <a:ext cx="6400800" cy="4495800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52400" y="6248400"/>
            <a:ext cx="190182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CC0AD-D223-492D-9DD9-4A95F4FE30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52400" y="6248400"/>
            <a:ext cx="190182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25695-188C-4C88-BF77-E80700BFA2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2C650-99A1-478F-8FCC-90B277E284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E1222-6704-4EAE-80A8-2415DE2A06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996B5-0BCA-468A-8AF6-33FFE9863C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57AD0-0400-4EE4-9E3A-EDACBE9994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05ADA-1862-4087-8FB4-CB1E185090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DED3F-5664-4AE4-AD71-A78E60260D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C257D-C3B2-4F89-B7BB-B006ACAD07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effectLst/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effectLst/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/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/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3CDEB-746E-461D-9787-6FE6FD85D9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/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/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872FA265-4EA3-47AB-8D23-3EC008EBA0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11" r:id="rId9"/>
    <p:sldLayoutId id="2147483809" r:id="rId10"/>
    <p:sldLayoutId id="2147483810" r:id="rId11"/>
    <p:sldLayoutId id="2147483812" r:id="rId12"/>
    <p:sldLayoutId id="2147483813" r:id="rId13"/>
    <p:sldLayoutId id="214748381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" Type="http://schemas.openxmlformats.org/officeDocument/2006/relationships/video" Target="file:///D:\&#1044;&#1086;&#1082;&#1091;&#1084;&#1077;&#1085;&#1090;&#1099;%20&#1054;&#1042;&#1050;\petr1.avi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tile tx="0" ty="0" sx="100000" sy="100000" flip="none" algn="tl"/>
          </a:blip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ru-RU" sz="4400" b="1" dirty="0" smtClean="0">
                <a:solidFill>
                  <a:schemeClr val="bg1"/>
                </a:solidFill>
                <a:latin typeface="Monotype Corsiva" pitchFamily="66" charset="0"/>
              </a:rPr>
              <a:t>"</a:t>
            </a:r>
            <a:r>
              <a:rPr lang="ru-RU" sz="4800" b="1" dirty="0" smtClean="0">
                <a:solidFill>
                  <a:schemeClr val="bg1"/>
                </a:solidFill>
                <a:latin typeface="Monotype Corsiva" pitchFamily="66" charset="0"/>
              </a:rPr>
              <a:t>Сей шкипер был тот шкипер славный,</a:t>
            </a:r>
            <a:br>
              <a:rPr lang="ru-RU" sz="48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4800" b="1" dirty="0" smtClean="0">
                <a:solidFill>
                  <a:schemeClr val="bg1"/>
                </a:solidFill>
                <a:latin typeface="Monotype Corsiva" pitchFamily="66" charset="0"/>
              </a:rPr>
              <a:t>Кем наша двинулась земля,</a:t>
            </a:r>
            <a:br>
              <a:rPr lang="ru-RU" sz="48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4800" b="1" dirty="0" smtClean="0">
                <a:solidFill>
                  <a:schemeClr val="bg1"/>
                </a:solidFill>
                <a:latin typeface="Monotype Corsiva" pitchFamily="66" charset="0"/>
              </a:rPr>
              <a:t>Кто придал мощно бег державный</a:t>
            </a:r>
            <a:br>
              <a:rPr lang="ru-RU" sz="48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4800" b="1" dirty="0" smtClean="0">
                <a:solidFill>
                  <a:schemeClr val="bg1"/>
                </a:solidFill>
                <a:latin typeface="Monotype Corsiva" pitchFamily="66" charset="0"/>
              </a:rPr>
              <a:t>Рулю родного корабля" </a:t>
            </a:r>
            <a:br>
              <a:rPr lang="ru-RU" sz="48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4800" b="1" dirty="0" smtClean="0">
                <a:solidFill>
                  <a:schemeClr val="bg1"/>
                </a:solidFill>
                <a:latin typeface="Monotype Corsiva" pitchFamily="66" charset="0"/>
              </a:rPr>
              <a:t>                                   А.С.Пушкин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484784"/>
            <a:ext cx="9000791" cy="5214974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46867" y="922984"/>
            <a:ext cx="8928992" cy="99875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/>
              </a:rPr>
              <a:t>Царь </a:t>
            </a:r>
          </a:p>
          <a:p>
            <a:pPr algn="ctr"/>
            <a:r>
              <a:rPr lang="ru-RU" sz="3600" b="1" dirty="0">
                <a:solidFill>
                  <a:schemeClr val="bg1"/>
                </a:solidFill>
                <a:effectLst/>
              </a:rPr>
              <a:t>( с 1721 г. император)</a:t>
            </a:r>
          </a:p>
        </p:txBody>
      </p:sp>
      <p:sp>
        <p:nvSpPr>
          <p:cNvPr id="21511" name="Rectangle 17"/>
          <p:cNvSpPr>
            <a:spLocks noChangeArrowheads="1"/>
          </p:cNvSpPr>
          <p:nvPr/>
        </p:nvSpPr>
        <p:spPr bwMode="auto">
          <a:xfrm>
            <a:off x="214714" y="2372452"/>
            <a:ext cx="8793298" cy="89474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ru-RU" sz="3200" b="1" dirty="0" smtClean="0">
              <a:effectLst/>
            </a:endParaRPr>
          </a:p>
          <a:p>
            <a:pPr algn="ctr">
              <a:spcBef>
                <a:spcPct val="50000"/>
              </a:spcBef>
            </a:pPr>
            <a:r>
              <a:rPr lang="ru-RU" sz="3600" b="1" dirty="0" smtClean="0">
                <a:solidFill>
                  <a:schemeClr val="bg1"/>
                </a:solidFill>
                <a:effectLst/>
              </a:rPr>
              <a:t>Сенат </a:t>
            </a:r>
            <a:r>
              <a:rPr lang="ru-RU" sz="3600" b="1" dirty="0">
                <a:solidFill>
                  <a:schemeClr val="bg1"/>
                </a:solidFill>
                <a:effectLst/>
              </a:rPr>
              <a:t>с 1711 г.</a:t>
            </a:r>
          </a:p>
          <a:p>
            <a:pPr algn="ctr"/>
            <a:endParaRPr lang="ru-RU" sz="3200" dirty="0">
              <a:solidFill>
                <a:schemeClr val="bg1"/>
              </a:solidFill>
              <a:effectLst/>
            </a:endParaRPr>
          </a:p>
        </p:txBody>
      </p:sp>
      <p:sp>
        <p:nvSpPr>
          <p:cNvPr id="21512" name="Rectangle 18"/>
          <p:cNvSpPr>
            <a:spLocks noChangeArrowheads="1"/>
          </p:cNvSpPr>
          <p:nvPr/>
        </p:nvSpPr>
        <p:spPr bwMode="auto">
          <a:xfrm>
            <a:off x="227437" y="3273765"/>
            <a:ext cx="8780575" cy="117619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 sz="3600" b="1" dirty="0">
                <a:solidFill>
                  <a:schemeClr val="bg1"/>
                </a:solidFill>
                <a:effectLst/>
              </a:rPr>
              <a:t>генерал-прокурор</a:t>
            </a:r>
          </a:p>
          <a:p>
            <a:pPr algn="ctr"/>
            <a:endParaRPr lang="ru-RU" sz="1400" dirty="0">
              <a:effectLst/>
            </a:endParaRPr>
          </a:p>
        </p:txBody>
      </p:sp>
      <p:sp>
        <p:nvSpPr>
          <p:cNvPr id="21513" name="Rectangle 19"/>
          <p:cNvSpPr>
            <a:spLocks noChangeArrowheads="1"/>
          </p:cNvSpPr>
          <p:nvPr/>
        </p:nvSpPr>
        <p:spPr bwMode="auto">
          <a:xfrm>
            <a:off x="227436" y="4833811"/>
            <a:ext cx="8809059" cy="176757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 sz="4000" b="1" dirty="0">
                <a:solidFill>
                  <a:schemeClr val="bg1">
                    <a:lumMod val="95000"/>
                  </a:schemeClr>
                </a:solidFill>
                <a:effectLst/>
              </a:rPr>
              <a:t>Коллегии с 1718 г.</a:t>
            </a:r>
          </a:p>
          <a:p>
            <a:pPr algn="ctr"/>
            <a:endParaRPr lang="ru-RU" sz="1400" dirty="0">
              <a:effectLst/>
            </a:endParaRPr>
          </a:p>
        </p:txBody>
      </p:sp>
      <p:sp>
        <p:nvSpPr>
          <p:cNvPr id="21518" name="Line 24"/>
          <p:cNvSpPr>
            <a:spLocks noChangeShapeType="1"/>
          </p:cNvSpPr>
          <p:nvPr/>
        </p:nvSpPr>
        <p:spPr bwMode="auto">
          <a:xfrm>
            <a:off x="4563728" y="1916832"/>
            <a:ext cx="8272" cy="4556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522" name="Line 28"/>
          <p:cNvSpPr>
            <a:spLocks noChangeShapeType="1"/>
          </p:cNvSpPr>
          <p:nvPr/>
        </p:nvSpPr>
        <p:spPr bwMode="auto">
          <a:xfrm>
            <a:off x="4563728" y="4470919"/>
            <a:ext cx="0" cy="36289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867" y="0"/>
            <a:ext cx="8861145" cy="764704"/>
          </a:xfrm>
        </p:spPr>
        <p:txBody>
          <a:bodyPr/>
          <a:lstStyle/>
          <a:p>
            <a:pPr algn="ctr"/>
            <a:r>
              <a:rPr lang="ru-RU" b="1" u="sng" dirty="0" smtClean="0"/>
              <a:t>Государственное управление</a:t>
            </a:r>
            <a:endParaRPr lang="ru-RU" b="1" u="sn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ТАБЕЛЬ  О РАНГАХ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35162"/>
            <a:ext cx="8219256" cy="4734197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200" b="1" u="sng" dirty="0" smtClean="0">
                <a:solidFill>
                  <a:schemeClr val="tx2"/>
                </a:solidFill>
              </a:rPr>
              <a:t>1722</a:t>
            </a:r>
            <a:r>
              <a:rPr lang="ru-RU" sz="3200" u="sng" dirty="0" smtClean="0"/>
              <a:t>  </a:t>
            </a:r>
            <a:r>
              <a:rPr lang="ru-RU" sz="3200" u="sng" dirty="0" smtClean="0">
                <a:solidFill>
                  <a:schemeClr val="tx2"/>
                </a:solidFill>
              </a:rPr>
              <a:t>г.</a:t>
            </a:r>
            <a:r>
              <a:rPr lang="ru-RU" sz="3200" u="sng" dirty="0" smtClean="0"/>
              <a:t> </a:t>
            </a:r>
            <a:r>
              <a:rPr lang="ru-RU" sz="3200" dirty="0" smtClean="0"/>
              <a:t>–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принятие Табели о рангах.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   Служба делилась на гражданскую и военную. </a:t>
            </a:r>
            <a:r>
              <a:rPr lang="ru-RU" sz="3200" b="1" u="sng" dirty="0" smtClean="0">
                <a:solidFill>
                  <a:schemeClr val="accent2">
                    <a:lumMod val="50000"/>
                  </a:schemeClr>
                </a:solidFill>
              </a:rPr>
              <a:t>Было определено 14 классов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. Всякий </a:t>
            </a:r>
            <a:r>
              <a:rPr lang="ru-RU" sz="3200" b="1" u="sng" dirty="0" smtClean="0">
                <a:solidFill>
                  <a:schemeClr val="accent2">
                    <a:lumMod val="50000"/>
                  </a:schemeClr>
                </a:solidFill>
              </a:rPr>
              <a:t>получивший чин 8 класса становился потомственным дворянином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3200" b="1" u="sng" dirty="0" smtClean="0">
                <a:solidFill>
                  <a:schemeClr val="accent2">
                    <a:lumMod val="50000"/>
                  </a:schemeClr>
                </a:solidFill>
              </a:rPr>
              <a:t>чины с 14 по 9 класс давали личное дворянство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. Это давало возможность продвигаться по служебной лестнице вне зависимости от сословной принадлежности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8229600" cy="1000125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7030A0"/>
                </a:solidFill>
              </a:rPr>
              <a:t>УКАЗ О ЕДИНОНАСЛЕДИИ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35163"/>
            <a:ext cx="8229600" cy="3708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4000" b="1" dirty="0" smtClean="0">
                <a:solidFill>
                  <a:schemeClr val="tx2"/>
                </a:solidFill>
              </a:rPr>
              <a:t>1714 г</a:t>
            </a:r>
            <a:r>
              <a:rPr lang="ru-RU" sz="4000" dirty="0" smtClean="0"/>
              <a:t> – издан указ о единонаследии</a:t>
            </a:r>
          </a:p>
          <a:p>
            <a:pPr eaLnBrk="1" hangingPunct="1">
              <a:buFont typeface="Wingdings" pitchFamily="2" charset="2"/>
              <a:buNone/>
            </a:pPr>
            <a:endParaRPr lang="ru-RU" sz="4000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sz="4000" dirty="0" smtClean="0">
                <a:solidFill>
                  <a:schemeClr val="accent1"/>
                </a:solidFill>
              </a:rPr>
              <a:t>Вопрос: В чьих интересах был издан указ о единонаследии? Кто и почему имел основания быть недовольным его положениями?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0" y="228600"/>
            <a:ext cx="7410450" cy="12192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ЦЕРКОВНАЯ РЕФОРМА</a:t>
            </a:r>
          </a:p>
        </p:txBody>
      </p:sp>
      <p:pic>
        <p:nvPicPr>
          <p:cNvPr id="20483" name="Picture 6" descr="патриарх андриан копия с парсуны 1694 г к 18 в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552" y="1700808"/>
            <a:ext cx="3571875" cy="3984625"/>
          </a:xfrm>
          <a:noFill/>
          <a:ln w="76200">
            <a:solidFill>
              <a:srgbClr val="660033"/>
            </a:solidFill>
          </a:ln>
        </p:spPr>
      </p:pic>
      <p:sp>
        <p:nvSpPr>
          <p:cNvPr id="20484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283968" y="1600200"/>
            <a:ext cx="4752528" cy="5257800"/>
          </a:xfrm>
          <a:solidFill>
            <a:srgbClr val="FFFFCC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3200" b="1" u="sng" dirty="0" smtClean="0">
                <a:solidFill>
                  <a:schemeClr val="tx2"/>
                </a:solidFill>
              </a:rPr>
              <a:t>1721 г</a:t>
            </a:r>
            <a:r>
              <a:rPr lang="ru-RU" sz="3200" dirty="0" smtClean="0"/>
              <a:t> – </a:t>
            </a:r>
            <a:r>
              <a:rPr lang="ru-RU" sz="3200" dirty="0" smtClean="0">
                <a:solidFill>
                  <a:srgbClr val="4B2A01"/>
                </a:solidFill>
              </a:rPr>
              <a:t>управление церковными делами передано </a:t>
            </a:r>
            <a:r>
              <a:rPr lang="ru-RU" sz="3200" b="1" u="sng" dirty="0" smtClean="0">
                <a:solidFill>
                  <a:srgbClr val="4B2A01"/>
                </a:solidFill>
              </a:rPr>
              <a:t>в Святейший Синод</a:t>
            </a:r>
            <a:r>
              <a:rPr lang="ru-RU" sz="3200" dirty="0" smtClean="0">
                <a:solidFill>
                  <a:srgbClr val="4B2A01"/>
                </a:solidFill>
              </a:rPr>
              <a:t>, состав и решения которого утверждались царем. Таким образом российский император стал фактически главой Русской православной </a:t>
            </a:r>
            <a:r>
              <a:rPr lang="ru-RU" sz="3200" dirty="0" smtClean="0">
                <a:solidFill>
                  <a:srgbClr val="4B2A01"/>
                </a:solidFill>
              </a:rPr>
              <a:t>церкви.</a:t>
            </a:r>
            <a:endParaRPr lang="ru-RU" sz="3200" dirty="0" smtClean="0">
              <a:solidFill>
                <a:srgbClr val="4B2A01"/>
              </a:solidFill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395536" y="5901930"/>
            <a:ext cx="35004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kumimoji="1"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Патриарх Андриан.</a:t>
            </a:r>
          </a:p>
          <a:p>
            <a:pPr>
              <a:defRPr/>
            </a:pPr>
            <a:r>
              <a:rPr kumimoji="1"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Копия с парсуны 1696 г.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48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7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7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4" grpId="0" build="p" animBg="1"/>
      <p:bldP spid="5735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16632"/>
            <a:ext cx="8892479" cy="954931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3100" b="1" dirty="0"/>
              <a:t>Государственное управление после реформ Петра</a:t>
            </a:r>
            <a:r>
              <a:rPr lang="en-US" sz="3100" b="1" dirty="0"/>
              <a:t> I</a:t>
            </a:r>
            <a:r>
              <a:rPr lang="ru-RU" sz="3100" b="1" dirty="0"/>
              <a:t>.</a:t>
            </a:r>
            <a:br>
              <a:rPr lang="ru-RU" sz="3100" b="1" dirty="0"/>
            </a:br>
            <a:endParaRPr lang="ru-RU" sz="3100" b="1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214422"/>
            <a:ext cx="9036495" cy="5526945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83568" y="1285875"/>
            <a:ext cx="8064896" cy="7858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/>
              </a:rPr>
              <a:t>Царь 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effectLst/>
              </a:rPr>
              <a:t>( с 1721 г. император)</a:t>
            </a:r>
          </a:p>
        </p:txBody>
      </p:sp>
      <p:sp>
        <p:nvSpPr>
          <p:cNvPr id="21509" name="Rectangle 15"/>
          <p:cNvSpPr>
            <a:spLocks noChangeArrowheads="1"/>
          </p:cNvSpPr>
          <p:nvPr/>
        </p:nvSpPr>
        <p:spPr bwMode="auto">
          <a:xfrm>
            <a:off x="117670" y="3001169"/>
            <a:ext cx="2950121" cy="64017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/>
              </a:rPr>
              <a:t>Синод с 1721</a:t>
            </a:r>
            <a:r>
              <a:rPr lang="ru-RU" sz="3200" b="1" dirty="0">
                <a:solidFill>
                  <a:schemeClr val="bg1"/>
                </a:solidFill>
                <a:effectLst/>
              </a:rPr>
              <a:t> г</a:t>
            </a:r>
          </a:p>
        </p:txBody>
      </p:sp>
      <p:sp>
        <p:nvSpPr>
          <p:cNvPr id="21510" name="Rectangle 16"/>
          <p:cNvSpPr>
            <a:spLocks noChangeArrowheads="1"/>
          </p:cNvSpPr>
          <p:nvPr/>
        </p:nvSpPr>
        <p:spPr bwMode="auto">
          <a:xfrm>
            <a:off x="107504" y="3573948"/>
            <a:ext cx="2950120" cy="122320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/>
              </a:rPr>
              <a:t>обер-прокурор</a:t>
            </a:r>
          </a:p>
        </p:txBody>
      </p:sp>
      <p:sp>
        <p:nvSpPr>
          <p:cNvPr id="21511" name="Rectangle 17"/>
          <p:cNvSpPr>
            <a:spLocks noChangeArrowheads="1"/>
          </p:cNvSpPr>
          <p:nvPr/>
        </p:nvSpPr>
        <p:spPr bwMode="auto">
          <a:xfrm>
            <a:off x="3563888" y="2432637"/>
            <a:ext cx="4896544" cy="1191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 sz="3600" b="1" dirty="0">
                <a:solidFill>
                  <a:schemeClr val="bg1"/>
                </a:solidFill>
                <a:effectLst/>
              </a:rPr>
              <a:t>Сенат с 1711 г.</a:t>
            </a:r>
          </a:p>
          <a:p>
            <a:pPr algn="ctr"/>
            <a:endParaRPr lang="ru-RU" dirty="0">
              <a:effectLst/>
            </a:endParaRPr>
          </a:p>
        </p:txBody>
      </p:sp>
      <p:sp>
        <p:nvSpPr>
          <p:cNvPr id="21512" name="Rectangle 18"/>
          <p:cNvSpPr>
            <a:spLocks noChangeArrowheads="1"/>
          </p:cNvSpPr>
          <p:nvPr/>
        </p:nvSpPr>
        <p:spPr bwMode="auto">
          <a:xfrm>
            <a:off x="3563888" y="3541509"/>
            <a:ext cx="4896544" cy="121843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chemeClr val="bg1"/>
                </a:solidFill>
                <a:effectLst/>
              </a:rPr>
              <a:t>генерал-прокурор</a:t>
            </a:r>
          </a:p>
          <a:p>
            <a:pPr algn="ctr"/>
            <a:endParaRPr lang="ru-RU" sz="3200" dirty="0">
              <a:solidFill>
                <a:schemeClr val="bg1"/>
              </a:solidFill>
              <a:effectLst/>
            </a:endParaRPr>
          </a:p>
        </p:txBody>
      </p:sp>
      <p:sp>
        <p:nvSpPr>
          <p:cNvPr id="21513" name="Rectangle 19"/>
          <p:cNvSpPr>
            <a:spLocks noChangeArrowheads="1"/>
          </p:cNvSpPr>
          <p:nvPr/>
        </p:nvSpPr>
        <p:spPr bwMode="auto">
          <a:xfrm>
            <a:off x="683568" y="5013176"/>
            <a:ext cx="7776864" cy="122413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 sz="4000" b="1" dirty="0">
                <a:solidFill>
                  <a:schemeClr val="bg1"/>
                </a:solidFill>
                <a:effectLst/>
              </a:rPr>
              <a:t>Коллегии с 1718 г.</a:t>
            </a:r>
          </a:p>
          <a:p>
            <a:pPr algn="ctr"/>
            <a:endParaRPr lang="ru-RU" sz="1400" dirty="0">
              <a:effectLst/>
            </a:endParaRPr>
          </a:p>
        </p:txBody>
      </p:sp>
      <p:sp>
        <p:nvSpPr>
          <p:cNvPr id="21518" name="Line 24"/>
          <p:cNvSpPr>
            <a:spLocks noChangeShapeType="1"/>
          </p:cNvSpPr>
          <p:nvPr/>
        </p:nvSpPr>
        <p:spPr bwMode="auto">
          <a:xfrm flipH="1">
            <a:off x="4765099" y="2071688"/>
            <a:ext cx="11462" cy="36094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519" name="Line 25"/>
          <p:cNvSpPr>
            <a:spLocks noChangeShapeType="1"/>
          </p:cNvSpPr>
          <p:nvPr/>
        </p:nvSpPr>
        <p:spPr bwMode="auto">
          <a:xfrm flipH="1">
            <a:off x="1979711" y="2071688"/>
            <a:ext cx="1377851" cy="9294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520" name="Line 26"/>
          <p:cNvSpPr>
            <a:spLocks noChangeShapeType="1"/>
          </p:cNvSpPr>
          <p:nvPr/>
        </p:nvSpPr>
        <p:spPr bwMode="auto">
          <a:xfrm>
            <a:off x="4765099" y="4725838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0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5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build="p" animBg="1"/>
      <p:bldP spid="21510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043890" cy="928694"/>
          </a:xfrm>
        </p:spPr>
        <p:txBody>
          <a:bodyPr/>
          <a:lstStyle/>
          <a:p>
            <a:pPr algn="ctr" eaLnBrk="1" hangingPunct="1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Губернская реформа </a:t>
            </a:r>
            <a:r>
              <a:rPr lang="ru-RU" dirty="0" smtClean="0"/>
              <a:t> </a:t>
            </a:r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1285860"/>
            <a:ext cx="8237538" cy="5357828"/>
          </a:xfr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993300"/>
                </a:solidFill>
              </a:rPr>
              <a:t>Реформа местного управления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935163"/>
            <a:ext cx="8784976" cy="4590181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4000" b="1" dirty="0" smtClean="0">
                <a:solidFill>
                  <a:schemeClr val="tx2"/>
                </a:solidFill>
              </a:rPr>
              <a:t>1708 г</a:t>
            </a:r>
            <a:r>
              <a:rPr lang="ru-RU" sz="4000" b="1" dirty="0" smtClean="0"/>
              <a:t>. – страна была разделена на 8 губерний (</a:t>
            </a:r>
            <a:r>
              <a:rPr kumimoji="1" lang="ru-RU" sz="4000" b="1" i="1" dirty="0" smtClean="0"/>
              <a:t>на Московскую, </a:t>
            </a:r>
            <a:r>
              <a:rPr kumimoji="1" lang="ru-RU" sz="4000" b="1" i="1" dirty="0" err="1" smtClean="0"/>
              <a:t>Ингерманландскую</a:t>
            </a:r>
            <a:r>
              <a:rPr kumimoji="1" lang="ru-RU" sz="4000" b="1" i="1" dirty="0" smtClean="0"/>
              <a:t>, Смоленскую, Киевскую, Азовскую, Казанскую, Архангелогородскую и Сибирскую губернии).</a:t>
            </a:r>
            <a:endParaRPr lang="ru-RU" sz="4000" b="1" dirty="0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ru-RU" sz="32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kumimoji="1" lang="ru-RU" sz="3200" dirty="0" smtClean="0">
                <a:solidFill>
                  <a:srgbClr val="993300"/>
                </a:solidFill>
                <a:latin typeface="Monotype Corsiva" pitchFamily="66" charset="0"/>
              </a:rPr>
              <a:t> </a:t>
            </a:r>
            <a:endParaRPr kumimoji="1" lang="ru-RU" sz="1800" i="1" dirty="0" smtClean="0">
              <a:solidFill>
                <a:srgbClr val="993300"/>
              </a:solidFill>
              <a:latin typeface="Monotype Corsiva" pitchFamily="66" charset="0"/>
            </a:endParaRPr>
          </a:p>
          <a:p>
            <a:pPr algn="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1800" dirty="0" smtClean="0">
                <a:latin typeface="Monotype Corsiva" pitchFamily="66" charset="0"/>
              </a:rPr>
              <a:t>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285750"/>
            <a:ext cx="8143875" cy="78581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>Государственное управление после реформ Петра</a:t>
            </a:r>
            <a:r>
              <a:rPr lang="en-US" sz="2800" b="1" dirty="0"/>
              <a:t> I</a:t>
            </a:r>
            <a:r>
              <a:rPr lang="ru-RU" sz="2800" b="1" dirty="0"/>
              <a:t>.</a:t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500035" y="1214423"/>
            <a:ext cx="8358245" cy="5214974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357563" y="1285875"/>
            <a:ext cx="2857500" cy="7858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effectLst/>
              </a:rPr>
              <a:t>Царь </a:t>
            </a:r>
          </a:p>
          <a:p>
            <a:pPr algn="ctr"/>
            <a:r>
              <a:rPr lang="ru-RU" b="1" dirty="0">
                <a:effectLst/>
              </a:rPr>
              <a:t>( с 1721 г. император)</a:t>
            </a:r>
          </a:p>
        </p:txBody>
      </p:sp>
      <p:sp>
        <p:nvSpPr>
          <p:cNvPr id="21509" name="Rectangle 15"/>
          <p:cNvSpPr>
            <a:spLocks noChangeArrowheads="1"/>
          </p:cNvSpPr>
          <p:nvPr/>
        </p:nvSpPr>
        <p:spPr bwMode="auto">
          <a:xfrm>
            <a:off x="1428750" y="2428875"/>
            <a:ext cx="1785938" cy="571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dirty="0">
                <a:effectLst/>
              </a:rPr>
              <a:t>Синод с 1721</a:t>
            </a:r>
            <a:r>
              <a:rPr lang="ru-RU" b="1" dirty="0">
                <a:effectLst/>
              </a:rPr>
              <a:t> г</a:t>
            </a:r>
          </a:p>
        </p:txBody>
      </p:sp>
      <p:sp>
        <p:nvSpPr>
          <p:cNvPr id="21510" name="Rectangle 16"/>
          <p:cNvSpPr>
            <a:spLocks noChangeArrowheads="1"/>
          </p:cNvSpPr>
          <p:nvPr/>
        </p:nvSpPr>
        <p:spPr bwMode="auto">
          <a:xfrm>
            <a:off x="1428750" y="3000375"/>
            <a:ext cx="1785938" cy="428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effectLst/>
              </a:rPr>
              <a:t>обер-прокурор</a:t>
            </a:r>
          </a:p>
        </p:txBody>
      </p:sp>
      <p:sp>
        <p:nvSpPr>
          <p:cNvPr id="21511" name="Rectangle 17"/>
          <p:cNvSpPr>
            <a:spLocks noChangeArrowheads="1"/>
          </p:cNvSpPr>
          <p:nvPr/>
        </p:nvSpPr>
        <p:spPr bwMode="auto">
          <a:xfrm>
            <a:off x="3786188" y="2286000"/>
            <a:ext cx="2286000" cy="428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effectLst/>
              </a:rPr>
              <a:t>Сенат с 1711 г</a:t>
            </a:r>
            <a:r>
              <a:rPr lang="ru-RU" b="1" dirty="0">
                <a:effectLst/>
              </a:rPr>
              <a:t>.</a:t>
            </a:r>
          </a:p>
          <a:p>
            <a:pPr algn="ctr"/>
            <a:endParaRPr lang="ru-RU" dirty="0">
              <a:effectLst/>
            </a:endParaRPr>
          </a:p>
        </p:txBody>
      </p:sp>
      <p:sp>
        <p:nvSpPr>
          <p:cNvPr id="21512" name="Rectangle 18"/>
          <p:cNvSpPr>
            <a:spLocks noChangeArrowheads="1"/>
          </p:cNvSpPr>
          <p:nvPr/>
        </p:nvSpPr>
        <p:spPr bwMode="auto">
          <a:xfrm>
            <a:off x="3786188" y="2714625"/>
            <a:ext cx="2286000" cy="428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 b="1" dirty="0">
                <a:effectLst/>
              </a:rPr>
              <a:t>генерал-прокурор</a:t>
            </a:r>
          </a:p>
          <a:p>
            <a:pPr algn="ctr"/>
            <a:endParaRPr lang="ru-RU" sz="1400" dirty="0">
              <a:effectLst/>
            </a:endParaRPr>
          </a:p>
        </p:txBody>
      </p:sp>
      <p:sp>
        <p:nvSpPr>
          <p:cNvPr id="21513" name="Rectangle 19"/>
          <p:cNvSpPr>
            <a:spLocks noChangeArrowheads="1"/>
          </p:cNvSpPr>
          <p:nvPr/>
        </p:nvSpPr>
        <p:spPr bwMode="auto">
          <a:xfrm>
            <a:off x="3786188" y="3357563"/>
            <a:ext cx="2286000" cy="428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 b="1" dirty="0">
                <a:effectLst/>
              </a:rPr>
              <a:t>Коллегии с 1718 г.</a:t>
            </a:r>
          </a:p>
          <a:p>
            <a:pPr algn="ctr"/>
            <a:endParaRPr lang="ru-RU" sz="1400" dirty="0">
              <a:effectLst/>
            </a:endParaRPr>
          </a:p>
        </p:txBody>
      </p:sp>
      <p:sp>
        <p:nvSpPr>
          <p:cNvPr id="21514" name="Rectangle 20"/>
          <p:cNvSpPr>
            <a:spLocks noChangeArrowheads="1"/>
          </p:cNvSpPr>
          <p:nvPr/>
        </p:nvSpPr>
        <p:spPr bwMode="auto">
          <a:xfrm>
            <a:off x="6858000" y="3429000"/>
            <a:ext cx="1890713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effectLst/>
              </a:rPr>
              <a:t>Местное управление</a:t>
            </a:r>
          </a:p>
        </p:txBody>
      </p:sp>
      <p:sp>
        <p:nvSpPr>
          <p:cNvPr id="21515" name="Rectangle 21"/>
          <p:cNvSpPr>
            <a:spLocks noChangeArrowheads="1"/>
          </p:cNvSpPr>
          <p:nvPr/>
        </p:nvSpPr>
        <p:spPr bwMode="auto">
          <a:xfrm>
            <a:off x="6929438" y="4005263"/>
            <a:ext cx="1785937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effectLst/>
              </a:rPr>
              <a:t>Губернии с 1708 г</a:t>
            </a:r>
          </a:p>
        </p:txBody>
      </p:sp>
      <p:sp>
        <p:nvSpPr>
          <p:cNvPr id="21516" name="Rectangle 22"/>
          <p:cNvSpPr>
            <a:spLocks noChangeArrowheads="1"/>
          </p:cNvSpPr>
          <p:nvPr/>
        </p:nvSpPr>
        <p:spPr bwMode="auto">
          <a:xfrm>
            <a:off x="6929438" y="4581525"/>
            <a:ext cx="1819275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effectLst/>
              </a:rPr>
              <a:t>провинции</a:t>
            </a:r>
          </a:p>
        </p:txBody>
      </p:sp>
      <p:sp>
        <p:nvSpPr>
          <p:cNvPr id="21517" name="Rectangle 23"/>
          <p:cNvSpPr>
            <a:spLocks noChangeArrowheads="1"/>
          </p:cNvSpPr>
          <p:nvPr/>
        </p:nvSpPr>
        <p:spPr bwMode="auto">
          <a:xfrm>
            <a:off x="6929438" y="5157788"/>
            <a:ext cx="1819275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effectLst/>
              </a:rPr>
              <a:t>уезды</a:t>
            </a:r>
          </a:p>
        </p:txBody>
      </p:sp>
      <p:sp>
        <p:nvSpPr>
          <p:cNvPr id="21518" name="Line 24"/>
          <p:cNvSpPr>
            <a:spLocks noChangeShapeType="1"/>
          </p:cNvSpPr>
          <p:nvPr/>
        </p:nvSpPr>
        <p:spPr bwMode="auto">
          <a:xfrm>
            <a:off x="4786313" y="20716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519" name="Line 25"/>
          <p:cNvSpPr>
            <a:spLocks noChangeShapeType="1"/>
          </p:cNvSpPr>
          <p:nvPr/>
        </p:nvSpPr>
        <p:spPr bwMode="auto">
          <a:xfrm flipH="1">
            <a:off x="2286000" y="2071688"/>
            <a:ext cx="1077913" cy="357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520" name="Line 26"/>
          <p:cNvSpPr>
            <a:spLocks noChangeShapeType="1"/>
          </p:cNvSpPr>
          <p:nvPr/>
        </p:nvSpPr>
        <p:spPr bwMode="auto">
          <a:xfrm>
            <a:off x="4786313" y="314325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521" name="Rectangle 27"/>
          <p:cNvSpPr>
            <a:spLocks noChangeArrowheads="1"/>
          </p:cNvSpPr>
          <p:nvPr/>
        </p:nvSpPr>
        <p:spPr bwMode="auto">
          <a:xfrm>
            <a:off x="3786188" y="3929063"/>
            <a:ext cx="2286000" cy="2286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1" algn="ctr"/>
            <a:r>
              <a:rPr lang="ru-RU" sz="1200" b="1" dirty="0">
                <a:solidFill>
                  <a:srgbClr val="000000"/>
                </a:solidFill>
                <a:effectLst/>
              </a:rPr>
              <a:t>Военная</a:t>
            </a:r>
          </a:p>
          <a:p>
            <a:pPr lvl="1" algn="ctr"/>
            <a:r>
              <a:rPr lang="ru-RU" sz="1200" b="1" dirty="0">
                <a:solidFill>
                  <a:srgbClr val="000000"/>
                </a:solidFill>
                <a:effectLst/>
              </a:rPr>
              <a:t> Адмиралтейская </a:t>
            </a:r>
          </a:p>
          <a:p>
            <a:pPr lvl="1" algn="ctr"/>
            <a:r>
              <a:rPr lang="ru-RU" sz="1200" b="1" dirty="0">
                <a:solidFill>
                  <a:srgbClr val="000000"/>
                </a:solidFill>
                <a:effectLst/>
              </a:rPr>
              <a:t> Иностранных дел</a:t>
            </a:r>
          </a:p>
          <a:p>
            <a:pPr lvl="1" algn="ctr"/>
            <a:r>
              <a:rPr lang="ru-RU" sz="1200" b="1" dirty="0">
                <a:solidFill>
                  <a:srgbClr val="000000"/>
                </a:solidFill>
                <a:effectLst/>
              </a:rPr>
              <a:t>Камер-коллегия</a:t>
            </a:r>
          </a:p>
          <a:p>
            <a:pPr lvl="1" algn="ctr"/>
            <a:r>
              <a:rPr lang="ru-RU" sz="1200" b="1" dirty="0" err="1">
                <a:solidFill>
                  <a:srgbClr val="000000"/>
                </a:solidFill>
                <a:effectLst/>
              </a:rPr>
              <a:t>Штатс-контр-коллегия</a:t>
            </a:r>
            <a:endParaRPr lang="ru-RU" sz="1200" b="1" dirty="0">
              <a:solidFill>
                <a:srgbClr val="000000"/>
              </a:solidFill>
              <a:effectLst/>
            </a:endParaRPr>
          </a:p>
          <a:p>
            <a:pPr lvl="1" algn="ctr"/>
            <a:r>
              <a:rPr lang="ru-RU" sz="1200" b="1" dirty="0">
                <a:solidFill>
                  <a:srgbClr val="000000"/>
                </a:solidFill>
                <a:effectLst/>
              </a:rPr>
              <a:t> </a:t>
            </a:r>
            <a:r>
              <a:rPr lang="ru-RU" sz="1200" b="1" dirty="0" err="1">
                <a:solidFill>
                  <a:srgbClr val="000000"/>
                </a:solidFill>
                <a:effectLst/>
              </a:rPr>
              <a:t>Ревизион-коллегия</a:t>
            </a:r>
            <a:endParaRPr lang="ru-RU" sz="1200" b="1" dirty="0">
              <a:solidFill>
                <a:srgbClr val="000000"/>
              </a:solidFill>
              <a:effectLst/>
            </a:endParaRPr>
          </a:p>
          <a:p>
            <a:pPr lvl="1" algn="ctr"/>
            <a:r>
              <a:rPr lang="ru-RU" sz="1200" b="1" dirty="0">
                <a:solidFill>
                  <a:srgbClr val="000000"/>
                </a:solidFill>
                <a:effectLst/>
              </a:rPr>
              <a:t> Мануфактур-коллегия</a:t>
            </a:r>
          </a:p>
          <a:p>
            <a:pPr lvl="1" algn="ctr"/>
            <a:r>
              <a:rPr lang="ru-RU" sz="1200" b="1" dirty="0">
                <a:solidFill>
                  <a:srgbClr val="000000"/>
                </a:solidFill>
                <a:effectLst/>
              </a:rPr>
              <a:t>Берг-коллегия </a:t>
            </a:r>
          </a:p>
          <a:p>
            <a:pPr lvl="1" algn="ctr"/>
            <a:r>
              <a:rPr lang="ru-RU" sz="1200" b="1" dirty="0">
                <a:solidFill>
                  <a:srgbClr val="000000"/>
                </a:solidFill>
                <a:effectLst/>
              </a:rPr>
              <a:t>Коммерц-коллегия</a:t>
            </a:r>
          </a:p>
          <a:p>
            <a:pPr lvl="1" algn="ctr"/>
            <a:r>
              <a:rPr lang="ru-RU" sz="1200" b="1" dirty="0">
                <a:solidFill>
                  <a:srgbClr val="000000"/>
                </a:solidFill>
                <a:effectLst/>
              </a:rPr>
              <a:t> Юстиц-коллегия</a:t>
            </a:r>
          </a:p>
          <a:p>
            <a:pPr lvl="1" algn="ctr"/>
            <a:r>
              <a:rPr lang="ru-RU" sz="1200" b="1" dirty="0">
                <a:solidFill>
                  <a:srgbClr val="000000"/>
                </a:solidFill>
                <a:effectLst/>
              </a:rPr>
              <a:t> Вотчиннная </a:t>
            </a:r>
          </a:p>
          <a:p>
            <a:pPr algn="ctr"/>
            <a:endParaRPr lang="ru-RU" sz="1200" b="1" dirty="0">
              <a:effectLst/>
            </a:endParaRPr>
          </a:p>
        </p:txBody>
      </p:sp>
      <p:sp>
        <p:nvSpPr>
          <p:cNvPr id="21522" name="Line 28"/>
          <p:cNvSpPr>
            <a:spLocks noChangeShapeType="1"/>
          </p:cNvSpPr>
          <p:nvPr/>
        </p:nvSpPr>
        <p:spPr bwMode="auto">
          <a:xfrm>
            <a:off x="4786313" y="3786188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523" name="Line 29"/>
          <p:cNvSpPr>
            <a:spLocks noChangeShapeType="1"/>
          </p:cNvSpPr>
          <p:nvPr/>
        </p:nvSpPr>
        <p:spPr bwMode="auto">
          <a:xfrm>
            <a:off x="7740650" y="371633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524" name="Line 30"/>
          <p:cNvSpPr>
            <a:spLocks noChangeShapeType="1"/>
          </p:cNvSpPr>
          <p:nvPr/>
        </p:nvSpPr>
        <p:spPr bwMode="auto">
          <a:xfrm>
            <a:off x="7740650" y="43656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525" name="Line 31"/>
          <p:cNvSpPr>
            <a:spLocks noChangeShapeType="1"/>
          </p:cNvSpPr>
          <p:nvPr/>
        </p:nvSpPr>
        <p:spPr bwMode="auto">
          <a:xfrm>
            <a:off x="7740650" y="49418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5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5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5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4" grpId="0" build="p" animBg="1"/>
      <p:bldP spid="21515" grpId="0" build="p" animBg="1"/>
      <p:bldP spid="21516" grpId="0" build="p" animBg="1"/>
      <p:bldP spid="21517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/>
              <a:t>Итоги реформ</a:t>
            </a:r>
            <a:r>
              <a:rPr lang="ru-RU" smtClean="0"/>
              <a:t>: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accent2">
              <a:lumMod val="75000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  <a:buSzTx/>
              <a:buFont typeface="Wingdings 2" pitchFamily="18" charset="2"/>
              <a:buNone/>
              <a:defRPr/>
            </a:pPr>
            <a:r>
              <a:rPr lang="ru-RU" sz="2800" b="1" i="1" dirty="0" smtClean="0">
                <a:solidFill>
                  <a:srgbClr val="FFFF00"/>
                </a:solidFill>
              </a:rPr>
              <a:t>-Произошла бюрократизация управления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  <a:buSzTx/>
              <a:buFont typeface="Wingdings 2" pitchFamily="18" charset="2"/>
              <a:buNone/>
              <a:defRPr/>
            </a:pPr>
            <a:r>
              <a:rPr lang="ru-RU" sz="2800" b="1" i="1" dirty="0" smtClean="0">
                <a:solidFill>
                  <a:srgbClr val="FFFF00"/>
                </a:solidFill>
              </a:rPr>
              <a:t>-Государственный аппарат значительно усилился и стал профессиональным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Font typeface="Wingdings 2" pitchFamily="18" charset="2"/>
              <a:buNone/>
              <a:defRPr/>
            </a:pPr>
            <a:r>
              <a:rPr lang="ru-RU" sz="2800" b="1" i="1" dirty="0" smtClean="0">
                <a:solidFill>
                  <a:srgbClr val="FFFF00"/>
                </a:solidFill>
              </a:rPr>
              <a:t>-Церковь превратилась в государственное учреждение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Font typeface="Wingdings 2" pitchFamily="18" charset="2"/>
              <a:buNone/>
              <a:defRPr/>
            </a:pPr>
            <a:r>
              <a:rPr lang="ru-RU" sz="2800" b="1" i="1" dirty="0" smtClean="0">
                <a:solidFill>
                  <a:srgbClr val="FFFF00"/>
                </a:solidFill>
              </a:rPr>
              <a:t>-Произошло окончательное установление абсолютизма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  <a:buSzTx/>
              <a:buFontTx/>
              <a:buChar char="•"/>
              <a:defRPr/>
            </a:pPr>
            <a:endParaRPr lang="ru-RU" sz="2800" b="1" i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  <a:buSzTx/>
              <a:buFontTx/>
              <a:buChar char="•"/>
              <a:defRPr/>
            </a:pPr>
            <a:endParaRPr lang="ru-RU" sz="28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2976" y="785794"/>
            <a:ext cx="7215188" cy="1428760"/>
          </a:xfrm>
        </p:spPr>
        <p:txBody>
          <a:bodyPr/>
          <a:lstStyle/>
          <a:p>
            <a:pPr algn="ctr" eaLnBrk="1" hangingPunct="1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Заполни таблицу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5400" dirty="0" smtClean="0">
              <a:solidFill>
                <a:srgbClr val="C00000"/>
              </a:solidFill>
            </a:endParaRPr>
          </a:p>
        </p:txBody>
      </p:sp>
      <p:graphicFrame>
        <p:nvGraphicFramePr>
          <p:cNvPr id="61519" name="Group 79"/>
          <p:cNvGraphicFramePr>
            <a:graphicFrameLocks noGrp="1"/>
          </p:cNvGraphicFramePr>
          <p:nvPr>
            <p:ph type="tbl" idx="1"/>
          </p:nvPr>
        </p:nvGraphicFramePr>
        <p:xfrm>
          <a:off x="357188" y="1600200"/>
          <a:ext cx="8482044" cy="4131882"/>
        </p:xfrm>
        <a:graphic>
          <a:graphicData uri="http://schemas.openxmlformats.org/drawingml/2006/table">
            <a:tbl>
              <a:tblPr/>
              <a:tblGrid>
                <a:gridCol w="2120511"/>
                <a:gridCol w="2120511"/>
                <a:gridCol w="2120511"/>
                <a:gridCol w="2120511"/>
              </a:tblGrid>
              <a:tr h="1181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Название реформы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Старые органы управления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Новые органы управления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Значение преобразования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900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Реформа высших органов власти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98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Местное управление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900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Церковная реформа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479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9963" y="1785927"/>
            <a:ext cx="7655830" cy="171451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dirty="0"/>
              <a:t>РЕФОРМЫ ПЕТРА </a:t>
            </a:r>
            <a:r>
              <a:rPr lang="en-US" sz="7200" dirty="0"/>
              <a:t>I</a:t>
            </a:r>
            <a:endParaRPr lang="ru-RU" sz="7200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63" y="228600"/>
            <a:ext cx="7767637" cy="10572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cs typeface="Aharoni" pitchFamily="2" charset="-79"/>
              </a:rPr>
              <a:t>Государственное управление </a:t>
            </a:r>
            <a:r>
              <a:rPr lang="ru-RU" sz="3200" b="1" dirty="0" smtClean="0">
                <a:solidFill>
                  <a:schemeClr val="tx1"/>
                </a:solidFill>
                <a:cs typeface="Aharoni" pitchFamily="2" charset="-79"/>
              </a:rPr>
              <a:t> России в </a:t>
            </a:r>
            <a:r>
              <a:rPr lang="en-US" sz="3200" b="1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XVII</a:t>
            </a:r>
            <a:r>
              <a:rPr lang="ru-RU" sz="3200" b="1" dirty="0">
                <a:solidFill>
                  <a:schemeClr val="tx1"/>
                </a:solidFill>
                <a:cs typeface="Aharoni" pitchFamily="2" charset="-79"/>
              </a:rPr>
              <a:t> в.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7171" name="Rectangle 7"/>
          <p:cNvSpPr>
            <a:spLocks noGrp="1" noChangeArrowheads="1" noTextEdit="1"/>
          </p:cNvSpPr>
          <p:nvPr>
            <p:ph type="dgm" idx="1"/>
          </p:nvPr>
        </p:nvSpPr>
        <p:spPr>
          <a:xfrm>
            <a:off x="2071688" y="1600200"/>
            <a:ext cx="6286500" cy="4495800"/>
          </a:xfrm>
        </p:spPr>
      </p:sp>
      <p:sp>
        <p:nvSpPr>
          <p:cNvPr id="50181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6922" y="908720"/>
            <a:ext cx="9107078" cy="5949279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US" b="1" dirty="0"/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US" b="1" dirty="0"/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US" b="1" dirty="0"/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b="1" dirty="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71625" y="1321593"/>
            <a:ext cx="6357937" cy="6429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  <a:effectLst/>
              </a:rPr>
              <a:t>Царь</a:t>
            </a:r>
            <a:r>
              <a:rPr lang="ru-RU" b="1" dirty="0">
                <a:solidFill>
                  <a:schemeClr val="bg1"/>
                </a:solidFill>
                <a:effectLst/>
              </a:rPr>
              <a:t> </a:t>
            </a: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5857873" y="2566121"/>
            <a:ext cx="3106613" cy="60880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/>
              </a:rPr>
              <a:t>Земские соборы</a:t>
            </a: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2571750"/>
            <a:ext cx="3143250" cy="61356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/>
              </a:rPr>
              <a:t>Патриарх</a:t>
            </a: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1691680" y="3286126"/>
            <a:ext cx="6408711" cy="4984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effectLst/>
              </a:rPr>
              <a:t>Боярская дума</a:t>
            </a: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1691680" y="4044876"/>
            <a:ext cx="6408711" cy="41917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effectLst/>
              </a:rPr>
              <a:t>Приказы</a:t>
            </a:r>
            <a:r>
              <a:rPr lang="ru-RU" b="1" dirty="0">
                <a:effectLst/>
              </a:rPr>
              <a:t> </a:t>
            </a: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1691680" y="4643438"/>
            <a:ext cx="6408711" cy="53578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effectLst/>
              </a:rPr>
              <a:t>Местное управление</a:t>
            </a:r>
          </a:p>
        </p:txBody>
      </p:sp>
      <p:sp>
        <p:nvSpPr>
          <p:cNvPr id="50198" name="Rectangle 22"/>
          <p:cNvSpPr>
            <a:spLocks noChangeArrowheads="1"/>
          </p:cNvSpPr>
          <p:nvPr/>
        </p:nvSpPr>
        <p:spPr bwMode="auto">
          <a:xfrm>
            <a:off x="1691680" y="5357813"/>
            <a:ext cx="6408711" cy="60880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effectLst/>
              </a:rPr>
              <a:t>Уезды (воеводы)</a:t>
            </a:r>
          </a:p>
        </p:txBody>
      </p:sp>
      <p:cxnSp>
        <p:nvCxnSpPr>
          <p:cNvPr id="38" name="Прямая со стрелкой 37"/>
          <p:cNvCxnSpPr/>
          <p:nvPr/>
        </p:nvCxnSpPr>
        <p:spPr>
          <a:xfrm>
            <a:off x="5963154" y="1964530"/>
            <a:ext cx="928687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>
            <a:off x="1403648" y="1964530"/>
            <a:ext cx="1953915" cy="6072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4572000" y="1964530"/>
            <a:ext cx="0" cy="13354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>
            <a:off x="4572000" y="3582915"/>
            <a:ext cx="1588" cy="4619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4572000" y="4464051"/>
            <a:ext cx="3103" cy="1762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rot="16200000" flipH="1">
            <a:off x="4417724" y="5179219"/>
            <a:ext cx="3571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1694772" y="6143624"/>
            <a:ext cx="6408711" cy="52573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Волости и станы</a:t>
            </a:r>
          </a:p>
        </p:txBody>
      </p:sp>
      <p:cxnSp>
        <p:nvCxnSpPr>
          <p:cNvPr id="61" name="Прямая со стрелкой 60"/>
          <p:cNvCxnSpPr/>
          <p:nvPr/>
        </p:nvCxnSpPr>
        <p:spPr>
          <a:xfrm rot="5400000">
            <a:off x="4419312" y="5966619"/>
            <a:ext cx="3540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8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18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0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18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18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018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0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01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0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018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0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019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50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4" grpId="0" build="p" animBg="1"/>
      <p:bldP spid="50185" grpId="0" build="p" animBg="1"/>
      <p:bldP spid="50186" grpId="0" build="p" animBg="1"/>
      <p:bldP spid="50187" grpId="0" build="p" animBg="1"/>
      <p:bldP spid="50188" grpId="0" build="p" animBg="1"/>
      <p:bldP spid="50198" grpId="0" build="p" animBg="1"/>
      <p:bldP spid="50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714375"/>
            <a:ext cx="8229600" cy="785813"/>
          </a:xfrm>
        </p:spPr>
        <p:txBody>
          <a:bodyPr/>
          <a:lstStyle/>
          <a:p>
            <a:pPr algn="ctr" eaLnBrk="1" hangingPunct="1"/>
            <a:r>
              <a:rPr lang="ru-RU" sz="2800" b="1" smtClean="0"/>
              <a:t>РЕФОРМА ЦЕНТРАЛЬНОГО УПРАВЛЕНИЯ</a:t>
            </a:r>
          </a:p>
        </p:txBody>
      </p:sp>
      <p:pic>
        <p:nvPicPr>
          <p:cNvPr id="8195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1628775"/>
            <a:ext cx="3714750" cy="4464050"/>
          </a:xfrm>
          <a:noFill/>
        </p:spPr>
      </p:pic>
      <p:sp>
        <p:nvSpPr>
          <p:cNvPr id="21515" name="Rectangle 11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29188" y="1571625"/>
            <a:ext cx="3929062" cy="452437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1699</a:t>
            </a:r>
            <a:r>
              <a:rPr lang="ru-RU" sz="2400" b="1" dirty="0">
                <a:solidFill>
                  <a:schemeClr val="tx2"/>
                </a:solidFill>
              </a:rPr>
              <a:t> – </a:t>
            </a:r>
            <a:r>
              <a:rPr lang="ru-RU" sz="2400" b="1" dirty="0" smtClean="0">
                <a:solidFill>
                  <a:schemeClr val="tx2"/>
                </a:solidFill>
              </a:rPr>
              <a:t>Боярскую думу заменили </a:t>
            </a:r>
            <a:r>
              <a:rPr lang="ru-RU" sz="2400" b="1" dirty="0">
                <a:solidFill>
                  <a:schemeClr val="tx2"/>
                </a:solidFill>
              </a:rPr>
              <a:t>Ближней канцелярией, переименованной в 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1708</a:t>
            </a:r>
            <a:r>
              <a:rPr lang="ru-RU" sz="2400" b="1" dirty="0">
                <a:solidFill>
                  <a:schemeClr val="tx2"/>
                </a:solidFill>
              </a:rPr>
              <a:t> году в </a:t>
            </a:r>
            <a:r>
              <a:rPr lang="ru-RU" sz="2400" b="1" dirty="0" smtClean="0">
                <a:solidFill>
                  <a:schemeClr val="tx2"/>
                </a:solidFill>
              </a:rPr>
              <a:t>«</a:t>
            </a:r>
            <a:r>
              <a:rPr lang="ru-RU" sz="2400" b="1" dirty="0" err="1" smtClean="0">
                <a:solidFill>
                  <a:schemeClr val="tx2"/>
                </a:solidFill>
              </a:rPr>
              <a:t>Консилию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>
                <a:solidFill>
                  <a:schemeClr val="tx2"/>
                </a:solidFill>
              </a:rPr>
              <a:t>министров»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1711 </a:t>
            </a:r>
            <a:r>
              <a:rPr lang="ru-RU" sz="2400" b="1" dirty="0" smtClean="0">
                <a:solidFill>
                  <a:schemeClr val="tx2"/>
                </a:solidFill>
              </a:rPr>
              <a:t>- </a:t>
            </a:r>
            <a:r>
              <a:rPr lang="ru-RU" sz="2400" b="1" dirty="0">
                <a:solidFill>
                  <a:schemeClr val="tx2"/>
                </a:solidFill>
              </a:rPr>
              <a:t>создан Правительствующий сенат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1073274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РЕФОРМА ЦЕНТРАЛЬНОГО УПРАВЛЕНИЯ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0" y="1340769"/>
            <a:ext cx="9144000" cy="5517232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4400" b="1" u="sng" dirty="0">
                <a:solidFill>
                  <a:srgbClr val="0000CC"/>
                </a:solidFill>
              </a:rPr>
              <a:t>Функции Сената: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Законодательная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-Распорядительная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-Судебная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-Контролировал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работу государственного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аппарата в центре и на местах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848"/>
            <a:ext cx="9144000" cy="124296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4900" b="1" dirty="0"/>
              <a:t>Государственное управление после реформ Петра I.</a:t>
            </a:r>
            <a:endParaRPr lang="ru-RU" sz="4900" b="1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0" y="1277700"/>
            <a:ext cx="9144000" cy="55803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1412776"/>
            <a:ext cx="8938623" cy="123917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  <a:effectLst/>
              </a:rPr>
              <a:t>Царь </a:t>
            </a:r>
          </a:p>
          <a:p>
            <a:pPr algn="ctr"/>
            <a:r>
              <a:rPr lang="ru-RU" sz="4000" b="1" dirty="0">
                <a:solidFill>
                  <a:schemeClr val="bg1"/>
                </a:solidFill>
                <a:effectLst/>
              </a:rPr>
              <a:t>( с 1721 г. император)</a:t>
            </a:r>
          </a:p>
        </p:txBody>
      </p:sp>
      <p:sp>
        <p:nvSpPr>
          <p:cNvPr id="21511" name="Rectangle 17"/>
          <p:cNvSpPr>
            <a:spLocks noChangeArrowheads="1"/>
          </p:cNvSpPr>
          <p:nvPr/>
        </p:nvSpPr>
        <p:spPr bwMode="auto">
          <a:xfrm>
            <a:off x="132352" y="3661201"/>
            <a:ext cx="8850427" cy="120795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ru-RU" sz="3600" b="1" dirty="0" smtClean="0">
              <a:solidFill>
                <a:schemeClr val="bg1"/>
              </a:solidFill>
              <a:effectLst/>
            </a:endParaRPr>
          </a:p>
          <a:p>
            <a:pPr algn="ctr">
              <a:spcBef>
                <a:spcPct val="50000"/>
              </a:spcBef>
            </a:pPr>
            <a:r>
              <a:rPr lang="ru-RU" sz="3600" b="1" dirty="0" smtClean="0">
                <a:solidFill>
                  <a:schemeClr val="bg1"/>
                </a:solidFill>
                <a:effectLst/>
              </a:rPr>
              <a:t>Сенат </a:t>
            </a:r>
            <a:r>
              <a:rPr lang="ru-RU" sz="3600" b="1" dirty="0">
                <a:solidFill>
                  <a:schemeClr val="bg1"/>
                </a:solidFill>
                <a:effectLst/>
              </a:rPr>
              <a:t>с 1711 г.</a:t>
            </a:r>
          </a:p>
          <a:p>
            <a:pPr algn="ctr"/>
            <a:endParaRPr lang="ru-RU" sz="3600" dirty="0">
              <a:effectLst/>
            </a:endParaRPr>
          </a:p>
        </p:txBody>
      </p:sp>
      <p:sp>
        <p:nvSpPr>
          <p:cNvPr id="21512" name="Rectangle 18"/>
          <p:cNvSpPr>
            <a:spLocks noChangeArrowheads="1"/>
          </p:cNvSpPr>
          <p:nvPr/>
        </p:nvSpPr>
        <p:spPr bwMode="auto">
          <a:xfrm>
            <a:off x="132352" y="4869160"/>
            <a:ext cx="8830611" cy="165047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 sz="4400" b="1" dirty="0">
                <a:solidFill>
                  <a:schemeClr val="bg1"/>
                </a:solidFill>
                <a:effectLst/>
              </a:rPr>
              <a:t>генерал-прокурор</a:t>
            </a:r>
          </a:p>
          <a:p>
            <a:pPr algn="ctr"/>
            <a:endParaRPr lang="ru-RU" sz="1400" dirty="0">
              <a:effectLst/>
            </a:endParaRPr>
          </a:p>
        </p:txBody>
      </p:sp>
      <p:sp>
        <p:nvSpPr>
          <p:cNvPr id="21518" name="Line 24"/>
          <p:cNvSpPr>
            <a:spLocks noChangeShapeType="1"/>
          </p:cNvSpPr>
          <p:nvPr/>
        </p:nvSpPr>
        <p:spPr bwMode="auto">
          <a:xfrm>
            <a:off x="4581907" y="2651949"/>
            <a:ext cx="0" cy="10092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5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1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5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uild="p" animBg="1"/>
      <p:bldP spid="21511" grpId="0" build="p" animBg="1"/>
      <p:bldP spid="21512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404664"/>
            <a:ext cx="8712968" cy="144318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tx1"/>
                </a:solidFill>
              </a:rPr>
              <a:t>РЕФОРМА ЦЕНТРАЛЬНОГО УПРАВЛЕНИЯ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26631" name="Rectangle 7"/>
          <p:cNvSpPr>
            <a:spLocks noGrp="1" noChangeArrowheads="1"/>
          </p:cNvSpPr>
          <p:nvPr>
            <p:ph idx="1"/>
          </p:nvPr>
        </p:nvSpPr>
        <p:spPr>
          <a:xfrm>
            <a:off x="107504" y="1935163"/>
            <a:ext cx="9036496" cy="4922837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274320" indent="-274320" algn="ct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4400" b="1" u="sng" dirty="0" smtClean="0"/>
              <a:t>КОЛЛЕГИИ:</a:t>
            </a:r>
            <a:endParaRPr lang="ru-RU" sz="4400" b="1" u="sng" dirty="0" smtClean="0">
              <a:solidFill>
                <a:schemeClr val="tx2"/>
              </a:solidFill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4000" b="1" u="sng" dirty="0" smtClean="0">
                <a:solidFill>
                  <a:schemeClr val="bg2">
                    <a:lumMod val="25000"/>
                  </a:schemeClr>
                </a:solidFill>
              </a:rPr>
              <a:t>1718-1720</a:t>
            </a:r>
            <a:r>
              <a:rPr lang="ru-RU" sz="4000" b="1" dirty="0" smtClean="0">
                <a:solidFill>
                  <a:schemeClr val="tx2"/>
                </a:solidFill>
              </a:rPr>
              <a:t> </a:t>
            </a:r>
            <a:r>
              <a:rPr lang="ru-RU" sz="4000" dirty="0"/>
              <a:t>– </a:t>
            </a:r>
            <a:r>
              <a:rPr lang="ru-RU" sz="4000" dirty="0">
                <a:solidFill>
                  <a:srgbClr val="002060"/>
                </a:solidFill>
              </a:rPr>
              <a:t>создание коллегий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4000" b="1" u="sng" dirty="0">
                <a:solidFill>
                  <a:schemeClr val="bg2">
                    <a:lumMod val="25000"/>
                  </a:schemeClr>
                </a:solidFill>
              </a:rPr>
              <a:t>Коллегии</a:t>
            </a:r>
            <a:r>
              <a:rPr lang="ru-RU" sz="4000" b="1" u="sng" dirty="0">
                <a:solidFill>
                  <a:schemeClr val="tx2"/>
                </a:solidFill>
              </a:rPr>
              <a:t> </a:t>
            </a:r>
            <a:r>
              <a:rPr lang="ru-RU" sz="4000" dirty="0"/>
              <a:t>– </a:t>
            </a:r>
            <a:r>
              <a:rPr lang="ru-RU" sz="4000" dirty="0">
                <a:solidFill>
                  <a:srgbClr val="002060"/>
                </a:solidFill>
              </a:rPr>
              <a:t>центральные государственные учреждения введенные Петром </a:t>
            </a:r>
            <a:r>
              <a:rPr lang="en-US" sz="4000" dirty="0">
                <a:solidFill>
                  <a:srgbClr val="002060"/>
                </a:solidFill>
              </a:rPr>
              <a:t>I</a:t>
            </a:r>
            <a:r>
              <a:rPr lang="ru-RU" sz="4000" dirty="0">
                <a:solidFill>
                  <a:srgbClr val="002060"/>
                </a:solidFill>
              </a:rPr>
              <a:t> вместо приказов. Основной принцип функционирования коллегиальность.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sz="3600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63" y="228600"/>
            <a:ext cx="6429375" cy="896938"/>
          </a:xfrm>
        </p:spPr>
        <p:txBody>
          <a:bodyPr/>
          <a:lstStyle/>
          <a:p>
            <a:pPr algn="ctr" eaLnBrk="1" hangingPunct="1"/>
            <a:endParaRPr lang="ru-RU" dirty="0" smtClean="0"/>
          </a:p>
        </p:txBody>
      </p:sp>
      <p:graphicFrame>
        <p:nvGraphicFramePr>
          <p:cNvPr id="32826" name="Group 58"/>
          <p:cNvGraphicFramePr>
            <a:graphicFrameLocks noGrp="1"/>
          </p:cNvGraphicFramePr>
          <p:nvPr>
            <p:ph type="tbl" idx="1"/>
          </p:nvPr>
        </p:nvGraphicFramePr>
        <p:xfrm>
          <a:off x="1071563" y="1071563"/>
          <a:ext cx="6400800" cy="5447348"/>
        </p:xfrm>
        <a:graphic>
          <a:graphicData uri="http://schemas.openxmlformats.org/drawingml/2006/table">
            <a:tbl>
              <a:tblPr/>
              <a:tblGrid>
                <a:gridCol w="3200400"/>
                <a:gridCol w="3200400"/>
              </a:tblGrid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Название коллегии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Функции коллегии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Коллегия иностранных дел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Внешняя политика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Воинская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Сухопутной армией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Юстиц-коллегия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Гражданским и уголовным судом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Берг-коллегия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Горно-заводской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 промышленностью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Мануфактур-коллегия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Мануфактурной промышленностью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Духовная коллегия (Правительствую-щий Синод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Управление церковными делами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2"/>
          <p:cNvSpPr>
            <a:spLocks noGrp="1" noChangeArrowheads="1"/>
          </p:cNvSpPr>
          <p:nvPr>
            <p:ph type="title"/>
          </p:nvPr>
        </p:nvSpPr>
        <p:spPr>
          <a:xfrm>
            <a:off x="1643063" y="228600"/>
            <a:ext cx="7196137" cy="1219200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FF0000"/>
                </a:solidFill>
              </a:rPr>
              <a:t>ВОПРОС:</a:t>
            </a:r>
          </a:p>
        </p:txBody>
      </p:sp>
      <p:sp>
        <p:nvSpPr>
          <p:cNvPr id="34900" name="Rectangle 84"/>
          <p:cNvSpPr>
            <a:spLocks noGrp="1" noChangeArrowheads="1"/>
          </p:cNvSpPr>
          <p:nvPr>
            <p:ph type="body" sz="half" idx="2"/>
          </p:nvPr>
        </p:nvSpPr>
        <p:spPr>
          <a:xfrm>
            <a:off x="5715000" y="2071688"/>
            <a:ext cx="3124200" cy="2714625"/>
          </a:xfrm>
        </p:spPr>
        <p:txBody>
          <a:bodyPr>
            <a:normAutofit fontScale="62500" lnSpcReduction="2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b="1" dirty="0" smtClean="0">
              <a:solidFill>
                <a:schemeClr val="tx2"/>
              </a:solidFill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4700" b="1" dirty="0" smtClean="0">
                <a:solidFill>
                  <a:schemeClr val="tx2"/>
                </a:solidFill>
                <a:cs typeface="Aharoni" pitchFamily="2" charset="-79"/>
              </a:rPr>
              <a:t>В </a:t>
            </a:r>
            <a:r>
              <a:rPr lang="ru-RU" sz="4700" b="1" dirty="0">
                <a:solidFill>
                  <a:schemeClr val="tx2"/>
                </a:solidFill>
                <a:cs typeface="Aharoni" pitchFamily="2" charset="-79"/>
              </a:rPr>
              <a:t>чем </a:t>
            </a:r>
            <a:endParaRPr lang="ru-RU" sz="4700" b="1" dirty="0" smtClean="0">
              <a:solidFill>
                <a:schemeClr val="tx2"/>
              </a:solidFill>
              <a:cs typeface="Aharoni" pitchFamily="2" charset="-79"/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4700" b="1" dirty="0" smtClean="0">
                <a:solidFill>
                  <a:schemeClr val="tx2"/>
                </a:solidFill>
                <a:cs typeface="Aharoni" pitchFamily="2" charset="-79"/>
              </a:rPr>
              <a:t>состояли 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4700" b="1" dirty="0" smtClean="0">
                <a:solidFill>
                  <a:schemeClr val="tx2"/>
                </a:solidFill>
                <a:cs typeface="Aharoni" pitchFamily="2" charset="-79"/>
              </a:rPr>
              <a:t>отличия 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4700" b="1" dirty="0" smtClean="0">
                <a:solidFill>
                  <a:schemeClr val="tx2"/>
                </a:solidFill>
                <a:cs typeface="Aharoni" pitchFamily="2" charset="-79"/>
              </a:rPr>
              <a:t>коллегий  </a:t>
            </a:r>
            <a:r>
              <a:rPr lang="ru-RU" sz="4700" b="1" dirty="0">
                <a:solidFill>
                  <a:schemeClr val="tx2"/>
                </a:solidFill>
                <a:cs typeface="Aharoni" pitchFamily="2" charset="-79"/>
              </a:rPr>
              <a:t>от </a:t>
            </a:r>
            <a:endParaRPr lang="ru-RU" sz="4700" b="1" dirty="0" smtClean="0">
              <a:solidFill>
                <a:schemeClr val="tx2"/>
              </a:solidFill>
              <a:cs typeface="Aharoni" pitchFamily="2" charset="-79"/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4700" b="1" dirty="0" smtClean="0">
                <a:solidFill>
                  <a:schemeClr val="tx2"/>
                </a:solidFill>
                <a:cs typeface="Aharoni" pitchFamily="2" charset="-79"/>
              </a:rPr>
              <a:t>приказов</a:t>
            </a:r>
            <a:r>
              <a:rPr lang="ru-RU" sz="4700" b="1" dirty="0">
                <a:solidFill>
                  <a:schemeClr val="tx2"/>
                </a:solidFill>
                <a:cs typeface="Aharoni" pitchFamily="2" charset="-79"/>
              </a:rPr>
              <a:t>?</a:t>
            </a:r>
          </a:p>
        </p:txBody>
      </p:sp>
      <p:pic>
        <p:nvPicPr>
          <p:cNvPr id="34877" name="petr1.avi">
            <a:hlinkClick r:id="" action="ppaction://media"/>
          </p:cNvPr>
          <p:cNvPicPr>
            <a:picLocks noGrp="1" noRot="1" noChangeAspect="1" noChangeArrowheads="1"/>
          </p:cNvPicPr>
          <p:nvPr>
            <p:ph sz="quarter" idx="4294967295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9144000" y="5010150"/>
            <a:ext cx="0" cy="0"/>
          </a:xfrm>
        </p:spPr>
      </p:pic>
      <p:pic>
        <p:nvPicPr>
          <p:cNvPr id="34884" name="petr1.avi">
            <a:hlinkClick r:id="" action="ppaction://media"/>
          </p:cNvPr>
          <p:cNvPicPr>
            <a:picLocks noGrp="1" noRot="1" noChangeAspect="1" noChangeArrowheads="1"/>
          </p:cNvPicPr>
          <p:nvPr>
            <p:ph sz="half" idx="4294967295"/>
            <a:vide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3848100"/>
            <a:ext cx="0" cy="0"/>
          </a:xfrm>
        </p:spPr>
      </p:pic>
      <p:pic>
        <p:nvPicPr>
          <p:cNvPr id="34897" name="petr1.avi">
            <a:hlinkClick r:id="" action="ppaction://media"/>
          </p:cNvPr>
          <p:cNvPicPr>
            <a:picLocks noGrp="1" noRot="1" noChangeAspect="1" noChangeArrowheads="1"/>
          </p:cNvPicPr>
          <p:nvPr>
            <p:ph sz="half" idx="4294967295"/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143000" y="1628775"/>
            <a:ext cx="4071938" cy="4248150"/>
          </a:xfrm>
        </p:spPr>
      </p:pic>
      <p:sp>
        <p:nvSpPr>
          <p:cNvPr id="13319" name="Содержимое 9"/>
          <p:cNvSpPr>
            <a:spLocks noGrp="1"/>
          </p:cNvSpPr>
          <p:nvPr>
            <p:ph sz="half" idx="1"/>
          </p:nvPr>
        </p:nvSpPr>
        <p:spPr>
          <a:xfrm>
            <a:off x="1071563" y="1600200"/>
            <a:ext cx="4143375" cy="42576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4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4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4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4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48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348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77"/>
                  </p:tgtEl>
                </p:cond>
              </p:nextCondLst>
            </p:seq>
            <p:video fullScrn="1">
              <p:cMediaNode vol="85000">
                <p:cTn id="33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4877"/>
                </p:tgtEl>
              </p:cMediaNode>
            </p:vide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48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8" dur="1" fill="hold"/>
                                        <p:tgtEl>
                                          <p:spTgt spid="348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84"/>
                  </p:tgtEl>
                </p:cond>
              </p:nextCondLst>
            </p:seq>
            <p:video fullScrn="1">
              <p:cMediaNode vol="85000">
                <p:cTn id="39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4884"/>
                </p:tgtEl>
              </p:cMediaNode>
            </p:vide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48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4" dur="1" fill="hold"/>
                                        <p:tgtEl>
                                          <p:spTgt spid="348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97"/>
                  </p:tgtEl>
                </p:cond>
              </p:nextCondLst>
            </p:seq>
            <p:video fullScrn="1">
              <p:cMediaNode vol="85000">
                <p:cTn id="45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4897"/>
                </p:tgtEl>
              </p:cMediaNode>
            </p:video>
          </p:childTnLst>
        </p:cTn>
      </p:par>
    </p:tnLst>
    <p:bldLst>
      <p:bldP spid="34900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343</TotalTime>
  <Words>461</Words>
  <Application>Microsoft Office PowerPoint</Application>
  <PresentationFormat>Экран (4:3)</PresentationFormat>
  <Paragraphs>122</Paragraphs>
  <Slides>19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Презентация PowerPoint</vt:lpstr>
      <vt:lpstr>РЕФОРМЫ ПЕТРА I</vt:lpstr>
      <vt:lpstr>Государственное управление  России в XVII в. </vt:lpstr>
      <vt:lpstr>РЕФОРМА ЦЕНТРАЛЬНОГО УПРАВЛЕНИЯ</vt:lpstr>
      <vt:lpstr>РЕФОРМА ЦЕНТРАЛЬНОГО УПРАВЛЕНИЯ</vt:lpstr>
      <vt:lpstr>    Государственное управление после реформ Петра I.</vt:lpstr>
      <vt:lpstr>РЕФОРМА ЦЕНТРАЛЬНОГО УПРАВЛЕНИЯ</vt:lpstr>
      <vt:lpstr>Презентация PowerPoint</vt:lpstr>
      <vt:lpstr>ВОПРОС:</vt:lpstr>
      <vt:lpstr>Государственное управление</vt:lpstr>
      <vt:lpstr>ТАБЕЛЬ  О РАНГАХ</vt:lpstr>
      <vt:lpstr>УКАЗ О ЕДИНОНАСЛЕДИИ</vt:lpstr>
      <vt:lpstr>ЦЕРКОВНАЯ РЕФОРМА</vt:lpstr>
      <vt:lpstr> Государственное управление после реформ Петра I. </vt:lpstr>
      <vt:lpstr> Губернская реформа  </vt:lpstr>
      <vt:lpstr>Реформа местного управления</vt:lpstr>
      <vt:lpstr> Государственное управление после реформ Петра I. </vt:lpstr>
      <vt:lpstr>Итоги реформ:</vt:lpstr>
      <vt:lpstr>    Заполни таблицу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User777</dc:creator>
  <cp:lastModifiedBy>Учитель</cp:lastModifiedBy>
  <cp:revision>28</cp:revision>
  <dcterms:created xsi:type="dcterms:W3CDTF">1601-01-01T00:00:00Z</dcterms:created>
  <dcterms:modified xsi:type="dcterms:W3CDTF">2015-01-19T06:08:59Z</dcterms:modified>
</cp:coreProperties>
</file>