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3" r:id="rId3"/>
    <p:sldId id="267" r:id="rId4"/>
    <p:sldId id="271" r:id="rId5"/>
    <p:sldId id="274" r:id="rId6"/>
    <p:sldId id="272" r:id="rId7"/>
    <p:sldId id="269" r:id="rId8"/>
    <p:sldId id="280" r:id="rId9"/>
    <p:sldId id="273" r:id="rId10"/>
    <p:sldId id="284" r:id="rId11"/>
    <p:sldId id="291" r:id="rId12"/>
    <p:sldId id="294" r:id="rId13"/>
    <p:sldId id="29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11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кина Л. П Шабл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5"/>
            <a:ext cx="9143999" cy="68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643050"/>
            <a:ext cx="5500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928670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</a:rPr>
              <a:t>Тема урока: </a:t>
            </a:r>
          </a:p>
          <a:p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Знакомство с действием деления. </a:t>
            </a:r>
          </a:p>
          <a:p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Знак деления (:)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85749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класс.</a:t>
            </a:r>
          </a:p>
          <a:p>
            <a:pPr algn="ctr"/>
            <a:r>
              <a:rPr lang="ru-RU" dirty="0" smtClean="0"/>
              <a:t>(Программа </a:t>
            </a:r>
            <a:r>
              <a:rPr lang="ru-RU" dirty="0" err="1" smtClean="0"/>
              <a:t>Л.В.Занкова</a:t>
            </a:r>
            <a:r>
              <a:rPr lang="ru-RU" dirty="0" smtClean="0"/>
              <a:t>. Учебник </a:t>
            </a:r>
            <a:r>
              <a:rPr lang="ru-RU" dirty="0" err="1" smtClean="0"/>
              <a:t>Аргинской</a:t>
            </a:r>
            <a:r>
              <a:rPr lang="ru-RU" dirty="0" smtClean="0"/>
              <a:t> И.И.)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4071942"/>
            <a:ext cx="67363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</a:t>
            </a:r>
            <a:r>
              <a:rPr lang="ru-RU" sz="2800" b="1" dirty="0" err="1" smtClean="0">
                <a:solidFill>
                  <a:srgbClr val="7030A0"/>
                </a:solidFill>
              </a:rPr>
              <a:t>Рачкова</a:t>
            </a:r>
            <a:r>
              <a:rPr lang="ru-RU" sz="2800" b="1" dirty="0" smtClean="0">
                <a:solidFill>
                  <a:srgbClr val="7030A0"/>
                </a:solidFill>
              </a:rPr>
              <a:t> Татьяна Николаевна</a:t>
            </a:r>
          </a:p>
          <a:p>
            <a:endParaRPr lang="ru-RU" dirty="0" smtClean="0"/>
          </a:p>
          <a:p>
            <a:r>
              <a:rPr lang="ru-RU" dirty="0" smtClean="0"/>
              <a:t>                        МКУ Худоеланская ООШ</a:t>
            </a:r>
          </a:p>
          <a:p>
            <a:r>
              <a:rPr lang="ru-RU" dirty="0" smtClean="0"/>
              <a:t>                                   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кина Л. П. Шаблон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45"/>
            <a:ext cx="9144000" cy="686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1928802"/>
            <a:ext cx="4500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Чтобы решить эту задачу, нужно выполнить действие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71810"/>
            <a:ext cx="571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 воспользоваться знаком деления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9" y="278605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: 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1" y="414338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Записываем так: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929066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: 7 =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3429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bbe1_a2787989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4644961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3116"/>
            <a:ext cx="1428760" cy="2428892"/>
          </a:xfrm>
          <a:prstGeom prst="rect">
            <a:avLst/>
          </a:prstGeom>
        </p:spPr>
      </p:pic>
      <p:pic>
        <p:nvPicPr>
          <p:cNvPr id="7" name="Рисунок 6" descr="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86256"/>
            <a:ext cx="895350" cy="1438275"/>
          </a:xfrm>
          <a:prstGeom prst="rect">
            <a:avLst/>
          </a:prstGeom>
        </p:spPr>
      </p:pic>
      <p:pic>
        <p:nvPicPr>
          <p:cNvPr id="8" name="Рисунок 7" descr="6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652" y="2857497"/>
            <a:ext cx="1382875" cy="1500198"/>
          </a:xfrm>
          <a:prstGeom prst="rect">
            <a:avLst/>
          </a:prstGeom>
        </p:spPr>
      </p:pic>
      <p:pic>
        <p:nvPicPr>
          <p:cNvPr id="9" name="Рисунок 8" descr="belosnezhka_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500570"/>
            <a:ext cx="1333500" cy="1200150"/>
          </a:xfrm>
          <a:prstGeom prst="rect">
            <a:avLst/>
          </a:prstGeom>
        </p:spPr>
      </p:pic>
      <p:pic>
        <p:nvPicPr>
          <p:cNvPr id="10" name="Рисунок 9" descr="9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3571876"/>
            <a:ext cx="847725" cy="1752602"/>
          </a:xfrm>
          <a:prstGeom prst="rect">
            <a:avLst/>
          </a:prstGeom>
        </p:spPr>
      </p:pic>
      <p:pic>
        <p:nvPicPr>
          <p:cNvPr id="12" name="Рисунок 11" descr="4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4429132"/>
            <a:ext cx="1371600" cy="1371600"/>
          </a:xfrm>
          <a:prstGeom prst="rect">
            <a:avLst/>
          </a:prstGeom>
        </p:spPr>
      </p:pic>
      <p:pic>
        <p:nvPicPr>
          <p:cNvPr id="13" name="Рисунок 12" descr="5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4643446"/>
            <a:ext cx="16287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5250"/>
            <a:ext cx="8572560" cy="6667500"/>
          </a:xfrm>
          <a:prstGeom prst="rect">
            <a:avLst/>
          </a:prstGeom>
        </p:spPr>
      </p:pic>
      <p:pic>
        <p:nvPicPr>
          <p:cNvPr id="2" name="Рисунок 1" descr="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643050"/>
            <a:ext cx="2500330" cy="208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332424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0063" y="642938"/>
            <a:ext cx="73580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FF00"/>
                </a:solidFill>
              </a:rPr>
              <a:t> СПАСИБО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50" y="4929188"/>
            <a:ext cx="8858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за работу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14341" name="Рисунок 6" descr="ludia-3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2925" y="4071938"/>
            <a:ext cx="981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b05630cddfe35c45bcf46a48e0d9da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643314"/>
            <a:ext cx="990600" cy="2066928"/>
          </a:xfrm>
          <a:prstGeom prst="rect">
            <a:avLst/>
          </a:prstGeom>
        </p:spPr>
      </p:pic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5" y="4143380"/>
            <a:ext cx="1419225" cy="1457325"/>
          </a:xfrm>
          <a:prstGeom prst="rect">
            <a:avLst/>
          </a:prstGeom>
        </p:spPr>
      </p:pic>
      <p:pic>
        <p:nvPicPr>
          <p:cNvPr id="5" name="Рисунок 4" descr="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1744"/>
            <a:ext cx="1228725" cy="2095500"/>
          </a:xfrm>
          <a:prstGeom prst="rect">
            <a:avLst/>
          </a:prstGeom>
        </p:spPr>
      </p:pic>
      <p:pic>
        <p:nvPicPr>
          <p:cNvPr id="6" name="Рисунок 5" descr="3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071942"/>
            <a:ext cx="1143008" cy="1543053"/>
          </a:xfrm>
          <a:prstGeom prst="rect">
            <a:avLst/>
          </a:prstGeom>
        </p:spPr>
      </p:pic>
      <p:pic>
        <p:nvPicPr>
          <p:cNvPr id="7" name="Рисунок 6" descr="6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786058"/>
            <a:ext cx="1131102" cy="1357322"/>
          </a:xfrm>
          <a:prstGeom prst="rect">
            <a:avLst/>
          </a:prstGeom>
        </p:spPr>
      </p:pic>
      <p:pic>
        <p:nvPicPr>
          <p:cNvPr id="8" name="Рисунок 7" descr="6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2643182"/>
            <a:ext cx="928694" cy="1500198"/>
          </a:xfrm>
          <a:prstGeom prst="rect">
            <a:avLst/>
          </a:prstGeom>
        </p:spPr>
      </p:pic>
      <p:pic>
        <p:nvPicPr>
          <p:cNvPr id="9" name="Рисунок 8" descr="belosnezhka_1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4" y="2643182"/>
            <a:ext cx="1914525" cy="3762386"/>
          </a:xfrm>
          <a:prstGeom prst="rect">
            <a:avLst/>
          </a:prstGeom>
        </p:spPr>
      </p:pic>
      <p:pic>
        <p:nvPicPr>
          <p:cNvPr id="11" name="Рисунок 10" descr="ludia-1879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950" y="3929066"/>
            <a:ext cx="1228725" cy="1695453"/>
          </a:xfrm>
          <a:prstGeom prst="rect">
            <a:avLst/>
          </a:prstGeom>
        </p:spPr>
      </p:pic>
      <p:pic>
        <p:nvPicPr>
          <p:cNvPr id="12" name="Рисунок 11" descr="cveta-115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736" y="3143248"/>
            <a:ext cx="928694" cy="69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кина Л. П Шабл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5"/>
            <a:ext cx="9143999" cy="68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643050"/>
            <a:ext cx="5500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1)Математический диктант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2)Объяснение нового материала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3)Первичное закрепление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5)Итог урока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6)Домашнее задание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928670"/>
            <a:ext cx="2700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ПЛАН  УРОКА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05994">
            <a:off x="678432" y="1466658"/>
            <a:ext cx="41885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Как-то раз в лесу густом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Гном построил себе дом.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Пригласил лесных зверей,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Сосчитайте их скорей: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6 зайчат, 6 лисят,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6 весёлых медвежат,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6 бельчат, 6 бобров.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У кого ответ готов?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0b055fe9123d54efac482220b0aa979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1647825" cy="292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80110">
            <a:off x="838911" y="782942"/>
            <a:ext cx="3852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На пригорке возле ёлок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Гномик яблоки считал:</a:t>
            </a:r>
          </a:p>
          <a:p>
            <a:pPr algn="ctr">
              <a:spcBef>
                <a:spcPct val="0"/>
              </a:spcBef>
            </a:pPr>
            <a:r>
              <a:rPr lang="ru-RU" sz="2400" b="1" u="sng" dirty="0" smtClean="0">
                <a:solidFill>
                  <a:schemeClr val="tx2"/>
                </a:solidFill>
                <a:cs typeface="Arial" charset="0"/>
              </a:rPr>
              <a:t>Семь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под ёлкой,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400" b="1" u="sng" dirty="0" smtClean="0">
                <a:solidFill>
                  <a:schemeClr val="tx2"/>
                </a:solidFill>
                <a:cs typeface="Arial" charset="0"/>
              </a:rPr>
              <a:t>семь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за ёлкой,</a:t>
            </a:r>
          </a:p>
          <a:p>
            <a:pPr algn="ctr">
              <a:spcBef>
                <a:spcPct val="0"/>
              </a:spcBef>
            </a:pPr>
            <a:r>
              <a:rPr lang="ru-RU" sz="2400" b="1" u="sng" dirty="0" smtClean="0">
                <a:solidFill>
                  <a:schemeClr val="tx2"/>
                </a:solidFill>
                <a:cs typeface="Arial" charset="0"/>
              </a:rPr>
              <a:t>Семь 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в мешке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за тем пригорком, </a:t>
            </a:r>
          </a:p>
          <a:p>
            <a:pPr algn="ctr">
              <a:spcBef>
                <a:spcPct val="0"/>
              </a:spcBef>
            </a:pPr>
            <a:r>
              <a:rPr lang="ru-RU" sz="2400" b="1" u="sng" dirty="0" smtClean="0">
                <a:solidFill>
                  <a:schemeClr val="tx2"/>
                </a:solidFill>
                <a:cs typeface="Arial" charset="0"/>
              </a:rPr>
              <a:t>Семь 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в избе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на третьей полке,</a:t>
            </a:r>
          </a:p>
          <a:p>
            <a:pPr algn="ctr">
              <a:spcBef>
                <a:spcPct val="0"/>
              </a:spcBef>
            </a:pPr>
            <a:r>
              <a:rPr lang="ru-RU" sz="2400" b="1" u="sng" dirty="0" smtClean="0">
                <a:solidFill>
                  <a:schemeClr val="tx2"/>
                </a:solidFill>
                <a:cs typeface="Arial" charset="0"/>
              </a:rPr>
              <a:t>Семь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под лавкою в саду.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Сколько яблок,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 как понять?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Гном не может разобрать.</a:t>
            </a:r>
            <a:endParaRPr lang="ru-RU" sz="24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5" name="Рисунок 4" descr="корз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0837">
            <a:off x="4497840" y="1623690"/>
            <a:ext cx="1451152" cy="1610443"/>
          </a:xfrm>
          <a:prstGeom prst="rect">
            <a:avLst/>
          </a:prstGeom>
        </p:spPr>
      </p:pic>
      <p:pic>
        <p:nvPicPr>
          <p:cNvPr id="6" name="Рисунок 5" descr="e6d653a176a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303">
            <a:off x="-401756" y="3422930"/>
            <a:ext cx="2059546" cy="248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iveArt_Fantasy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8994">
            <a:off x="401711" y="254190"/>
            <a:ext cx="4809571" cy="6335464"/>
          </a:xfrm>
          <a:prstGeom prst="rect">
            <a:avLst/>
          </a:prstGeom>
        </p:spPr>
      </p:pic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43865">
            <a:off x="661037" y="1165220"/>
            <a:ext cx="4076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посадил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зерно  в горшок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Пшеничный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вырос        колосок,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И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восемь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зернышек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на нём,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колосочке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моём!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Пусть невелик мой урожай,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Но вот попробуй, угадай: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Каким бы урожай мой был,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Когда б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четыре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посадил.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79263">
            <a:off x="900690" y="1554909"/>
            <a:ext cx="39232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 Доброго Гнома в кладовке без спроса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Синичка склевала шесть зёрнышек проса,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Шесть гречневых зёрен, шесть зёрен ячменных...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Она бы ещё поклевала, наверно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Ведь Гном не умеет ворчать и ругаться,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Но зёрнышек было всего.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709">
            <a:off x="428597" y="642918"/>
            <a:ext cx="1571636" cy="1234269"/>
          </a:xfrm>
          <a:prstGeom prst="rect">
            <a:avLst/>
          </a:prstGeom>
        </p:spPr>
      </p:pic>
      <p:pic>
        <p:nvPicPr>
          <p:cNvPr id="5" name="Рисунок 4" descr="синич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0097">
            <a:off x="4419046" y="1380492"/>
            <a:ext cx="1743519" cy="174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47064">
            <a:off x="684482" y="1203810"/>
            <a:ext cx="3971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Гном вчера набил две шишки,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Когда поймать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пытался мышку.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Вопрос: 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 сколько было б шишек,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Когда б поймал он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восемь мышек</a:t>
            </a:r>
            <a:r>
              <a:rPr lang="ru-RU" sz="2400" b="1" dirty="0" smtClean="0">
                <a:solidFill>
                  <a:schemeClr val="accent1"/>
                </a:solidFill>
              </a:rPr>
              <a:t>?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 descr="4abe2f0a82d5bf0b41af346de20e418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6654">
            <a:off x="4288229" y="1455649"/>
            <a:ext cx="1961573" cy="1720586"/>
          </a:xfrm>
          <a:prstGeom prst="rect">
            <a:avLst/>
          </a:prstGeom>
        </p:spPr>
      </p:pic>
      <p:pic>
        <p:nvPicPr>
          <p:cNvPr id="10" name="Рисунок 9" descr="ece593a7fe8799e618efffd13659e1b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3657">
            <a:off x="956834" y="4938119"/>
            <a:ext cx="2441519" cy="127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993745">
            <a:off x="572906" y="1590810"/>
            <a:ext cx="4696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 держал шесть цветков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каждом восемь лепестков.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Чтоб скорее сосчитать,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Проще будет умножать.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Шесть умножили на восемь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Получилось …..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Хорошо таблицу знать,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Чтобы всё не прибавлять!.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cveta-11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7125">
            <a:off x="4811765" y="2080768"/>
            <a:ext cx="151450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4776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673242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78115">
            <a:off x="908546" y="1721867"/>
            <a:ext cx="3853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Испекла нам Белоснежка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Вкусные оладушки.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Всего оладий 28.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Мы ,ребята, вас попросим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Помогите  посчитать,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Сколько каждому                       раздать.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И, наверно, ясно всем,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Что нас гномов всего семь.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3339490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785794"/>
            <a:ext cx="231666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354</Words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</cp:lastModifiedBy>
  <cp:revision>64</cp:revision>
  <dcterms:modified xsi:type="dcterms:W3CDTF">2013-02-06T14:46:18Z</dcterms:modified>
</cp:coreProperties>
</file>