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4339E-7586-4AC1-A0B3-0720955E2FC6}" type="datetimeFigureOut">
              <a:rPr lang="ru-RU" smtClean="0"/>
              <a:pPr/>
              <a:t>08.12.2015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53F20-6729-4EDA-88A8-3AE03AE104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53F20-6729-4EDA-88A8-3AE03AE104A2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08.12.2015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08.12.2015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08.12.2015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08.12.2015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08.12.2015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08.12.2015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08.12.2015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08.12.2015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08.12.2015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08.12.2015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08.12.2015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08.12.2015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284984"/>
            <a:ext cx="7358063" cy="2520279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Психолого-педагогическое сопровождение познавательного развития  дошкольников в условиях реализации ФГОС ДО.</a:t>
            </a: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CC6600"/>
                </a:solidFill>
              </a:rPr>
              <a:t>Педагог-психолог МБДОУ №102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CC6600"/>
                </a:solidFill>
              </a:rPr>
              <a:t>Шашерина Регина Владимировна</a:t>
            </a:r>
            <a:endParaRPr lang="ru-RU" sz="2000" i="1" dirty="0" smtClean="0">
              <a:solidFill>
                <a:srgbClr val="CC66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1"/>
            <a:ext cx="8031807" cy="636662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Познавательное развитие</a:t>
            </a:r>
            <a:r>
              <a:rPr lang="ru-RU" b="1" dirty="0" smtClean="0">
                <a:solidFill>
                  <a:srgbClr val="C00000"/>
                </a:solidFill>
              </a:rPr>
              <a:t> -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23528" y="2636913"/>
            <a:ext cx="8496944" cy="1440160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это сложный комплексный феномен, включающий развитие познавательных процессов: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4437112"/>
            <a:ext cx="5976664" cy="181588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восприятие, 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мышление,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память, </a:t>
            </a:r>
          </a:p>
          <a:p>
            <a:pPr algn="ctr">
              <a:buClr>
                <a:srgbClr val="C00000"/>
              </a:buClr>
            </a:pPr>
            <a:endParaRPr lang="ru-RU" sz="28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внимание, 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воображение,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речь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endParaRPr lang="ru-RU" sz="2800" i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7380312" cy="1512168"/>
          </a:xfrm>
        </p:spPr>
        <p:txBody>
          <a:bodyPr/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Психологические закономерности развития ребенка в дошкольном возрасте:</a:t>
            </a:r>
            <a:endParaRPr lang="ru-RU" sz="3200" dirty="0" smtClean="0">
              <a:solidFill>
                <a:srgbClr val="C0000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6143625" cy="3514700"/>
          </a:xfrm>
        </p:spPr>
        <p:txBody>
          <a:bodyPr/>
          <a:lstStyle/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Своеобразие мышления,</a:t>
            </a:r>
          </a:p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Непосредственность,</a:t>
            </a:r>
          </a:p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Ситуативность </a:t>
            </a:r>
          </a:p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Непроизвольность поведения,</a:t>
            </a:r>
          </a:p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Эмоциями,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Целостность психики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ройная стрелка влево/вправо/вверх 5"/>
          <p:cNvSpPr/>
          <p:nvPr/>
        </p:nvSpPr>
        <p:spPr>
          <a:xfrm>
            <a:off x="2627784" y="3501008"/>
            <a:ext cx="4032448" cy="2088232"/>
          </a:xfrm>
          <a:prstGeom prst="leftRight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Познавательное развитие</a:t>
            </a:r>
            <a:endParaRPr lang="ru-RU" sz="2000" b="1" i="1" dirty="0"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4293096"/>
            <a:ext cx="2232248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Познавательная направленность</a:t>
            </a:r>
            <a:endParaRPr lang="ru-RU" sz="2000" b="1" i="1" dirty="0"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32240" y="4221088"/>
            <a:ext cx="2232248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Познавательная деятельность</a:t>
            </a:r>
            <a:endParaRPr lang="ru-RU" sz="2000" b="1" i="1" dirty="0"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63888" y="2060848"/>
            <a:ext cx="2232248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Познавательная активность</a:t>
            </a:r>
            <a:endParaRPr lang="ru-RU" sz="2000" b="1" i="1" dirty="0">
              <a:solidFill>
                <a:schemeClr val="accent4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10" name="Стрелка углом 9"/>
          <p:cNvSpPr/>
          <p:nvPr/>
        </p:nvSpPr>
        <p:spPr>
          <a:xfrm>
            <a:off x="1475656" y="2492896"/>
            <a:ext cx="1728192" cy="1440160"/>
          </a:xfrm>
          <a:prstGeom prst="ben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углом 10"/>
          <p:cNvSpPr/>
          <p:nvPr/>
        </p:nvSpPr>
        <p:spPr>
          <a:xfrm rot="5400000">
            <a:off x="6228184" y="2420888"/>
            <a:ext cx="1368152" cy="1656184"/>
          </a:xfrm>
          <a:prstGeom prst="ben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132856"/>
            <a:ext cx="8640960" cy="1008112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Компоненты познавательного развития: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429000"/>
            <a:ext cx="8147248" cy="2448272"/>
          </a:xfrm>
        </p:spPr>
        <p:txBody>
          <a:bodyPr/>
          <a:lstStyle/>
          <a:p>
            <a:pPr lvl="0"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Познавательные процессы;</a:t>
            </a:r>
          </a:p>
          <a:p>
            <a:pPr lvl="0"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Информация ; </a:t>
            </a:r>
          </a:p>
          <a:p>
            <a:pPr lvl="0"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Отношение к миру.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7380312" cy="1368152"/>
          </a:xfrm>
        </p:spPr>
        <p:txBody>
          <a:bodyPr/>
          <a:lstStyle/>
          <a:p>
            <a:r>
              <a:rPr lang="ru-RU" sz="3000" b="1" i="1" dirty="0" smtClean="0">
                <a:solidFill>
                  <a:srgbClr val="C00000"/>
                </a:solidFill>
              </a:rPr>
              <a:t>Для благополучного познавательного развития дошкольников проводим следующую работу:</a:t>
            </a:r>
            <a:endParaRPr lang="ru-RU" sz="3000" dirty="0">
              <a:solidFill>
                <a:srgbClr val="C0000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6912768" cy="5112568"/>
          </a:xfrm>
        </p:spPr>
        <p:txBody>
          <a:bodyPr/>
          <a:lstStyle/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300" b="1" i="1" dirty="0" smtClean="0">
                <a:solidFill>
                  <a:schemeClr val="accent6">
                    <a:lumMod val="50000"/>
                  </a:schemeClr>
                </a:solidFill>
              </a:rPr>
              <a:t>Оснащение кабинетов </a:t>
            </a:r>
          </a:p>
          <a:p>
            <a:pPr lvl="0" algn="just">
              <a:buClr>
                <a:srgbClr val="C00000"/>
              </a:buClr>
              <a:buNone/>
            </a:pPr>
            <a:r>
              <a:rPr lang="ru-RU" sz="2300" b="1" i="1" dirty="0" smtClean="0">
                <a:solidFill>
                  <a:schemeClr val="accent6">
                    <a:lumMod val="50000"/>
                  </a:schemeClr>
                </a:solidFill>
              </a:rPr>
              <a:t>необходимым пособием;</a:t>
            </a:r>
          </a:p>
          <a:p>
            <a:pPr lvl="0" algn="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300" b="1" i="1" dirty="0" smtClean="0">
                <a:solidFill>
                  <a:schemeClr val="accent5">
                    <a:lumMod val="50000"/>
                  </a:schemeClr>
                </a:solidFill>
              </a:rPr>
              <a:t>Составление буклетов </a:t>
            </a:r>
          </a:p>
          <a:p>
            <a:pPr lvl="0" algn="r">
              <a:buClr>
                <a:srgbClr val="C00000"/>
              </a:buClr>
              <a:buNone/>
            </a:pPr>
            <a:r>
              <a:rPr lang="ru-RU" sz="2300" b="1" i="1" dirty="0" smtClean="0">
                <a:solidFill>
                  <a:schemeClr val="accent5">
                    <a:lumMod val="50000"/>
                  </a:schemeClr>
                </a:solidFill>
              </a:rPr>
              <a:t>для родителей и педагогов;</a:t>
            </a:r>
            <a:r>
              <a:rPr lang="ru-RU" sz="23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300" b="1" i="1" dirty="0" smtClean="0">
                <a:solidFill>
                  <a:schemeClr val="accent6">
                    <a:lumMod val="50000"/>
                  </a:schemeClr>
                </a:solidFill>
              </a:rPr>
              <a:t>Создание консультаций </a:t>
            </a:r>
          </a:p>
          <a:p>
            <a:pPr lvl="0" algn="just">
              <a:buClr>
                <a:srgbClr val="C00000"/>
              </a:buClr>
              <a:buNone/>
            </a:pPr>
            <a:r>
              <a:rPr lang="ru-RU" sz="2300" b="1" i="1" dirty="0" smtClean="0">
                <a:solidFill>
                  <a:schemeClr val="accent6">
                    <a:lumMod val="50000"/>
                  </a:schemeClr>
                </a:solidFill>
              </a:rPr>
              <a:t>для родителей и педагогов ДОУ;</a:t>
            </a:r>
          </a:p>
          <a:p>
            <a:pPr lvl="0" algn="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300" b="1" i="1" dirty="0" smtClean="0">
                <a:solidFill>
                  <a:schemeClr val="accent5">
                    <a:lumMod val="50000"/>
                  </a:schemeClr>
                </a:solidFill>
              </a:rPr>
              <a:t>Систематизация картотеки </a:t>
            </a:r>
          </a:p>
          <a:p>
            <a:pPr lvl="0" algn="r">
              <a:buClr>
                <a:srgbClr val="C00000"/>
              </a:buClr>
              <a:buNone/>
            </a:pPr>
            <a:r>
              <a:rPr lang="ru-RU" sz="2300" b="1" i="1" dirty="0" smtClean="0">
                <a:solidFill>
                  <a:schemeClr val="accent5">
                    <a:lumMod val="50000"/>
                  </a:schemeClr>
                </a:solidFill>
              </a:rPr>
              <a:t>с нужным материалом;</a:t>
            </a:r>
          </a:p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300" b="1" i="1" dirty="0" smtClean="0">
                <a:solidFill>
                  <a:schemeClr val="accent6">
                    <a:lumMod val="50000"/>
                  </a:schemeClr>
                </a:solidFill>
              </a:rPr>
              <a:t>Разработка серий занятий; </a:t>
            </a:r>
          </a:p>
          <a:p>
            <a:pPr lvl="0" algn="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300" b="1" i="1" dirty="0" smtClean="0">
                <a:solidFill>
                  <a:schemeClr val="accent5">
                    <a:lumMod val="50000"/>
                  </a:schemeClr>
                </a:solidFill>
              </a:rPr>
              <a:t>Составление банка </a:t>
            </a:r>
          </a:p>
          <a:p>
            <a:pPr lvl="0" algn="r">
              <a:buClr>
                <a:srgbClr val="C00000"/>
              </a:buClr>
              <a:buNone/>
            </a:pPr>
            <a:r>
              <a:rPr lang="ru-RU" sz="2300" b="1" i="1" dirty="0" smtClean="0">
                <a:solidFill>
                  <a:schemeClr val="accent5">
                    <a:lumMod val="50000"/>
                  </a:schemeClr>
                </a:solidFill>
              </a:rPr>
              <a:t>презентаций;</a:t>
            </a:r>
          </a:p>
          <a:p>
            <a:pPr lvl="0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300" b="1" i="1" dirty="0" smtClean="0">
                <a:solidFill>
                  <a:schemeClr val="accent6">
                    <a:lumMod val="50000"/>
                  </a:schemeClr>
                </a:solidFill>
              </a:rPr>
              <a:t>Создание интерактивных игр.</a:t>
            </a:r>
            <a:endParaRPr lang="ru-RU" sz="23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008112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Работа с родителями: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564904"/>
            <a:ext cx="7848872" cy="4032448"/>
          </a:xfrm>
        </p:spPr>
        <p:txBody>
          <a:bodyPr numCol="2"/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беседа,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консультация,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круглый стол,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дискуссия,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игры,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i="1" dirty="0" smtClean="0">
                <a:solidFill>
                  <a:schemeClr val="accent5">
                    <a:lumMod val="75000"/>
                  </a:schemeClr>
                </a:solidFill>
              </a:rPr>
              <a:t>диагностика, </a:t>
            </a:r>
          </a:p>
          <a:p>
            <a:pPr>
              <a:buClr>
                <a:srgbClr val="C00000"/>
              </a:buClr>
              <a:buNone/>
            </a:pPr>
            <a:endParaRPr lang="ru-RU" sz="25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rgbClr val="C00000"/>
              </a:buClr>
              <a:buNone/>
            </a:pPr>
            <a:endParaRPr lang="ru-RU" sz="25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500" i="1" dirty="0" smtClean="0">
                <a:solidFill>
                  <a:schemeClr val="accent5">
                    <a:lumMod val="75000"/>
                  </a:schemeClr>
                </a:solidFill>
              </a:rPr>
              <a:t>совместная деятельность родителей и детей,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500" i="1" dirty="0" smtClean="0">
                <a:solidFill>
                  <a:schemeClr val="accent5">
                    <a:lumMod val="75000"/>
                  </a:schemeClr>
                </a:solidFill>
              </a:rPr>
              <a:t>обсуждение и </a:t>
            </a:r>
            <a:r>
              <a:rPr lang="ru-RU" sz="2500" i="1" dirty="0" err="1" smtClean="0">
                <a:solidFill>
                  <a:schemeClr val="accent5">
                    <a:lumMod val="75000"/>
                  </a:schemeClr>
                </a:solidFill>
              </a:rPr>
              <a:t>распространиение</a:t>
            </a:r>
            <a:r>
              <a:rPr lang="ru-RU" sz="2500" i="1" dirty="0" smtClean="0">
                <a:solidFill>
                  <a:schemeClr val="accent5">
                    <a:lumMod val="75000"/>
                  </a:schemeClr>
                </a:solidFill>
              </a:rPr>
              <a:t> семейного опыта, 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500" i="1" dirty="0" smtClean="0">
                <a:solidFill>
                  <a:schemeClr val="accent5">
                    <a:lumMod val="75000"/>
                  </a:schemeClr>
                </a:solidFill>
              </a:rPr>
              <a:t>рефлексия,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500" i="1" smtClean="0">
                <a:solidFill>
                  <a:schemeClr val="accent5">
                    <a:lumMod val="75000"/>
                  </a:schemeClr>
                </a:solidFill>
              </a:rPr>
              <a:t>родительский </a:t>
            </a:r>
            <a:r>
              <a:rPr lang="ru-RU" sz="2500" i="1" dirty="0" smtClean="0">
                <a:solidFill>
                  <a:schemeClr val="accent5">
                    <a:lumMod val="75000"/>
                  </a:schemeClr>
                </a:solidFill>
              </a:rPr>
              <a:t>клуб.</a:t>
            </a:r>
            <a:endParaRPr lang="ru-RU" sz="25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8748464" y="5949280"/>
            <a:ext cx="395536" cy="288032"/>
          </a:xfrm>
        </p:spPr>
        <p:txBody>
          <a:bodyPr/>
          <a:lstStyle/>
          <a:p>
            <a:r>
              <a:rPr lang="ru-RU" sz="3000" dirty="0" smtClean="0">
                <a:solidFill>
                  <a:srgbClr val="C00000"/>
                </a:solidFill>
              </a:rPr>
              <a:t/>
            </a:r>
            <a:br>
              <a:rPr lang="ru-RU" sz="3000" dirty="0" smtClean="0">
                <a:solidFill>
                  <a:srgbClr val="C00000"/>
                </a:solidFill>
              </a:rPr>
            </a:br>
            <a:endParaRPr lang="ru-RU" sz="3000" dirty="0">
              <a:solidFill>
                <a:srgbClr val="C00000"/>
              </a:solidFill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79512" y="404664"/>
            <a:ext cx="6768752" cy="5544616"/>
          </a:xfrm>
        </p:spPr>
        <p:txBody>
          <a:bodyPr/>
          <a:lstStyle/>
          <a:p>
            <a:pPr lvl="0" algn="just">
              <a:buClr>
                <a:srgbClr val="C00000"/>
              </a:buClr>
              <a:buNone/>
            </a:pPr>
            <a:endParaRPr lang="ru-RU" sz="23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0" algn="just">
              <a:buClr>
                <a:srgbClr val="C00000"/>
              </a:buClr>
              <a:buNone/>
            </a:pPr>
            <a:endParaRPr lang="ru-RU" sz="23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76672"/>
            <a:ext cx="655272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+mj-lt"/>
              </a:rPr>
              <a:t>Психолого-педагогическое сопровождение познавательного развития дошкольников – 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система профессиональной деятельности, направленная на создание социально-психологических условий для успешного воспитания, обучения и развития ребенка на каждом возрастном этапе.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153</TotalTime>
  <Words>194</Words>
  <Application>Microsoft Office PowerPoint</Application>
  <PresentationFormat>Экран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Шаблон 2</vt:lpstr>
      <vt:lpstr>Психолого-педагогическое сопровождение познавательного развития  дошкольников в условиях реализации ФГОС ДО.</vt:lpstr>
      <vt:lpstr>Познавательное развитие -</vt:lpstr>
      <vt:lpstr>Психологические закономерности развития ребенка в дошкольном возрасте:</vt:lpstr>
      <vt:lpstr>Слайд 4</vt:lpstr>
      <vt:lpstr>Компоненты познавательного развития:</vt:lpstr>
      <vt:lpstr>Для благополучного познавательного развития дошкольников проводим следующую работу:</vt:lpstr>
      <vt:lpstr>Работа с родителями: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познавательного развития  дошкольников в условиях реализации ФГОС ДО.</dc:title>
  <dc:creator>dou102-2</dc:creator>
  <cp:lastModifiedBy>dou102-2</cp:lastModifiedBy>
  <cp:revision>15</cp:revision>
  <dcterms:created xsi:type="dcterms:W3CDTF">2015-12-07T08:55:41Z</dcterms:created>
  <dcterms:modified xsi:type="dcterms:W3CDTF">2015-12-08T09:03:38Z</dcterms:modified>
</cp:coreProperties>
</file>