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C2E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gif"/><Relationship Id="rId24" Type="http://schemas.openxmlformats.org/officeDocument/2006/relationships/image" Target="../media/image23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jpe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rgbClr val="E7C2EE"/>
            </a:gs>
            <a:gs pos="100000">
              <a:srgbClr val="00B0F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685800" y="609600"/>
            <a:ext cx="7772400" cy="3505200"/>
          </a:xfrm>
          <a:prstGeom prst="round2DiagRect">
            <a:avLst/>
          </a:prstGeom>
          <a:solidFill>
            <a:schemeClr val="bg1"/>
          </a:solidFill>
          <a:ln w="85725"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8122" y="1295400"/>
            <a:ext cx="7105278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«Найди картинки»</a:t>
            </a:r>
          </a:p>
          <a:p>
            <a:pPr algn="ctr"/>
            <a:r>
              <a:rPr lang="ru-RU" sz="6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Звук «Ш»</a:t>
            </a:r>
            <a:endParaRPr lang="ru-RU" sz="66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534400" y="6400800"/>
            <a:ext cx="609600" cy="457200"/>
          </a:xfrm>
          <a:prstGeom prst="actionButtonForwardNex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rgbClr val="E7C2EE"/>
            </a:gs>
            <a:gs pos="100000">
              <a:srgbClr val="00B0F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685800" y="609600"/>
            <a:ext cx="7772400" cy="5334000"/>
          </a:xfrm>
          <a:prstGeom prst="round2DiagRect">
            <a:avLst/>
          </a:prstGeom>
          <a:solidFill>
            <a:schemeClr val="bg1"/>
          </a:solidFill>
          <a:ln w="857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447800" y="1219200"/>
            <a:ext cx="6172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70C0"/>
                </a:solidFill>
              </a:rPr>
              <a:t>Цель: </a:t>
            </a:r>
            <a:r>
              <a:rPr lang="ru-RU" sz="2400" dirty="0" smtClean="0"/>
              <a:t>автоматизация звука «Ш» в словах (предложениях).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b="1" dirty="0" smtClean="0">
                <a:solidFill>
                  <a:srgbClr val="0070C0"/>
                </a:solidFill>
              </a:rPr>
              <a:t>Описание:  </a:t>
            </a:r>
            <a:r>
              <a:rPr lang="ru-RU" sz="2400" dirty="0" smtClean="0"/>
              <a:t>ребенку предлагается искать картинки, называть их и щелкать по ним левой кнопкой мыши или составлять  с ними предложения. Перед выполнением задания напоминается правильная артикуляция звука «Ш»: широкий кончик языка за верхними зубами.</a:t>
            </a: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</a:rPr>
              <a:t>Управление:  </a:t>
            </a:r>
            <a:r>
              <a:rPr lang="ru-RU" sz="2400" dirty="0" smtClean="0"/>
              <a:t>смена слайдов - кнопка</a:t>
            </a:r>
          </a:p>
          <a:p>
            <a:endParaRPr lang="ru-RU" sz="2400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534400" y="6400800"/>
            <a:ext cx="609600" cy="457200"/>
          </a:xfrm>
          <a:prstGeom prst="actionButtonForwardNex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6629400" y="4953000"/>
            <a:ext cx="609600" cy="457200"/>
          </a:xfrm>
          <a:prstGeom prst="actionButtonForwardNex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Клипарты\Фоны\Raznye_Fony\2 (14)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146"/>
            <a:ext cx="9142218" cy="6858146"/>
          </a:xfrm>
          <a:prstGeom prst="rect">
            <a:avLst/>
          </a:prstGeom>
          <a:noFill/>
        </p:spPr>
      </p:pic>
      <p:pic>
        <p:nvPicPr>
          <p:cNvPr id="3" name="Picture 7" descr="E:\Звук Ш\Картинки на звук Ш\клипарт звук ш\scan 41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419600"/>
            <a:ext cx="857853" cy="1082675"/>
          </a:xfrm>
          <a:prstGeom prst="rect">
            <a:avLst/>
          </a:prstGeom>
          <a:noFill/>
        </p:spPr>
      </p:pic>
      <p:pic>
        <p:nvPicPr>
          <p:cNvPr id="6" name="Picture 2" descr="E:\Звук Ш\Картинки на звук Ш\клипарт звук ш\4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flipH="1">
            <a:off x="3505200" y="1752600"/>
            <a:ext cx="304800" cy="514680"/>
          </a:xfrm>
          <a:prstGeom prst="rect">
            <a:avLst/>
          </a:prstGeom>
          <a:noFill/>
        </p:spPr>
      </p:pic>
      <p:pic>
        <p:nvPicPr>
          <p:cNvPr id="7" name="Picture 13" descr="E:\Клипарты\Звук Ш\0_8ef35_fb0c0e07_XXXL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048000" y="4419600"/>
            <a:ext cx="473075" cy="473075"/>
          </a:xfrm>
          <a:prstGeom prst="rect">
            <a:avLst/>
          </a:prstGeom>
          <a:noFill/>
        </p:spPr>
      </p:pic>
      <p:pic>
        <p:nvPicPr>
          <p:cNvPr id="9" name="Picture 10" descr="E:\Звук Ш\Картинки на звук Ш\клипарт звук ш\ч.pn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flipH="1">
            <a:off x="6553200" y="3476625"/>
            <a:ext cx="390740" cy="333375"/>
          </a:xfrm>
          <a:prstGeom prst="rect">
            <a:avLst/>
          </a:prstGeom>
          <a:noFill/>
        </p:spPr>
      </p:pic>
      <p:pic>
        <p:nvPicPr>
          <p:cNvPr id="10" name="Picture 2" descr="E:\Звук Ш\Картинки на звук Ш\клипарт звук ш\8л.pn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6629400" y="5334000"/>
            <a:ext cx="1371600" cy="1371600"/>
          </a:xfrm>
          <a:prstGeom prst="rect">
            <a:avLst/>
          </a:prstGeom>
          <a:noFill/>
        </p:spPr>
      </p:pic>
      <p:pic>
        <p:nvPicPr>
          <p:cNvPr id="12" name="Picture 3" descr="E:\Звук Ш\Картинки на звук Ш\клипарт звук ш\scan 39.jpg"/>
          <p:cNvPicPr>
            <a:picLocks noChangeAspect="1" noChangeArrowheads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20000"/>
          </a:blip>
          <a:srcRect/>
          <a:stretch>
            <a:fillRect/>
          </a:stretch>
        </p:blipFill>
        <p:spPr bwMode="auto">
          <a:xfrm rot="3959086">
            <a:off x="7088046" y="3534739"/>
            <a:ext cx="241878" cy="272947"/>
          </a:xfrm>
          <a:prstGeom prst="rect">
            <a:avLst/>
          </a:prstGeom>
          <a:noFill/>
        </p:spPr>
      </p:pic>
      <p:pic>
        <p:nvPicPr>
          <p:cNvPr id="1026" name="Picture 2" descr="E:\Клипарты\Звук Ш\0_8ef32_f6633363_XXXL.pn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2743200" y="3733800"/>
            <a:ext cx="616361" cy="422275"/>
          </a:xfrm>
          <a:prstGeom prst="rect">
            <a:avLst/>
          </a:prstGeom>
          <a:noFill/>
        </p:spPr>
      </p:pic>
      <p:pic>
        <p:nvPicPr>
          <p:cNvPr id="1027" name="Picture 3" descr="E:\Клипарты\Звук Ш\0_68f84_9abca2da_L.jpg"/>
          <p:cNvPicPr>
            <a:picLocks noChangeAspect="1" noChangeArrowheads="1"/>
          </p:cNvPicPr>
          <p:nvPr/>
        </p:nvPicPr>
        <p:blipFill>
          <a:blip r:embed="rId10" cstate="screen">
            <a:lum bright="-20000" contrast="20000"/>
          </a:blip>
          <a:srcRect/>
          <a:stretch>
            <a:fillRect/>
          </a:stretch>
        </p:blipFill>
        <p:spPr bwMode="auto">
          <a:xfrm rot="19709444">
            <a:off x="1833643" y="5796044"/>
            <a:ext cx="838200" cy="838200"/>
          </a:xfrm>
          <a:prstGeom prst="rect">
            <a:avLst/>
          </a:prstGeom>
          <a:noFill/>
        </p:spPr>
      </p:pic>
      <p:pic>
        <p:nvPicPr>
          <p:cNvPr id="1030" name="Picture 6" descr="E:\Клипарты\Звук Ш\gruszka.gi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19624780">
            <a:off x="1216338" y="5666699"/>
            <a:ext cx="502361" cy="694078"/>
          </a:xfrm>
          <a:prstGeom prst="rect">
            <a:avLst/>
          </a:prstGeom>
          <a:noFill/>
        </p:spPr>
      </p:pic>
      <p:pic>
        <p:nvPicPr>
          <p:cNvPr id="1034" name="Picture 10" descr="E:\Клипарты\Звук Ш\мышка.jpg"/>
          <p:cNvPicPr>
            <a:picLocks noChangeAspect="1" noChangeArrowheads="1"/>
          </p:cNvPicPr>
          <p:nvPr/>
        </p:nvPicPr>
        <p:blipFill>
          <a:blip r:embed="rId1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 flipH="1">
            <a:off x="8000999" y="4419600"/>
            <a:ext cx="464387" cy="387299"/>
          </a:xfrm>
          <a:prstGeom prst="rect">
            <a:avLst/>
          </a:prstGeom>
          <a:noFill/>
        </p:spPr>
      </p:pic>
      <p:pic>
        <p:nvPicPr>
          <p:cNvPr id="1035" name="Picture 11" descr="E:\Клипарты\Звук Ш\рнгщщ.png"/>
          <p:cNvPicPr>
            <a:picLocks noChangeAspect="1" noChangeArrowheads="1"/>
          </p:cNvPicPr>
          <p:nvPr/>
        </p:nvPicPr>
        <p:blipFill>
          <a:blip r:embed="rId13" cstate="screen">
            <a:lum bright="-20000"/>
          </a:blip>
          <a:srcRect/>
          <a:stretch>
            <a:fillRect/>
          </a:stretch>
        </p:blipFill>
        <p:spPr bwMode="auto">
          <a:xfrm>
            <a:off x="1524000" y="3429000"/>
            <a:ext cx="517720" cy="415299"/>
          </a:xfrm>
          <a:prstGeom prst="rect">
            <a:avLst/>
          </a:prstGeom>
          <a:noFill/>
        </p:spPr>
      </p:pic>
      <p:pic>
        <p:nvPicPr>
          <p:cNvPr id="11" name="Picture 2" descr="E:\Клипарты\Звук Ш\Бабушка,-варить-с-Деревянные-ложки_4f677696b36b8-thumb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191000" y="3276600"/>
            <a:ext cx="1657350" cy="2381250"/>
          </a:xfrm>
          <a:prstGeom prst="rect">
            <a:avLst/>
          </a:prstGeom>
          <a:noFill/>
        </p:spPr>
      </p:pic>
      <p:pic>
        <p:nvPicPr>
          <p:cNvPr id="1037" name="Picture 13" descr="E:\Клипарты\Звук Ш\шмель.png"/>
          <p:cNvPicPr>
            <a:picLocks noChangeAspect="1" noChangeArrowheads="1"/>
          </p:cNvPicPr>
          <p:nvPr/>
        </p:nvPicPr>
        <p:blipFill>
          <a:blip r:embed="rId1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1600200"/>
            <a:ext cx="381000" cy="381000"/>
          </a:xfrm>
          <a:prstGeom prst="rect">
            <a:avLst/>
          </a:prstGeom>
          <a:noFill/>
        </p:spPr>
      </p:pic>
      <p:pic>
        <p:nvPicPr>
          <p:cNvPr id="1038" name="Picture 14" descr="E:\Клипарты\Звук Ш\x_8e95f369.jpg"/>
          <p:cNvPicPr>
            <a:picLocks noChangeAspect="1" noChangeArrowheads="1"/>
          </p:cNvPicPr>
          <p:nvPr/>
        </p:nvPicPr>
        <p:blipFill>
          <a:blip r:embed="rId16" cstate="screen">
            <a:clrChange>
              <a:clrFrom>
                <a:srgbClr val="FEFCFF"/>
              </a:clrFrom>
              <a:clrTo>
                <a:srgbClr val="FEFC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2031556">
            <a:off x="3360509" y="3615959"/>
            <a:ext cx="742776" cy="613105"/>
          </a:xfrm>
          <a:prstGeom prst="rect">
            <a:avLst/>
          </a:prstGeom>
          <a:noFill/>
        </p:spPr>
      </p:pic>
      <p:pic>
        <p:nvPicPr>
          <p:cNvPr id="1039" name="Picture 15" descr="E:\Клипарты\Звук Ш\scan 103.jpg"/>
          <p:cNvPicPr>
            <a:picLocks noChangeAspect="1" noChangeArrowheads="1"/>
          </p:cNvPicPr>
          <p:nvPr/>
        </p:nvPicPr>
        <p:blipFill>
          <a:blip r:embed="rId1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82522">
            <a:off x="838200" y="1676400"/>
            <a:ext cx="685800" cy="842058"/>
          </a:xfrm>
          <a:prstGeom prst="rect">
            <a:avLst/>
          </a:prstGeom>
          <a:noFill/>
        </p:spPr>
      </p:pic>
      <p:pic>
        <p:nvPicPr>
          <p:cNvPr id="1040" name="Picture 16" descr="E:\Клипарты\Звук Ш\кувшин.jpg"/>
          <p:cNvPicPr>
            <a:picLocks noChangeAspect="1" noChangeArrowheads="1"/>
          </p:cNvPicPr>
          <p:nvPr/>
        </p:nvPicPr>
        <p:blipFill>
          <a:blip r:embed="rId1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3200400"/>
            <a:ext cx="609600" cy="609600"/>
          </a:xfrm>
          <a:prstGeom prst="rect">
            <a:avLst/>
          </a:prstGeom>
          <a:noFill/>
        </p:spPr>
      </p:pic>
      <p:pic>
        <p:nvPicPr>
          <p:cNvPr id="1042" name="Picture 18" descr="E:\Клипарты\Звук Ш\0_8fd21_4c04aa3e_XXXL.png"/>
          <p:cNvPicPr>
            <a:picLocks noChangeAspect="1" noChangeArrowheads="1"/>
          </p:cNvPicPr>
          <p:nvPr/>
        </p:nvPicPr>
        <p:blipFill>
          <a:blip r:embed="rId19" cstate="screen"/>
          <a:srcRect/>
          <a:stretch>
            <a:fillRect/>
          </a:stretch>
        </p:blipFill>
        <p:spPr bwMode="auto">
          <a:xfrm>
            <a:off x="7010400" y="3048000"/>
            <a:ext cx="263972" cy="381000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       </a:t>
            </a:r>
            <a:r>
              <a:rPr lang="ru-RU" dirty="0" smtClean="0">
                <a:solidFill>
                  <a:srgbClr val="002060"/>
                </a:solidFill>
              </a:rPr>
              <a:t>Кошка, мешок, матрешка, шишка, ромашки, чашка, шляпка, мышка, картошка, кувшин, шмель, карандаш, лошадка, груша, машинка, бабушка, шлепки, шарф, погремушка, мишка, шарики, ковш.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43" name="Picture 19" descr="E:\Клипарты\Звук Ш\0_8ebdb_1be8abde_XXXL.png"/>
          <p:cNvPicPr>
            <a:picLocks noChangeAspect="1" noChangeArrowheads="1"/>
          </p:cNvPicPr>
          <p:nvPr/>
        </p:nvPicPr>
        <p:blipFill>
          <a:blip r:embed="rId20" cstate="screen">
            <a:lum contrast="20000"/>
          </a:blip>
          <a:srcRect/>
          <a:stretch>
            <a:fillRect/>
          </a:stretch>
        </p:blipFill>
        <p:spPr bwMode="auto">
          <a:xfrm rot="2318411">
            <a:off x="3505200" y="5943600"/>
            <a:ext cx="457200" cy="459726"/>
          </a:xfrm>
          <a:prstGeom prst="rect">
            <a:avLst/>
          </a:prstGeom>
          <a:noFill/>
        </p:spPr>
      </p:pic>
      <p:pic>
        <p:nvPicPr>
          <p:cNvPr id="1044" name="Picture 20" descr="E:\Клипарты\Звук Ш\0_374fb_45d7ab25_XL.png"/>
          <p:cNvPicPr>
            <a:picLocks noChangeAspect="1" noChangeArrowheads="1"/>
          </p:cNvPicPr>
          <p:nvPr/>
        </p:nvPicPr>
        <p:blipFill>
          <a:blip r:embed="rId21" cstate="screen">
            <a:lum bright="-20000" contrast="20000"/>
          </a:blip>
          <a:srcRect/>
          <a:stretch>
            <a:fillRect/>
          </a:stretch>
        </p:blipFill>
        <p:spPr bwMode="auto">
          <a:xfrm>
            <a:off x="7239000" y="3810000"/>
            <a:ext cx="457200" cy="497205"/>
          </a:xfrm>
          <a:prstGeom prst="rect">
            <a:avLst/>
          </a:prstGeom>
          <a:noFill/>
        </p:spPr>
      </p:pic>
      <p:pic>
        <p:nvPicPr>
          <p:cNvPr id="1045" name="Picture 21" descr="E:\Клипарты\Звук Ш\7da300bc6e6b.png"/>
          <p:cNvPicPr>
            <a:picLocks noChangeAspect="1" noChangeArrowheads="1"/>
          </p:cNvPicPr>
          <p:nvPr/>
        </p:nvPicPr>
        <p:blipFill>
          <a:blip r:embed="rId22" cstate="screen"/>
          <a:srcRect/>
          <a:stretch>
            <a:fillRect/>
          </a:stretch>
        </p:blipFill>
        <p:spPr bwMode="auto">
          <a:xfrm>
            <a:off x="1828800" y="1600200"/>
            <a:ext cx="1397163" cy="1143001"/>
          </a:xfrm>
          <a:prstGeom prst="rect">
            <a:avLst/>
          </a:prstGeom>
          <a:noFill/>
        </p:spPr>
      </p:pic>
      <p:pic>
        <p:nvPicPr>
          <p:cNvPr id="2" name="Picture 2" descr="E:\Клипарты\Звук Ш\ковш.jpg"/>
          <p:cNvPicPr>
            <a:picLocks noChangeAspect="1" noChangeArrowheads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4267200"/>
            <a:ext cx="914400" cy="914400"/>
          </a:xfrm>
          <a:prstGeom prst="rect">
            <a:avLst/>
          </a:prstGeom>
          <a:noFill/>
        </p:spPr>
      </p:pic>
      <p:pic>
        <p:nvPicPr>
          <p:cNvPr id="4" name="Picture 3" descr="E:\Клипарты\Звук Ш\scan 86.jpg"/>
          <p:cNvPicPr>
            <a:picLocks noChangeAspect="1" noChangeArrowheads="1"/>
          </p:cNvPicPr>
          <p:nvPr/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20000"/>
          </a:blip>
          <a:srcRect/>
          <a:stretch>
            <a:fillRect/>
          </a:stretch>
        </p:blipFill>
        <p:spPr bwMode="auto">
          <a:xfrm>
            <a:off x="5537046" y="5791200"/>
            <a:ext cx="558954" cy="381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BOSS</dc:creator>
  <cp:lastModifiedBy>BOSS</cp:lastModifiedBy>
  <cp:revision>2</cp:revision>
  <dcterms:created xsi:type="dcterms:W3CDTF">2015-12-09T18:41:15Z</dcterms:created>
  <dcterms:modified xsi:type="dcterms:W3CDTF">2015-12-09T18:52:41Z</dcterms:modified>
</cp:coreProperties>
</file>