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8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167" autoAdjust="0"/>
  </p:normalViewPr>
  <p:slideViewPr>
    <p:cSldViewPr>
      <p:cViewPr varScale="1">
        <p:scale>
          <a:sx n="102" d="100"/>
          <a:sy n="102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B7BC-3F5F-437B-886B-A3BC39DFAAB3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CEDCD-4BCB-4A50-BE61-F6B5D5661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EDCD-4BCB-4A50-BE61-F6B5D566151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458200" cy="27432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81000"/>
            <a:ext cx="8610600" cy="3939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Математическая сказка "Путешествие в Тридевятое царство".</a:t>
            </a:r>
          </a:p>
          <a:p>
            <a:pPr algn="ctr"/>
            <a:r>
              <a:rPr lang="ru-RU" sz="5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Открытое внеклассное занятие по математике в 1-м «А» классе.</a:t>
            </a:r>
            <a:endParaRPr lang="ru-RU" sz="5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2" descr="C:\Users\ЗЁЗИЧКА\Desktop\39_t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2" y="4343401"/>
            <a:ext cx="2847975" cy="234245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76600" y="4572000"/>
            <a:ext cx="5715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onotype Corsiva" pitchFamily="66" charset="0"/>
              </a:rPr>
              <a:t>C</a:t>
            </a:r>
            <a:r>
              <a:rPr lang="ru-RU" sz="2800" dirty="0" err="1" smtClean="0">
                <a:latin typeface="Monotype Corsiva" pitchFamily="66" charset="0"/>
              </a:rPr>
              <a:t>летина</a:t>
            </a:r>
            <a:r>
              <a:rPr lang="ru-RU" sz="2800" dirty="0" smtClean="0">
                <a:latin typeface="Monotype Corsiva" pitchFamily="66" charset="0"/>
              </a:rPr>
              <a:t> Яна Сергеевна, </a:t>
            </a:r>
            <a:r>
              <a:rPr lang="ru-RU" sz="2800" i="1" dirty="0" smtClean="0">
                <a:latin typeface="Monotype Corsiva" pitchFamily="66" charset="0"/>
              </a:rPr>
              <a:t>учитель начальных классов</a:t>
            </a:r>
            <a:endParaRPr lang="ru-RU" sz="2800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382000" cy="65532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ЗЁЗИЧКА\Desktop\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1"/>
            <a:ext cx="2438400" cy="26486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5720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Королева Математика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28600"/>
            <a:ext cx="57912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Продолжим путешествие, друзья! </a:t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останавливаться никак нельзя.</a:t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ёлочек выросла стена.</a:t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 сквозь стену нам пройти,</a:t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Надо ёлку посадить. </a:t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посадят те ребята, </a:t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запишет состав числа 10.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500173/img3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90600"/>
            <a:ext cx="5410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12192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10</a:t>
            </a:r>
            <a:endParaRPr lang="ru-RU" sz="6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500173/img4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304800"/>
            <a:ext cx="213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1 + 9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38600" y="228600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2 + 8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1828800"/>
            <a:ext cx="213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962400" y="16764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914400" y="3276600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2004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962400" y="32004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914400" y="472440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6482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962400" y="464820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2004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7526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524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934200" y="228600"/>
            <a:ext cx="213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18288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0" y="33528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+1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76200"/>
            <a:ext cx="8610600" cy="6553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00B050"/>
                </a:solidFill>
                <a:latin typeface="Monotype Corsiva" pitchFamily="66" charset="0"/>
              </a:rPr>
              <a:t>Проверим сколько всего ёлочек</a:t>
            </a:r>
            <a:r>
              <a:rPr lang="en-US" sz="60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6000" dirty="0" smtClean="0">
                <a:solidFill>
                  <a:srgbClr val="00B050"/>
                </a:solidFill>
                <a:latin typeface="Monotype Corsiva" pitchFamily="66" charset="0"/>
              </a:rPr>
              <a:t>:</a:t>
            </a:r>
          </a:p>
          <a:p>
            <a:pPr algn="ctr">
              <a:buNone/>
            </a:pP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14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7526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8288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8288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8100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8288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100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8100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Содержимое 3" descr="http://festival.1september.ru/articles/500173/img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6388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2400"/>
            <a:ext cx="8763000" cy="6705600"/>
          </a:xfrm>
        </p:spPr>
        <p:txBody>
          <a:bodyPr/>
          <a:lstStyle/>
          <a:p>
            <a:pPr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Все обходят это место:</a:t>
            </a:r>
          </a:p>
          <a:p>
            <a:pPr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Здесь земля как будто тесто;</a:t>
            </a:r>
          </a:p>
          <a:p>
            <a:pPr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Здесь осока, кочки, мхи…</a:t>
            </a:r>
          </a:p>
          <a:p>
            <a:pPr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Нет опоры для ноги.</a:t>
            </a:r>
          </a:p>
          <a:p>
            <a:pPr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Что за место ты скажи!</a:t>
            </a:r>
          </a:p>
          <a:p>
            <a:pPr>
              <a:buNone/>
            </a:pP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(Болото)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5" name="Picture 2" descr="C:\Users\ЗЁЗИЧКА\Desktop\x_b6908f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3445" y="4343400"/>
            <a:ext cx="377815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встречает нас:</a:t>
            </a:r>
          </a:p>
          <a:p>
            <a:pPr>
              <a:buNone/>
            </a:pPr>
            <a:r>
              <a:rPr lang="ru-RU" sz="5500" dirty="0" smtClean="0">
                <a:solidFill>
                  <a:srgbClr val="002060"/>
                </a:solidFill>
              </a:rPr>
              <a:t>Удивительный ребёнок!</a:t>
            </a:r>
          </a:p>
          <a:p>
            <a:pPr>
              <a:buNone/>
            </a:pPr>
            <a:r>
              <a:rPr lang="ru-RU" sz="5500" dirty="0" smtClean="0">
                <a:solidFill>
                  <a:srgbClr val="002060"/>
                </a:solidFill>
              </a:rPr>
              <a:t>Только вышел из пелёнок,</a:t>
            </a:r>
          </a:p>
          <a:p>
            <a:pPr>
              <a:buNone/>
            </a:pPr>
            <a:r>
              <a:rPr lang="ru-RU" sz="5500" dirty="0" smtClean="0">
                <a:solidFill>
                  <a:srgbClr val="002060"/>
                </a:solidFill>
              </a:rPr>
              <a:t>Может плавать и нырять,</a:t>
            </a:r>
          </a:p>
          <a:p>
            <a:pPr>
              <a:buNone/>
            </a:pPr>
            <a:r>
              <a:rPr lang="ru-RU" sz="5500" dirty="0" smtClean="0">
                <a:solidFill>
                  <a:srgbClr val="002060"/>
                </a:solidFill>
              </a:rPr>
              <a:t>Как его родная мать.</a:t>
            </a:r>
          </a:p>
          <a:p>
            <a:pPr algn="r">
              <a:buNone/>
            </a:pPr>
            <a:endParaRPr lang="ru-RU" sz="5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(Утёнок)</a:t>
            </a:r>
          </a:p>
          <a:p>
            <a:pPr algn="r"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ЗЁЗИЧКА\Desktop\0011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3875720"/>
            <a:ext cx="1988187" cy="2829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ЗЁЗИЧКА\Desktop\00118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304800"/>
            <a:ext cx="1950724" cy="2926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505200" y="381000"/>
            <a:ext cx="52578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Приглашаю  всех станцевать танец “Танец маленьких утят”.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/>
          <a:lstStyle/>
          <a:p>
            <a:pPr>
              <a:buNone/>
            </a:pPr>
            <a:r>
              <a:rPr lang="ru-RU" sz="55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 живёт в болоте этом</a:t>
            </a:r>
          </a:p>
          <a:p>
            <a:pPr>
              <a:buNone/>
            </a:pPr>
            <a:r>
              <a:rPr lang="ru-RU" sz="55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Тихий, смирный, озорной.</a:t>
            </a:r>
          </a:p>
          <a:p>
            <a:pPr>
              <a:buNone/>
            </a:pPr>
            <a:r>
              <a:rPr lang="ru-RU" sz="55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Друг лягушек и пиявок,</a:t>
            </a:r>
          </a:p>
          <a:p>
            <a:pPr>
              <a:buNone/>
            </a:pPr>
            <a:r>
              <a:rPr lang="ru-RU" sz="55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Житель рек, озёр, болот.</a:t>
            </a:r>
          </a:p>
          <a:p>
            <a:pPr>
              <a:buNone/>
            </a:pPr>
            <a:r>
              <a:rPr lang="ru-RU" sz="55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Друг наш … водяной.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2" descr="C:\Users\ЗЁЗИЧКА\Desktop\b83a253b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572000"/>
            <a:ext cx="28448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ЗЁЗИЧКА\Desktop\b83a253b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0480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05200" y="228601"/>
            <a:ext cx="5410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Я водяной, я водяной.</a:t>
            </a:r>
            <a:br>
              <a:rPr lang="ru-RU" sz="4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Ох, как скучно мне.</a:t>
            </a:r>
            <a:br>
              <a:rPr lang="ru-RU" sz="4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Живут лишь здесь лягушки…</a:t>
            </a:r>
            <a:br>
              <a:rPr lang="ru-RU" sz="4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 мне, а мне веселья хочется.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495801"/>
            <a:ext cx="8001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Развеселите-ка меня, ребятки, решите мои загадки.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77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Три весёлые лягушки</a:t>
            </a:r>
            <a:b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Комаров поймали,</a:t>
            </a:r>
            <a:b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Всем по одной,</a:t>
            </a:r>
            <a:b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 меня угостили.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Сколько комаров они поймали?</a:t>
            </a:r>
          </a:p>
          <a:p>
            <a:pPr algn="r">
              <a:buNone/>
            </a:pP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248400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Цели:</a:t>
            </a:r>
            <a:endParaRPr lang="ru-RU" sz="44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ru-RU" sz="4400" dirty="0" smtClean="0">
                <a:solidFill>
                  <a:srgbClr val="0070C0"/>
                </a:solidFill>
                <a:latin typeface="Monotype Corsiva" pitchFamily="66" charset="0"/>
              </a:rPr>
              <a:t>Развитие внимания, памяти, мышления, фантазии;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4400" dirty="0" smtClean="0">
                <a:solidFill>
                  <a:srgbClr val="0070C0"/>
                </a:solidFill>
                <a:latin typeface="Monotype Corsiva" pitchFamily="66" charset="0"/>
              </a:rPr>
              <a:t>Закрепить знания цифр, состав чисел, навыки счёта;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4400" dirty="0" smtClean="0">
                <a:solidFill>
                  <a:srgbClr val="0070C0"/>
                </a:solidFill>
                <a:latin typeface="Monotype Corsiva" pitchFamily="66" charset="0"/>
              </a:rPr>
              <a:t>Воспитание трудолюбия, дружбы, умения работать в команде, взаимопомощи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400"/>
            <a:ext cx="8534400" cy="6477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Три лебедя белых на воде сидели.</a:t>
            </a:r>
            <a:b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Два лебедя снялись и улетели.</a:t>
            </a:r>
            <a:b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Сколько осталось лебедей?</a:t>
            </a:r>
          </a:p>
          <a:p>
            <a:pPr algn="r">
              <a:buNone/>
            </a:pPr>
            <a:r>
              <a:rPr lang="ru-R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0"/>
            <a:ext cx="8305800" cy="6705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6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пасеке 3 медвежонка</a:t>
            </a:r>
            <a:br>
              <a:rPr lang="ru-RU" sz="6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Играли в прятки у бочонка.</a:t>
            </a:r>
            <a:br>
              <a:rPr lang="ru-RU" sz="6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Один в бочонок еле влез,</a:t>
            </a:r>
            <a:br>
              <a:rPr lang="ru-RU" sz="6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сколько убежало в лес?</a:t>
            </a:r>
          </a:p>
          <a:p>
            <a:pPr algn="r">
              <a:buNone/>
            </a:pPr>
            <a:endParaRPr lang="ru-RU" sz="5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6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  <a:p>
            <a:pPr>
              <a:buNone/>
            </a:pP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400"/>
            <a:ext cx="8534400" cy="6705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 зайца шли из школы.</a:t>
            </a:r>
          </a:p>
          <a:p>
            <a:pPr algn="ctr">
              <a:buNone/>
            </a:pP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вдруг на них напали пчёлы.</a:t>
            </a:r>
          </a:p>
          <a:p>
            <a:pPr algn="ctr">
              <a:buNone/>
            </a:pP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зайчика спаслись едва.</a:t>
            </a:r>
          </a:p>
          <a:p>
            <a:pPr algn="ctr">
              <a:buNone/>
            </a:pP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сколько не успело?</a:t>
            </a:r>
          </a:p>
          <a:p>
            <a:pPr algn="r"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  <a:p>
            <a:pPr algn="ctr"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28600"/>
            <a:ext cx="8610600" cy="640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 малюсеньких котят,</a:t>
            </a:r>
          </a:p>
          <a:p>
            <a:pPr algn="ctr">
              <a:buNone/>
            </a:pPr>
            <a:r>
              <a:rPr lang="ru-RU" sz="6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дают им, всё едят.</a:t>
            </a:r>
          </a:p>
          <a:p>
            <a:pPr algn="ctr">
              <a:buNone/>
            </a:pPr>
            <a:r>
              <a:rPr lang="ru-RU" sz="6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один сметаны просит.</a:t>
            </a:r>
          </a:p>
          <a:p>
            <a:pPr algn="ctr">
              <a:buNone/>
            </a:pPr>
            <a:r>
              <a:rPr lang="ru-RU" sz="6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Сколько же котяток?</a:t>
            </a:r>
          </a:p>
          <a:p>
            <a:pPr algn="r"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(8)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ЁЗИЧКА\Desktop\b83a253b0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38608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19600" y="533400"/>
            <a:ext cx="464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F0"/>
                </a:solidFill>
                <a:latin typeface="Monotype Corsiva" pitchFamily="66" charset="0"/>
              </a:rPr>
              <a:t>Молодцы! Вот вам мой знак – </a:t>
            </a:r>
            <a:r>
              <a:rPr lang="ru-RU" sz="7200" dirty="0" err="1" smtClean="0">
                <a:solidFill>
                  <a:srgbClr val="00B0F0"/>
                </a:solidFill>
                <a:latin typeface="Monotype Corsiva" pitchFamily="66" charset="0"/>
              </a:rPr>
              <a:t>голубое</a:t>
            </a:r>
            <a:r>
              <a:rPr lang="ru-RU" sz="7200" dirty="0" smtClean="0">
                <a:solidFill>
                  <a:srgbClr val="00B0F0"/>
                </a:solidFill>
                <a:latin typeface="Monotype Corsiva" pitchFamily="66" charset="0"/>
              </a:rPr>
              <a:t> озеро.</a:t>
            </a:r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676400" y="4648200"/>
            <a:ext cx="1828800" cy="16002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ЁЗИЧКА\Desktop\z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2455333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30480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Королева Математика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04800"/>
            <a:ext cx="5029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теперь мы снова в путь.</a:t>
            </a:r>
          </a:p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886201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мой замок, а охраняет его…</a:t>
            </a:r>
          </a:p>
          <a:p>
            <a:endParaRPr lang="ru-RU" dirty="0"/>
          </a:p>
        </p:txBody>
      </p:sp>
      <p:pic>
        <p:nvPicPr>
          <p:cNvPr id="11" name="Picture 2" descr="C:\Users\ЗЁЗИЧКА\Desktop\skazka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2" y="3581400"/>
            <a:ext cx="3396063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ЗЁЗИЧКА\Desktop\z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1"/>
            <a:ext cx="2315029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5240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Королева Математика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04801"/>
            <a:ext cx="61722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Отгадайте кто:</a:t>
            </a:r>
          </a:p>
          <a:p>
            <a:pPr algn="ctr"/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живёт очень давно.</a:t>
            </a:r>
            <a:b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Делает пакости всем.</a:t>
            </a:r>
            <a:b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жизнь на конце иглы.</a:t>
            </a:r>
            <a:b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это?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(Кощей)</a:t>
            </a:r>
          </a:p>
          <a:p>
            <a:endParaRPr lang="ru-RU" dirty="0"/>
          </a:p>
        </p:txBody>
      </p:sp>
      <p:pic>
        <p:nvPicPr>
          <p:cNvPr id="9" name="Picture 2" descr="C:\Users\ЗЁЗИЧКА\Desktop\olymp-7-kashe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4648200"/>
            <a:ext cx="4296919" cy="2017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ЗЁЗИЧКА\Desktop\olymp-7-kashe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637574">
            <a:off x="-290271" y="1078793"/>
            <a:ext cx="2921508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57400" y="381001"/>
            <a:ext cx="70866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Да, ребятки, я Кощей! Царство охраняю, цифры в порядке содержу. А в замок пропущу, если вы сложите числа, которые есть в названии тридевятого королевства. Какие это цифры? (3 и 9) Возьмите из конверта детали и соедините их так, чтобы получилась </a:t>
            </a:r>
            <a:r>
              <a:rPr lang="ru-RU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сумма чисел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и 9.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ЁЗИЧКА\Desktop\z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1632"/>
            <a:ext cx="2057400" cy="22347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38100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Королева Математика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04801"/>
            <a:ext cx="5638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 самые лучшие первоклассники.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рада встрече с вами.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 преодолели все преграды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получили вы значки.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995679"/>
            <a:ext cx="8382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 прошли тропинкой в мой замок.</a:t>
            </a:r>
          </a:p>
          <a:p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сколько было тут преград, не сосчитать.</a:t>
            </a:r>
          </a:p>
          <a:p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этого мне радостней вдвойне.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381000"/>
            <a:ext cx="7498080" cy="4800600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838201"/>
            <a:ext cx="63246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Спасибо!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304800"/>
            <a:ext cx="7802880" cy="4648200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Моё королевство все любят и чтут,</a:t>
            </a:r>
            <a:b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моём королевстве цифры живут.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3198" y="4724401"/>
            <a:ext cx="45708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(Математика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9938" name="Picture 2" descr="C:\Users\ЗЁЗИЧКА\Desktop\z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1" y="4114800"/>
            <a:ext cx="2305959" cy="25047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ЁЗИЧКА\Desktop\z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1"/>
            <a:ext cx="2438400" cy="26486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762001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Королева Математика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533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457200"/>
            <a:ext cx="4724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королева-Математика.</a:t>
            </a:r>
            <a:b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скажу с почтением Вам -</a:t>
            </a:r>
            <a:b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Математика нужна</a:t>
            </a:r>
            <a:b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без исключения!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ЁЗИЧКА\Desktop\z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2" y="762000"/>
            <a:ext cx="2315028" cy="251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38100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Королева Математика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28600"/>
            <a:ext cx="54864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Но, ребята, вот так чудо, я не могу попасть в свой замок – путь заколдован. Прошу расколдовать.</a:t>
            </a:r>
            <a:r>
              <a:rPr lang="ru-RU" sz="3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условия выполнять: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Учителей уважать;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Героев не обижать;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Вести себя спокойно и прилично;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Зарабатывать тайные знаки царства;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Дойти со мной до замка;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дороге не устать;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Многое увидеть и узнать.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381000"/>
            <a:ext cx="79248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такая дорожка поведёт нас: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828800" y="1600200"/>
            <a:ext cx="1676400" cy="1828800"/>
          </a:xfrm>
          <a:prstGeom prst="triangl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19600" y="1676400"/>
            <a:ext cx="1752600" cy="1752600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315200" y="1828800"/>
            <a:ext cx="914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315200" y="3352800"/>
            <a:ext cx="914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6972300" y="1866900"/>
            <a:ext cx="381000" cy="304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V="1">
            <a:off x="8191500" y="1866900"/>
            <a:ext cx="381000" cy="304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8191500" y="3009900"/>
            <a:ext cx="381000" cy="304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V="1">
            <a:off x="6972300" y="3009900"/>
            <a:ext cx="381000" cy="304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6628606" y="2591594"/>
            <a:ext cx="76358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153400" y="2590800"/>
            <a:ext cx="76358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28600"/>
            <a:ext cx="8260080" cy="632460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Преградила путь избушка,</a:t>
            </a:r>
            <a:b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А в ней живёт старушка.</a:t>
            </a:r>
            <a:b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Глаза большие, нос крючком,</a:t>
            </a:r>
            <a:b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Летает на ступе с ветерком.</a:t>
            </a:r>
          </a:p>
          <a:p>
            <a:pPr algn="r">
              <a:buNone/>
            </a:pPr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Кто же эта старушка?</a:t>
            </a:r>
          </a:p>
          <a:p>
            <a:pPr algn="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(Баба Яга.)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ЗЁЗИЧКА\Desktop\0_31d0a_969fde9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"/>
            <a:ext cx="24384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ЗЁЗИЧКА\Desktop\13000432388780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4267200"/>
            <a:ext cx="2325185" cy="2443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ЗЁЗИЧКА\Desktop\130004323887807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1577" y="133200"/>
            <a:ext cx="2702416" cy="2991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200" y="228601"/>
            <a:ext cx="6781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 ребятки помолчите и немного отдохните. Путь нелёгок предстоит. Отдохните и мне бусы соберите. Вот вам конвертики, все бусы там. Соберите их в цепочку. Я, старуха, посмотрю и за фантазию награжу.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ЗЁЗИЧКА\Desktop\130004323887807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2829227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28600"/>
            <a:ext cx="6781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Что-то я затрудняюсь определить, какие бусы мне надеть. Где громче будут хлопать в ладоши, те и заберу.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189</TotalTime>
  <Words>568</Words>
  <PresentationFormat>Экран (4:3)</PresentationFormat>
  <Paragraphs>108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ЗЁЗИЧКА</dc:creator>
  <cp:lastModifiedBy>MAD</cp:lastModifiedBy>
  <cp:revision>26</cp:revision>
  <dcterms:created xsi:type="dcterms:W3CDTF">2013-01-08T21:33:15Z</dcterms:created>
  <dcterms:modified xsi:type="dcterms:W3CDTF">2013-01-11T12:40:09Z</dcterms:modified>
</cp:coreProperties>
</file>