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47" autoAdjust="0"/>
  </p:normalViewPr>
  <p:slideViewPr>
    <p:cSldViewPr>
      <p:cViewPr varScale="1">
        <p:scale>
          <a:sx n="65" d="100"/>
          <a:sy n="65" d="100"/>
        </p:scale>
        <p:origin x="-10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80px-Die_drei_Bogaty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72560" cy="63579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4214818"/>
            <a:ext cx="8305800" cy="2071702"/>
          </a:xfrm>
        </p:spPr>
        <p:txBody>
          <a:bodyPr/>
          <a:lstStyle/>
          <a:p>
            <a:r>
              <a:rPr lang="ru-RU" sz="6600" i="1" dirty="0" smtClean="0">
                <a:solidFill>
                  <a:srgbClr val="FF0000"/>
                </a:solidFill>
              </a:rPr>
              <a:t>Полна богатырями земля русская</a:t>
            </a:r>
            <a:endParaRPr lang="ru-RU" sz="6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t_big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14356"/>
            <a:ext cx="4500594" cy="5348306"/>
          </a:xfrm>
        </p:spPr>
      </p:pic>
      <p:sp>
        <p:nvSpPr>
          <p:cNvPr id="5" name="Прямоугольник 4"/>
          <p:cNvSpPr/>
          <p:nvPr/>
        </p:nvSpPr>
        <p:spPr>
          <a:xfrm>
            <a:off x="5072066" y="857232"/>
            <a:ext cx="38576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Какие пословицы вы знаете о смелости и отваге русских героев?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Смелость силе воевода.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Кто смел, тот на коня сел.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Русский ни с мечом, ни с калачом не шутит.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На Руси не все караси, есть и ерши.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Смелому горох хлебать, а несмелому и щей не видать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  <p:childTnLst>
                              <p:par>
                                <p:cTn id="1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1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1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100"/>
                            </p:stCondLst>
                            <p:childTnLst>
                              <p:par>
                                <p:cTn id="3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100"/>
                            </p:stCondLst>
                            <p:childTnLst>
                              <p:par>
                                <p:cTn id="4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i="1" dirty="0" smtClean="0"/>
              <a:t>Силён, как вольный ветер,</a:t>
            </a:r>
          </a:p>
          <a:p>
            <a:pPr algn="ctr">
              <a:buNone/>
            </a:pPr>
            <a:r>
              <a:rPr lang="ru-RU" sz="4000" i="1" dirty="0" smtClean="0"/>
              <a:t>Могуч, как ураган.</a:t>
            </a:r>
          </a:p>
          <a:p>
            <a:pPr algn="ctr">
              <a:buNone/>
            </a:pPr>
            <a:r>
              <a:rPr lang="ru-RU" sz="4000" i="1" dirty="0" smtClean="0"/>
              <a:t>Он защищает землю</a:t>
            </a:r>
          </a:p>
          <a:p>
            <a:pPr algn="ctr">
              <a:buNone/>
            </a:pPr>
            <a:r>
              <a:rPr lang="ru-RU" sz="4000" i="1" dirty="0" smtClean="0"/>
              <a:t>От злобных басурман!</a:t>
            </a:r>
          </a:p>
          <a:p>
            <a:pPr algn="ctr">
              <a:buNone/>
            </a:pPr>
            <a:r>
              <a:rPr lang="ru-RU" sz="4000" i="1" dirty="0" smtClean="0"/>
              <a:t>Он силой доброю богат,</a:t>
            </a:r>
          </a:p>
          <a:p>
            <a:pPr algn="ctr">
              <a:buNone/>
            </a:pPr>
            <a:r>
              <a:rPr lang="ru-RU" sz="4000" i="1" dirty="0" smtClean="0"/>
              <a:t>Он защищает стольный град.</a:t>
            </a:r>
          </a:p>
          <a:p>
            <a:pPr algn="ctr">
              <a:buNone/>
            </a:pPr>
            <a:r>
              <a:rPr lang="ru-RU" sz="4000" i="1" dirty="0" smtClean="0"/>
              <a:t>Спасает бедных и детей</a:t>
            </a:r>
          </a:p>
          <a:p>
            <a:pPr algn="ctr">
              <a:buNone/>
            </a:pPr>
            <a:r>
              <a:rPr lang="ru-RU" sz="4000" i="1" dirty="0" smtClean="0"/>
              <a:t>И стариков и матерей!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animClr clrSpc="rgb">
                                      <p:cBhvr>
                                        <p:cTn id="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animClr clrSpc="rgb">
                                      <p:cBhvr>
                                        <p:cTn id="1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animClr clrSpc="rgb">
                                      <p:cBhvr>
                                        <p:cTn id="2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animClr clrSpc="rgb">
                                      <p:cBhvr>
                                        <p:cTn id="2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animClr clrSpc="rgb">
                                      <p:cBhvr>
                                        <p:cTn id="3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animClr clrSpc="rgb">
                                      <p:cBhvr>
                                        <p:cTn id="4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animClr clrSpc="rgb">
                                      <p:cBhvr>
                                        <p:cTn id="4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animClr clrSpc="rgb">
                                      <p:cBhvr>
                                        <p:cTn id="5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A3A06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FF0000"/>
                </a:solidFill>
              </a:rPr>
              <a:t>Богатыри земли русской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4820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Алеша Попович ; </a:t>
            </a:r>
          </a:p>
          <a:p>
            <a:r>
              <a:rPr lang="ru-RU" dirty="0" smtClean="0"/>
              <a:t>Василий </a:t>
            </a:r>
            <a:r>
              <a:rPr lang="ru-RU" dirty="0" err="1" smtClean="0"/>
              <a:t>Буслаевич</a:t>
            </a:r>
            <a:r>
              <a:rPr lang="ru-RU" dirty="0" smtClean="0"/>
              <a:t> ; </a:t>
            </a:r>
          </a:p>
          <a:p>
            <a:r>
              <a:rPr lang="ru-RU" dirty="0" err="1" smtClean="0"/>
              <a:t>Вольга</a:t>
            </a:r>
            <a:r>
              <a:rPr lang="ru-RU" dirty="0" smtClean="0"/>
              <a:t> Святославович ; </a:t>
            </a:r>
          </a:p>
          <a:p>
            <a:r>
              <a:rPr lang="ru-RU" dirty="0" smtClean="0"/>
              <a:t>Данило </a:t>
            </a:r>
            <a:r>
              <a:rPr lang="ru-RU" dirty="0" err="1" smtClean="0"/>
              <a:t>Ловчанин</a:t>
            </a:r>
            <a:r>
              <a:rPr lang="ru-RU" dirty="0" smtClean="0"/>
              <a:t> ; </a:t>
            </a:r>
          </a:p>
          <a:p>
            <a:r>
              <a:rPr lang="ru-RU" dirty="0" smtClean="0"/>
              <a:t>Добрыня Никитич ; </a:t>
            </a:r>
          </a:p>
          <a:p>
            <a:r>
              <a:rPr lang="ru-RU" dirty="0" smtClean="0"/>
              <a:t>Дунай (Дон) ; </a:t>
            </a:r>
          </a:p>
          <a:p>
            <a:r>
              <a:rPr lang="ru-RU" dirty="0" err="1" smtClean="0"/>
              <a:t>Дюк</a:t>
            </a:r>
            <a:r>
              <a:rPr lang="ru-RU" dirty="0" smtClean="0"/>
              <a:t> Степанович ; </a:t>
            </a:r>
          </a:p>
          <a:p>
            <a:r>
              <a:rPr lang="ru-RU" dirty="0" smtClean="0"/>
              <a:t>Иван </a:t>
            </a:r>
            <a:r>
              <a:rPr lang="ru-RU" dirty="0" err="1" smtClean="0"/>
              <a:t>Годинович</a:t>
            </a:r>
            <a:r>
              <a:rPr lang="ru-RU" dirty="0" smtClean="0"/>
              <a:t> ; </a:t>
            </a:r>
          </a:p>
          <a:p>
            <a:r>
              <a:rPr lang="ru-RU" dirty="0" smtClean="0"/>
              <a:t>Илья Муромец ; </a:t>
            </a:r>
          </a:p>
          <a:p>
            <a:r>
              <a:rPr lang="ru-RU" dirty="0" smtClean="0"/>
              <a:t>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 ; 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Михайло Козаринов; </a:t>
            </a:r>
          </a:p>
          <a:p>
            <a:r>
              <a:rPr lang="ru-RU" dirty="0" smtClean="0"/>
              <a:t>Михайло </a:t>
            </a:r>
            <a:r>
              <a:rPr lang="ru-RU" dirty="0" err="1" smtClean="0"/>
              <a:t>Потык</a:t>
            </a:r>
            <a:r>
              <a:rPr lang="ru-RU" dirty="0" smtClean="0"/>
              <a:t>; </a:t>
            </a:r>
          </a:p>
          <a:p>
            <a:r>
              <a:rPr lang="ru-RU" dirty="0" smtClean="0"/>
              <a:t>Садко; </a:t>
            </a:r>
          </a:p>
          <a:p>
            <a:r>
              <a:rPr lang="ru-RU" dirty="0" err="1" smtClean="0"/>
              <a:t>Саур</a:t>
            </a:r>
            <a:r>
              <a:rPr lang="ru-RU" dirty="0" smtClean="0"/>
              <a:t> </a:t>
            </a:r>
            <a:r>
              <a:rPr lang="ru-RU" dirty="0" err="1" smtClean="0"/>
              <a:t>Ванидович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Святогор</a:t>
            </a:r>
            <a:r>
              <a:rPr lang="ru-RU" dirty="0" smtClean="0"/>
              <a:t> ; </a:t>
            </a:r>
          </a:p>
          <a:p>
            <a:r>
              <a:rPr lang="ru-RU" dirty="0" smtClean="0"/>
              <a:t>Соловей </a:t>
            </a:r>
            <a:r>
              <a:rPr lang="ru-RU" dirty="0" err="1" smtClean="0"/>
              <a:t>Будимирович</a:t>
            </a:r>
            <a:r>
              <a:rPr lang="ru-RU" dirty="0" smtClean="0"/>
              <a:t> ; </a:t>
            </a:r>
          </a:p>
          <a:p>
            <a:r>
              <a:rPr lang="ru-RU" dirty="0" err="1" smtClean="0"/>
              <a:t>Ставр</a:t>
            </a:r>
            <a:r>
              <a:rPr lang="ru-RU" dirty="0" smtClean="0"/>
              <a:t> </a:t>
            </a:r>
            <a:r>
              <a:rPr lang="ru-RU" dirty="0" err="1" smtClean="0"/>
              <a:t>Годинович</a:t>
            </a:r>
            <a:r>
              <a:rPr lang="ru-RU" dirty="0" smtClean="0"/>
              <a:t> ; </a:t>
            </a:r>
          </a:p>
          <a:p>
            <a:r>
              <a:rPr lang="ru-RU" dirty="0" err="1" smtClean="0"/>
              <a:t>Суровец</a:t>
            </a:r>
            <a:r>
              <a:rPr lang="ru-RU" dirty="0" smtClean="0"/>
              <a:t> (</a:t>
            </a:r>
            <a:r>
              <a:rPr lang="ru-RU" dirty="0" err="1" smtClean="0"/>
              <a:t>Сурог</a:t>
            </a:r>
            <a:r>
              <a:rPr lang="ru-RU" dirty="0" smtClean="0"/>
              <a:t>, </a:t>
            </a:r>
            <a:r>
              <a:rPr lang="ru-RU" dirty="0" err="1" smtClean="0"/>
              <a:t>Суровен</a:t>
            </a:r>
            <a:r>
              <a:rPr lang="ru-RU" dirty="0" smtClean="0"/>
              <a:t>) </a:t>
            </a:r>
          </a:p>
          <a:p>
            <a:r>
              <a:rPr lang="ru-RU" dirty="0" err="1" smtClean="0"/>
              <a:t>Сухман</a:t>
            </a:r>
            <a:r>
              <a:rPr lang="ru-RU" dirty="0" smtClean="0"/>
              <a:t> (Сухан) ; </a:t>
            </a:r>
          </a:p>
          <a:p>
            <a:r>
              <a:rPr lang="ru-RU" dirty="0" err="1" smtClean="0"/>
              <a:t>Хотен</a:t>
            </a:r>
            <a:r>
              <a:rPr lang="ru-RU" dirty="0" smtClean="0"/>
              <a:t> </a:t>
            </a:r>
            <a:r>
              <a:rPr lang="ru-RU" dirty="0" err="1" smtClean="0"/>
              <a:t>Блудович</a:t>
            </a:r>
            <a:r>
              <a:rPr lang="ru-RU" dirty="0" smtClean="0"/>
              <a:t> ; </a:t>
            </a:r>
          </a:p>
          <a:p>
            <a:r>
              <a:rPr lang="ru-RU" dirty="0" err="1" smtClean="0"/>
              <a:t>Чурило</a:t>
            </a:r>
            <a:r>
              <a:rPr lang="ru-RU" dirty="0" smtClean="0"/>
              <a:t> </a:t>
            </a:r>
            <a:r>
              <a:rPr lang="ru-RU" dirty="0" err="1" smtClean="0"/>
              <a:t>Пленкович</a:t>
            </a:r>
            <a:r>
              <a:rPr lang="ru-RU" dirty="0" smtClean="0"/>
              <a:t> 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1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2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2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3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4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4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5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6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7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7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8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8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9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500"/>
                            </p:stCondLst>
                            <p:childTnLst>
                              <p:par>
                                <p:cTn id="96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9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3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10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0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1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11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1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7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8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11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4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5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12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2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500"/>
                            </p:stCondLst>
                            <p:childTnLst>
                              <p:par>
                                <p:cTn id="131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2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13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3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8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9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14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4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5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6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14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0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2" presetID="33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3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animClr clrSpc="rgb">
                                      <p:cBhvr>
                                        <p:cTn id="154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2E8E8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7" dur="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186766" cy="57864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А и сильные, могучие богатыри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на славной Руси!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Не топтать их коням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Землю Русскую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Не затмить им солнце наше красное!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Век стоит Русь – не шатается!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И века простоит – не шелохнётся!</a:t>
            </a:r>
          </a:p>
          <a:p>
            <a:pPr algn="ctr"/>
            <a:endParaRPr lang="ru-RU" sz="2400" b="1" i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А преданья старины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Забывать мы не должны.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Слава русской старине!</a:t>
            </a:r>
          </a:p>
          <a:p>
            <a:pPr algn="ctr">
              <a:buNone/>
            </a:pPr>
            <a:r>
              <a:rPr lang="ru-RU" sz="2400" b="1" i="1" dirty="0" smtClean="0">
                <a:solidFill>
                  <a:srgbClr val="FFFF00"/>
                </a:solidFill>
              </a:rPr>
              <a:t>Слава русской стороне!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ogaty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5" y="500042"/>
            <a:ext cx="3929090" cy="5857916"/>
          </a:xfrm>
        </p:spPr>
      </p:pic>
      <p:sp>
        <p:nvSpPr>
          <p:cNvPr id="5" name="Прямоугольник 4"/>
          <p:cNvSpPr/>
          <p:nvPr/>
        </p:nvSpPr>
        <p:spPr>
          <a:xfrm>
            <a:off x="4929190" y="1643050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Викторина</a:t>
            </a:r>
          </a:p>
          <a:p>
            <a:r>
              <a:rPr lang="ru-RU" sz="5400" dirty="0" smtClean="0">
                <a:latin typeface="Monotype Corsiva" pitchFamily="66" charset="0"/>
              </a:rPr>
              <a:t> по русским</a:t>
            </a:r>
          </a:p>
          <a:p>
            <a:r>
              <a:rPr lang="ru-RU" sz="5400" dirty="0" smtClean="0">
                <a:latin typeface="Monotype Corsiva" pitchFamily="66" charset="0"/>
              </a:rPr>
              <a:t> былинам-старинам</a:t>
            </a:r>
            <a:endParaRPr lang="ru-RU" sz="5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50"/>
                            </p:stCondLst>
                            <p:childTnLst>
                              <p:par>
                                <p:cTn id="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61ce281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000240"/>
            <a:ext cx="5715040" cy="421484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2452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Почему Алешу называют Поповичем?</a:t>
            </a:r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9595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Каких богатырей, помимо Ильи Муромца, Алеши Поповича, Добрыни Никитича, вы знаете?</a:t>
            </a:r>
          </a:p>
          <a:p>
            <a:pPr algn="ctr">
              <a:buNone/>
            </a:pPr>
            <a:endParaRPr lang="ru-RU" sz="3600" dirty="0"/>
          </a:p>
        </p:txBody>
      </p:sp>
      <p:pic>
        <p:nvPicPr>
          <p:cNvPr id="4" name="Рисунок 3" descr="380px-Die_drei_Bogaty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428868"/>
            <a:ext cx="6000792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_73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52"/>
            <a:ext cx="8715436" cy="6500858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643446"/>
            <a:ext cx="8229600" cy="164307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Почему Илью прозвали Муромцем?</a:t>
            </a:r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Что обозначает слово «Муром»?</a:t>
            </a:r>
          </a:p>
          <a:p>
            <a:pPr algn="ctr">
              <a:buNone/>
            </a:pPr>
            <a:endParaRPr lang="ru-RU" sz="4800" dirty="0"/>
          </a:p>
        </p:txBody>
      </p:sp>
      <p:pic>
        <p:nvPicPr>
          <p:cNvPr id="4" name="Рисунок 3" descr="murom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000240"/>
            <a:ext cx="4071966" cy="3000396"/>
          </a:xfrm>
          <a:prstGeom prst="rect">
            <a:avLst/>
          </a:prstGeom>
        </p:spPr>
      </p:pic>
      <p:pic>
        <p:nvPicPr>
          <p:cNvPr id="5" name="Рисунок 4" descr="муро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143248"/>
            <a:ext cx="4429124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Назовите героев былин– богатырей-новгородцев.</a:t>
            </a:r>
          </a:p>
          <a:p>
            <a:pPr algn="ctr">
              <a:buNone/>
            </a:pPr>
            <a:endParaRPr lang="ru-RU" sz="4000" dirty="0"/>
          </a:p>
        </p:txBody>
      </p:sp>
      <p:pic>
        <p:nvPicPr>
          <p:cNvPr id="4" name="Рисунок 3" descr="250px-Sadko_palek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785926"/>
            <a:ext cx="3175000" cy="4737100"/>
          </a:xfrm>
          <a:prstGeom prst="rect">
            <a:avLst/>
          </a:prstGeom>
        </p:spPr>
      </p:pic>
      <p:pic>
        <p:nvPicPr>
          <p:cNvPr id="5" name="Рисунок 4" descr="058e349bcbaafda5d1338dcc033bdaf2_f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785926"/>
            <a:ext cx="3473012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8639623_1203719392_11454606_2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8572560" cy="628654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256"/>
            <a:ext cx="8229600" cy="235745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Богатыри и витязи — художественные образы героев, </a:t>
            </a:r>
            <a:r>
              <a:rPr lang="ru-RU" sz="2800" dirty="0" smtClean="0">
                <a:solidFill>
                  <a:srgbClr val="FF0000"/>
                </a:solidFill>
              </a:rPr>
              <a:t>защищавших</a:t>
            </a:r>
            <a:r>
              <a:rPr lang="ru-RU" sz="2800" dirty="0" smtClean="0"/>
              <a:t> земли Киевской Руси, русский народ от нашествий врагов или от злой нечисти, созданные </a:t>
            </a:r>
            <a:r>
              <a:rPr lang="ru-RU" sz="2800" dirty="0" smtClean="0">
                <a:solidFill>
                  <a:srgbClr val="FF0000"/>
                </a:solidFill>
              </a:rPr>
              <a:t>анонимными</a:t>
            </a:r>
            <a:r>
              <a:rPr lang="ru-RU" sz="2800" dirty="0" smtClean="0"/>
              <a:t> сказителями (в былинах, сказаниях, песнях).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Назовите князя, правившего в то былинное время, в славный град которого часто созывались богатыри на честные пиры-забавы.</a:t>
            </a:r>
          </a:p>
          <a:p>
            <a:pPr algn="ctr">
              <a:buNone/>
            </a:pPr>
            <a:endParaRPr lang="ru-RU" sz="3200" dirty="0"/>
          </a:p>
        </p:txBody>
      </p:sp>
      <p:pic>
        <p:nvPicPr>
          <p:cNvPr id="4" name="Рисунок 3" descr="vladimir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428868"/>
            <a:ext cx="3429024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642918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Назовите отрицательных персонажей былин.</a:t>
            </a:r>
          </a:p>
          <a:p>
            <a:pPr algn="ctr">
              <a:buNone/>
            </a:pPr>
            <a:endParaRPr lang="ru-RU" sz="3600" dirty="0"/>
          </a:p>
        </p:txBody>
      </p:sp>
      <p:pic>
        <p:nvPicPr>
          <p:cNvPr id="4" name="Рисунок 3" descr="bilibin13_ilya_solov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7260">
            <a:off x="500034" y="1928802"/>
            <a:ext cx="2643206" cy="3214710"/>
          </a:xfrm>
          <a:prstGeom prst="rect">
            <a:avLst/>
          </a:prstGeom>
        </p:spPr>
      </p:pic>
      <p:pic>
        <p:nvPicPr>
          <p:cNvPr id="5" name="Рисунок 4" descr="4_3_4B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74294">
            <a:off x="5986929" y="1908222"/>
            <a:ext cx="2680124" cy="3436056"/>
          </a:xfrm>
          <a:prstGeom prst="rect">
            <a:avLst/>
          </a:prstGeom>
        </p:spPr>
      </p:pic>
      <p:pic>
        <p:nvPicPr>
          <p:cNvPr id="6" name="Рисунок 5" descr="Tugar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3214686"/>
            <a:ext cx="3000396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 былинах, помимо богатырей-мужчин, есть </a:t>
            </a:r>
            <a:r>
              <a:rPr lang="ru-RU" sz="3200" dirty="0" err="1" smtClean="0"/>
              <a:t>женщины-богатырши</a:t>
            </a:r>
            <a:r>
              <a:rPr lang="ru-RU" sz="3200" dirty="0" smtClean="0"/>
              <a:t>. Назовите их</a:t>
            </a:r>
          </a:p>
          <a:p>
            <a:pPr algn="ctr">
              <a:buNone/>
            </a:pPr>
            <a:endParaRPr lang="ru-RU" sz="3200" dirty="0"/>
          </a:p>
        </p:txBody>
      </p:sp>
      <p:pic>
        <p:nvPicPr>
          <p:cNvPr id="4" name="Рисунок 3" descr="9038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28341">
            <a:off x="357158" y="1500174"/>
            <a:ext cx="2429762" cy="5014858"/>
          </a:xfrm>
          <a:prstGeom prst="rect">
            <a:avLst/>
          </a:prstGeom>
        </p:spPr>
      </p:pic>
      <p:pic>
        <p:nvPicPr>
          <p:cNvPr id="5" name="Рисунок 4" descr="vasilisa.mikulishna.avi.ima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4230">
            <a:off x="5228801" y="1511773"/>
            <a:ext cx="3407984" cy="3207514"/>
          </a:xfrm>
          <a:prstGeom prst="rect">
            <a:avLst/>
          </a:prstGeom>
        </p:spPr>
      </p:pic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742" y="2710394"/>
            <a:ext cx="2428892" cy="378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Назовите самого сильного богатыря, который не воевал, а силой обладал огромной</a:t>
            </a:r>
          </a:p>
          <a:p>
            <a:pPr algn="ctr">
              <a:buNone/>
            </a:pPr>
            <a:endParaRPr lang="ru-RU" sz="3200" dirty="0"/>
          </a:p>
        </p:txBody>
      </p:sp>
      <p:pic>
        <p:nvPicPr>
          <p:cNvPr id="4" name="Рисунок 3" descr="250px-Микула_Селянино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071678"/>
            <a:ext cx="335758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72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Кого из женщин освободил из полона Змея Огненного Добрыня Никитич? </a:t>
            </a:r>
          </a:p>
          <a:p>
            <a:pPr algn="ctr">
              <a:buNone/>
            </a:pPr>
            <a:endParaRPr lang="ru-RU" sz="3200" dirty="0"/>
          </a:p>
        </p:txBody>
      </p:sp>
      <p:pic>
        <p:nvPicPr>
          <p:cNvPr id="4" name="Рисунок 3" descr="AmnesiaSolomko-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1500174"/>
            <a:ext cx="3362045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642918"/>
            <a:ext cx="8229600" cy="457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rgbClr val="FFFF00"/>
                </a:solidFill>
                <a:latin typeface="Monotype Corsiva" pitchFamily="66" charset="0"/>
              </a:rPr>
              <a:t>Слава, слава и в наши дни богатырям-защитникам Родины!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Высока высота поднебесная,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Глубока глубина </a:t>
            </a:r>
            <a:r>
              <a:rPr lang="ru-RU" sz="2800" i="1" dirty="0" err="1" smtClean="0">
                <a:solidFill>
                  <a:srgbClr val="002060"/>
                </a:solidFill>
                <a:latin typeface="Monotype Corsiva" pitchFamily="66" charset="0"/>
              </a:rPr>
              <a:t>океан-моря</a:t>
            </a: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Широко раздолье по всей земле.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Глубоки омуты Днепровские,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Высоки горы </a:t>
            </a:r>
            <a:r>
              <a:rPr lang="ru-RU" sz="2800" i="1" dirty="0" err="1" smtClean="0">
                <a:solidFill>
                  <a:srgbClr val="002060"/>
                </a:solidFill>
                <a:latin typeface="Monotype Corsiva" pitchFamily="66" charset="0"/>
              </a:rPr>
              <a:t>Сорочинские</a:t>
            </a: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Темны леса Брянские,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Черны грязи Смоленские, </a:t>
            </a:r>
          </a:p>
          <a:p>
            <a:pPr algn="ctr">
              <a:buNone/>
            </a:pPr>
            <a:r>
              <a:rPr lang="ru-RU" sz="2800" i="1" dirty="0" err="1" smtClean="0">
                <a:solidFill>
                  <a:srgbClr val="002060"/>
                </a:solidFill>
                <a:latin typeface="Monotype Corsiva" pitchFamily="66" charset="0"/>
              </a:rPr>
              <a:t>Быстры-светлы</a:t>
            </a:r>
            <a:r>
              <a:rPr lang="ru-RU" sz="2800" i="1" dirty="0" smtClean="0">
                <a:solidFill>
                  <a:srgbClr val="002060"/>
                </a:solidFill>
                <a:latin typeface="Monotype Corsiva" pitchFamily="66" charset="0"/>
              </a:rPr>
              <a:t> реки русские. </a:t>
            </a:r>
          </a:p>
          <a:p>
            <a:pPr algn="ctr">
              <a:buNone/>
            </a:pPr>
            <a:r>
              <a:rPr lang="ru-RU" sz="2800" i="1" dirty="0" smtClean="0">
                <a:solidFill>
                  <a:srgbClr val="FFFF00"/>
                </a:solidFill>
                <a:latin typeface="Monotype Corsiva" pitchFamily="66" charset="0"/>
              </a:rPr>
              <a:t>А и сильные, могучие богатыри на славной Руси!</a:t>
            </a:r>
            <a:endParaRPr lang="ru-RU" sz="2800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Рассказали мы про дела старые. </a:t>
            </a: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Что Про старые, про бывалые, </a:t>
            </a: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Чтобы море синее успокоилось, </a:t>
            </a: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Чтобы добрые люди послушались, </a:t>
            </a: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Чтобы молодцы призадумались, </a:t>
            </a: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Что века не меркнет слава русская!</a:t>
            </a:r>
            <a:endParaRPr lang="ru-RU" sz="3600" dirty="0">
              <a:latin typeface="Monotype Corsiva" pitchFamily="66" charset="0"/>
            </a:endParaRPr>
          </a:p>
        </p:txBody>
      </p:sp>
      <p:pic>
        <p:nvPicPr>
          <p:cNvPr id="4" name="Рисунок 3" descr="ft_pic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2193">
            <a:off x="567814" y="4306042"/>
            <a:ext cx="2452692" cy="2143140"/>
          </a:xfrm>
          <a:prstGeom prst="rect">
            <a:avLst/>
          </a:prstGeom>
        </p:spPr>
      </p:pic>
      <p:pic>
        <p:nvPicPr>
          <p:cNvPr id="5" name="Рисунок 4" descr="ft_pic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214818"/>
            <a:ext cx="2314575" cy="1524000"/>
          </a:xfrm>
          <a:prstGeom prst="rect">
            <a:avLst/>
          </a:prstGeom>
        </p:spPr>
      </p:pic>
      <p:pic>
        <p:nvPicPr>
          <p:cNvPr id="6" name="Рисунок 5" descr="ft_pic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915981">
            <a:off x="6221246" y="4356421"/>
            <a:ext cx="2428892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785794"/>
            <a:ext cx="8229600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Богатырь – к пониманию слова</a:t>
            </a:r>
            <a:r>
              <a:rPr lang="ru-RU" sz="4000" dirty="0" smtClean="0"/>
              <a:t> </a:t>
            </a:r>
          </a:p>
          <a:p>
            <a:pPr algn="just"/>
            <a:r>
              <a:rPr lang="ru-RU" dirty="0" smtClean="0"/>
              <a:t>Слово «богатырь» накрепко вошло в русский язык. «Богатырское здоровье», «богатырская сила» говорим мы, «богатырем» называем каждого сильного и здорового человека. Истоки этого слова в русском героическом эпосе, в былинах. Еще лет </a:t>
            </a:r>
            <a:r>
              <a:rPr lang="ru-RU" dirty="0" err="1" smtClean="0"/>
              <a:t>сто‑полтораста</a:t>
            </a:r>
            <a:r>
              <a:rPr lang="ru-RU" dirty="0" smtClean="0"/>
              <a:t> назад всякий русский, говоря «богатырь», явно имел в виду сравнить кого-то с былинными заступниками земли Святорусской – будь то «чудо-богатыри» Суворова или «богатыри, не вы» героя лермонтовского «Бородино».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72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Обычно в словарях это слово толкуют как татарское заимствование. С одной стороны, звучит убедительно – ведь и правда в татарском языке, и вообще – в тюркских и монгольских, есть похожие слова – «</a:t>
            </a:r>
            <a:r>
              <a:rPr lang="ru-RU" sz="3200" dirty="0" err="1" smtClean="0"/>
              <a:t>багатур</a:t>
            </a:r>
            <a:r>
              <a:rPr lang="ru-RU" sz="3200" dirty="0" smtClean="0"/>
              <a:t>», «</a:t>
            </a:r>
            <a:r>
              <a:rPr lang="ru-RU" sz="3200" dirty="0" err="1" smtClean="0"/>
              <a:t>бого‑тур</a:t>
            </a:r>
            <a:r>
              <a:rPr lang="ru-RU" sz="3200" dirty="0" smtClean="0"/>
              <a:t>», «</a:t>
            </a:r>
            <a:r>
              <a:rPr lang="ru-RU" sz="3200" dirty="0" err="1" smtClean="0"/>
              <a:t>баатор</a:t>
            </a:r>
            <a:r>
              <a:rPr lang="ru-RU" sz="3200" dirty="0" smtClean="0"/>
              <a:t>» и пр. И в русских источниках слово появляется лишь после монгольского нашествия, и именно применительно к татарам. Так, упоминают </a:t>
            </a:r>
            <a:r>
              <a:rPr lang="ru-RU" sz="3200" dirty="0" err="1" smtClean="0"/>
              <a:t>Бедяя‑богатыря</a:t>
            </a:r>
            <a:r>
              <a:rPr lang="ru-RU" sz="3200" dirty="0" smtClean="0"/>
              <a:t>, полководца Батыя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564249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429684" cy="62151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428604"/>
            <a:ext cx="4857784" cy="557216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Вроде бы все ясно – но нет, не все. </a:t>
            </a:r>
            <a:r>
              <a:rPr lang="ru-RU" dirty="0" err="1" smtClean="0"/>
              <a:t>Во‑первых</a:t>
            </a:r>
            <a:r>
              <a:rPr lang="ru-RU" dirty="0" smtClean="0"/>
              <a:t>, именно у татар слово это звучит вовсе непохоже на русское «Богатырь» – «батыр». Именно так, не искажаясь, оно вошло в языки соседствовавших с татарами племен – удмуртов, марийцев. </a:t>
            </a:r>
            <a:r>
              <a:rPr lang="ru-RU" dirty="0" err="1" smtClean="0"/>
              <a:t>Во‑вторых</a:t>
            </a:r>
            <a:r>
              <a:rPr lang="ru-RU" dirty="0" smtClean="0"/>
              <a:t>, то, что слово появилось в источниках после монгольского нашествия, заставляет задать встречный вопрос: а много ли их у нас, источников </a:t>
            </a:r>
            <a:r>
              <a:rPr lang="ru-RU" dirty="0" err="1" smtClean="0"/>
              <a:t>домонгольской</a:t>
            </a:r>
            <a:r>
              <a:rPr lang="ru-RU" dirty="0" smtClean="0"/>
              <a:t> эпохи?</a:t>
            </a:r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785794"/>
            <a:ext cx="3357586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ndex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358246" cy="635798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72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cs typeface="Arial" pitchFamily="34" charset="0"/>
              </a:rPr>
              <a:t>Наконец, очень сильным доказательством против татарского происхождения слова «богатырь» является то, что оно очень рано появляется в польских источниках (</a:t>
            </a:r>
            <a:r>
              <a:rPr lang="ru-RU" sz="2400" dirty="0" err="1" smtClean="0">
                <a:cs typeface="Arial" pitchFamily="34" charset="0"/>
              </a:rPr>
              <a:t>богатар</a:t>
            </a:r>
            <a:r>
              <a:rPr lang="ru-RU" sz="2400" dirty="0" smtClean="0">
                <a:cs typeface="Arial" pitchFamily="34" charset="0"/>
              </a:rPr>
              <a:t>, </a:t>
            </a:r>
            <a:r>
              <a:rPr lang="ru-RU" sz="2400" dirty="0" err="1" smtClean="0">
                <a:cs typeface="Arial" pitchFamily="34" charset="0"/>
              </a:rPr>
              <a:t>богатерц</a:t>
            </a:r>
            <a:r>
              <a:rPr lang="ru-RU" sz="2400" dirty="0" smtClean="0">
                <a:cs typeface="Arial" pitchFamily="34" charset="0"/>
              </a:rPr>
              <a:t> и пр.), причем именно в этом значении – «витязь, герой». Ведь Польша с татарами общалась очень мало, отгороженная от Орды Литвой и русскими княжествами, А </a:t>
            </a:r>
            <a:r>
              <a:rPr lang="ru-RU" sz="2400" dirty="0" err="1" smtClean="0">
                <a:cs typeface="Arial" pitchFamily="34" charset="0"/>
              </a:rPr>
              <a:t>один‑другой</a:t>
            </a:r>
            <a:r>
              <a:rPr lang="ru-RU" sz="2400" dirty="0" smtClean="0">
                <a:cs typeface="Arial" pitchFamily="34" charset="0"/>
              </a:rPr>
              <a:t> прорыв татарских орд в Польшу, где они проявили едва ли не больше жестокости, чем при нашествиях на Русь, мог оставить – и оставил – разве что горестные стихи вроде «старому и малому нет от них пощады, в божиих обителях гибнут божьи чада»</a:t>
            </a:r>
            <a:r>
              <a:rPr lang="en-US" sz="2400" dirty="0" smtClean="0">
                <a:cs typeface="Arial" pitchFamily="34" charset="0"/>
              </a:rPr>
              <a:t>.</a:t>
            </a:r>
            <a:r>
              <a:rPr lang="ru-RU" sz="2400" dirty="0" smtClean="0"/>
              <a:t> уже в XIV веке польские источники упоминают слово «богатырь» во вполне положительном смысле, применительно к своим землякам</a:t>
            </a:r>
            <a:endParaRPr lang="ru-RU" sz="2400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42928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500" dirty="0" smtClean="0"/>
              <a:t>Кроме того, филолог и литературовед Вадим </a:t>
            </a:r>
            <a:r>
              <a:rPr lang="ru-RU" sz="4500" dirty="0" err="1" smtClean="0"/>
              <a:t>Кожинов</a:t>
            </a:r>
            <a:r>
              <a:rPr lang="ru-RU" sz="4500" dirty="0" smtClean="0"/>
              <a:t> указывает, что слово это, в гораздо более близкой к былинной форме, появилось в надписях болгар – «</a:t>
            </a:r>
            <a:r>
              <a:rPr lang="ru-RU" sz="4500" dirty="0" err="1" smtClean="0"/>
              <a:t>боготур</a:t>
            </a:r>
            <a:r>
              <a:rPr lang="ru-RU" sz="4500" dirty="0" smtClean="0"/>
              <a:t>» (некоторые из этих </a:t>
            </a:r>
            <a:r>
              <a:rPr lang="ru-RU" sz="4500" dirty="0" err="1" smtClean="0"/>
              <a:t>боготуров</a:t>
            </a:r>
            <a:r>
              <a:rPr lang="ru-RU" sz="4500" dirty="0" smtClean="0"/>
              <a:t> носят вполне славянские имена – Славна, например)</a:t>
            </a:r>
            <a:r>
              <a:rPr lang="en-US" sz="4500" dirty="0" smtClean="0"/>
              <a:t>.</a:t>
            </a:r>
            <a:r>
              <a:rPr lang="ru-RU" sz="4500" dirty="0" smtClean="0"/>
              <a:t> В таком же виде оно присутствует и в языке </a:t>
            </a:r>
            <a:r>
              <a:rPr lang="ru-RU" sz="4500" dirty="0" err="1" smtClean="0"/>
              <a:t>северо‑кавказского</a:t>
            </a:r>
            <a:r>
              <a:rPr lang="ru-RU" sz="4500" dirty="0" smtClean="0"/>
              <a:t> племени осетин. Но осетины – не тюрки, это иранское по языку племя, потомки </a:t>
            </a:r>
            <a:r>
              <a:rPr lang="ru-RU" sz="4500" dirty="0" err="1" smtClean="0"/>
              <a:t>скифо‑сарматских</a:t>
            </a:r>
            <a:r>
              <a:rPr lang="ru-RU" sz="4500" dirty="0" smtClean="0"/>
              <a:t> жителей степей! Достойно внимания, что первые имена болгарских князей имеют тоже </a:t>
            </a:r>
            <a:r>
              <a:rPr lang="ru-RU" sz="4500" dirty="0" err="1" smtClean="0"/>
              <a:t>скифо‑сарматское</a:t>
            </a:r>
            <a:r>
              <a:rPr lang="ru-RU" sz="4500" dirty="0" smtClean="0"/>
              <a:t> происхождение – </a:t>
            </a:r>
            <a:r>
              <a:rPr lang="ru-RU" sz="4500" dirty="0" err="1" smtClean="0"/>
              <a:t>Кубрат</a:t>
            </a:r>
            <a:r>
              <a:rPr lang="ru-RU" sz="4500" dirty="0" smtClean="0"/>
              <a:t>, </a:t>
            </a:r>
            <a:r>
              <a:rPr lang="ru-RU" sz="4500" dirty="0" err="1" smtClean="0"/>
              <a:t>Аспарух</a:t>
            </a:r>
            <a:r>
              <a:rPr lang="ru-RU" sz="4500" dirty="0" smtClean="0"/>
              <a:t>. Значит, вполне возможно, что и слово «</a:t>
            </a:r>
            <a:r>
              <a:rPr lang="ru-RU" sz="4500" dirty="0" err="1" smtClean="0"/>
              <a:t>боготур</a:t>
            </a:r>
            <a:r>
              <a:rPr lang="ru-RU" sz="4500" dirty="0" smtClean="0"/>
              <a:t>» восходит к </a:t>
            </a:r>
            <a:r>
              <a:rPr lang="ru-RU" sz="4500" dirty="0" err="1" smtClean="0"/>
              <a:t>скифо‑сарматской</a:t>
            </a:r>
            <a:r>
              <a:rPr lang="ru-RU" sz="4500" dirty="0" smtClean="0"/>
              <a:t> древности?</a:t>
            </a:r>
            <a:endParaRPr lang="en-US" sz="4500" dirty="0" smtClean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230</TotalTime>
  <Words>843</Words>
  <PresentationFormat>Экран (4:3)</PresentationFormat>
  <Paragraphs>85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Полна богатырями земля русская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Богатыри земли русской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Полна богатырями земля русская</dc:title>
  <cp:lastModifiedBy>Admin</cp:lastModifiedBy>
  <cp:revision>59</cp:revision>
  <dcterms:modified xsi:type="dcterms:W3CDTF">2010-03-17T18:32:09Z</dcterms:modified>
</cp:coreProperties>
</file>