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73" r:id="rId5"/>
    <p:sldId id="261" r:id="rId6"/>
    <p:sldId id="270" r:id="rId7"/>
    <p:sldId id="271" r:id="rId8"/>
    <p:sldId id="272" r:id="rId9"/>
    <p:sldId id="263" r:id="rId10"/>
    <p:sldId id="262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23BB"/>
    <a:srgbClr val="FFFFFF"/>
    <a:srgbClr val="07870A"/>
    <a:srgbClr val="DE04CE"/>
    <a:srgbClr val="A31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9EC2B5A-5FE6-4F9B-969E-0F34855EA5C0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F97292-550E-4EEF-814B-3944E9A39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772400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  <a:effectLst/>
              </a:rPr>
              <a:t>Род имен существительных во множественном числе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3861048"/>
            <a:ext cx="6400800" cy="1752600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B0F0"/>
                </a:solidFill>
              </a:rPr>
              <a:t>Урок русского языка в 3 классе.</a:t>
            </a:r>
          </a:p>
          <a:p>
            <a:r>
              <a:rPr lang="ru-RU" sz="2000" dirty="0" smtClean="0">
                <a:solidFill>
                  <a:srgbClr val="00B0F0"/>
                </a:solidFill>
              </a:rPr>
              <a:t>Подготовила: учитель </a:t>
            </a:r>
          </a:p>
          <a:p>
            <a:r>
              <a:rPr lang="ru-RU" sz="2000" dirty="0" smtClean="0">
                <a:solidFill>
                  <a:srgbClr val="00B0F0"/>
                </a:solidFill>
              </a:rPr>
              <a:t>НРМОБУ «</a:t>
            </a:r>
            <a:r>
              <a:rPr lang="ru-RU" sz="2000" dirty="0" err="1" smtClean="0">
                <a:solidFill>
                  <a:srgbClr val="00B0F0"/>
                </a:solidFill>
              </a:rPr>
              <a:t>Салымская</a:t>
            </a:r>
            <a:r>
              <a:rPr lang="ru-RU" sz="2000" dirty="0" smtClean="0">
                <a:solidFill>
                  <a:srgbClr val="00B0F0"/>
                </a:solidFill>
              </a:rPr>
              <a:t> СОШ№2» </a:t>
            </a:r>
          </a:p>
          <a:p>
            <a:r>
              <a:rPr lang="ru-RU" sz="2000" dirty="0" err="1" smtClean="0">
                <a:solidFill>
                  <a:srgbClr val="00B0F0"/>
                </a:solidFill>
              </a:rPr>
              <a:t>Чудинова</a:t>
            </a:r>
            <a:r>
              <a:rPr lang="ru-RU" sz="2000" dirty="0" smtClean="0">
                <a:solidFill>
                  <a:srgbClr val="00B0F0"/>
                </a:solidFill>
              </a:rPr>
              <a:t> Наталья Владимировна</a:t>
            </a:r>
          </a:p>
          <a:p>
            <a:endParaRPr lang="ru-RU" dirty="0"/>
          </a:p>
        </p:txBody>
      </p:sp>
      <p:pic>
        <p:nvPicPr>
          <p:cNvPr id="4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296144" cy="1368152"/>
          </a:xfrm>
          <a:prstGeom prst="rect">
            <a:avLst/>
          </a:prstGeom>
          <a:noFill/>
        </p:spPr>
      </p:pic>
      <p:pic>
        <p:nvPicPr>
          <p:cNvPr id="5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2492896"/>
            <a:ext cx="1296144" cy="1368152"/>
          </a:xfrm>
          <a:prstGeom prst="rect">
            <a:avLst/>
          </a:prstGeom>
          <a:noFill/>
        </p:spPr>
      </p:pic>
      <p:pic>
        <p:nvPicPr>
          <p:cNvPr id="6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4941168"/>
            <a:ext cx="1296144" cy="1368152"/>
          </a:xfrm>
          <a:prstGeom prst="rect">
            <a:avLst/>
          </a:prstGeom>
          <a:noFill/>
        </p:spPr>
      </p:pic>
      <p:pic>
        <p:nvPicPr>
          <p:cNvPr id="7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3429000"/>
            <a:ext cx="1296144" cy="1368152"/>
          </a:xfrm>
          <a:prstGeom prst="rect">
            <a:avLst/>
          </a:prstGeom>
          <a:noFill/>
        </p:spPr>
      </p:pic>
      <p:pic>
        <p:nvPicPr>
          <p:cNvPr id="8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296144" cy="136815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7092280" y="6237312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36815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«Подбери пару»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628800"/>
            <a:ext cx="2746648" cy="44470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523BB"/>
                </a:solidFill>
              </a:rPr>
              <a:t>    </a:t>
            </a:r>
            <a:r>
              <a:rPr lang="ru-RU" sz="2800" b="1" dirty="0" smtClean="0">
                <a:solidFill>
                  <a:srgbClr val="0523BB"/>
                </a:solidFill>
              </a:rPr>
              <a:t>Известная   широкие       зимнее       красный    душистая    вкусные     высокое</a:t>
            </a:r>
          </a:p>
          <a:p>
            <a:endParaRPr lang="ru-RU" dirty="0">
              <a:solidFill>
                <a:srgbClr val="0523BB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628800"/>
            <a:ext cx="25922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523BB"/>
                </a:solidFill>
              </a:rPr>
              <a:t>Сирень      помидор дороги            дерево конфеты       пальто       фамилия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923928" y="1844824"/>
            <a:ext cx="1512168" cy="25922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563888" y="2348880"/>
            <a:ext cx="1944216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347864" y="2780928"/>
            <a:ext cx="2160240" cy="12241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563888" y="2348880"/>
            <a:ext cx="1872208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3707904" y="1988840"/>
            <a:ext cx="1584176" cy="16561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3419872" y="3645024"/>
            <a:ext cx="2016224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4" idx="1"/>
          </p:cNvCxnSpPr>
          <p:nvPr/>
        </p:nvCxnSpPr>
        <p:spPr>
          <a:xfrm flipV="1">
            <a:off x="3563888" y="3183072"/>
            <a:ext cx="1872208" cy="1254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4581128"/>
            <a:ext cx="1296144" cy="1368152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7092280" y="6237312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632848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Работа по учебнику: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87624" y="1556793"/>
            <a:ext cx="6912768" cy="1296144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Письмо по памяти.</a:t>
            </a:r>
          </a:p>
          <a:p>
            <a:r>
              <a:rPr lang="ru-RU" b="1" dirty="0" smtClean="0"/>
              <a:t>Стр. 20 упр. 408</a:t>
            </a:r>
          </a:p>
          <a:p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endParaRPr lang="ru-RU" b="1" dirty="0"/>
          </a:p>
          <a:p>
            <a:pPr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b="1" dirty="0"/>
          </a:p>
          <a:p>
            <a:endParaRPr lang="ru-RU" b="1" dirty="0"/>
          </a:p>
        </p:txBody>
      </p:sp>
      <p:pic>
        <p:nvPicPr>
          <p:cNvPr id="9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296144" cy="1368152"/>
          </a:xfrm>
          <a:prstGeom prst="rect">
            <a:avLst/>
          </a:prstGeom>
          <a:noFill/>
        </p:spPr>
      </p:pic>
      <p:pic>
        <p:nvPicPr>
          <p:cNvPr id="10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260648"/>
            <a:ext cx="1296144" cy="1368152"/>
          </a:xfrm>
          <a:prstGeom prst="rect">
            <a:avLst/>
          </a:prstGeom>
          <a:noFill/>
        </p:spPr>
      </p:pic>
      <p:pic>
        <p:nvPicPr>
          <p:cNvPr id="11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2996952"/>
            <a:ext cx="1296144" cy="136815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311382" y="6309320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  <p:pic>
        <p:nvPicPr>
          <p:cNvPr id="1027" name="Picture 3" descr="C:\Users\Admin\Desktop\i-8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25" y="2924944"/>
            <a:ext cx="4733131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 урока: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556793"/>
            <a:ext cx="7848872" cy="4248472"/>
          </a:xfrm>
        </p:spPr>
        <p:txBody>
          <a:bodyPr/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rgbClr val="0523BB"/>
                </a:solidFill>
              </a:rPr>
              <a:t>- Кому было трудно  выполнить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rgbClr val="0523BB"/>
                </a:solidFill>
              </a:rPr>
              <a:t> упр.409?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rgbClr val="0523BB"/>
                </a:solidFill>
              </a:rPr>
              <a:t>- Какие правила мы повторяли на уроке?</a:t>
            </a:r>
          </a:p>
          <a:p>
            <a:pPr>
              <a:buNone/>
            </a:pPr>
            <a:r>
              <a:rPr lang="ru-RU" b="1" dirty="0" smtClean="0">
                <a:solidFill>
                  <a:srgbClr val="0523BB"/>
                </a:solidFill>
              </a:rPr>
              <a:t>- Как определить род имен существительных во мн.числе?</a:t>
            </a:r>
            <a:endParaRPr lang="ru-RU" b="1" dirty="0">
              <a:solidFill>
                <a:srgbClr val="0523BB"/>
              </a:solidFill>
            </a:endParaRPr>
          </a:p>
        </p:txBody>
      </p:sp>
      <p:pic>
        <p:nvPicPr>
          <p:cNvPr id="6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296144" cy="1368152"/>
          </a:xfrm>
          <a:prstGeom prst="rect">
            <a:avLst/>
          </a:prstGeom>
          <a:noFill/>
        </p:spPr>
      </p:pic>
      <p:pic>
        <p:nvPicPr>
          <p:cNvPr id="7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4725144"/>
            <a:ext cx="1296144" cy="136815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092280" y="6237312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задание на выбор: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525963"/>
          </a:xfrm>
        </p:spPr>
        <p:txBody>
          <a:bodyPr/>
          <a:lstStyle/>
          <a:p>
            <a:r>
              <a:rPr lang="ru-RU" sz="4400" b="1" dirty="0" smtClean="0">
                <a:solidFill>
                  <a:srgbClr val="00B050"/>
                </a:solidFill>
              </a:rPr>
              <a:t>Стр. 21-22 упр. 411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или</a:t>
            </a:r>
          </a:p>
          <a:p>
            <a:r>
              <a:rPr lang="ru-RU" sz="4400" b="1" dirty="0" smtClean="0">
                <a:solidFill>
                  <a:srgbClr val="00B050"/>
                </a:solidFill>
              </a:rPr>
              <a:t> упр.412,</a:t>
            </a:r>
          </a:p>
          <a:p>
            <a:r>
              <a:rPr lang="ru-RU" sz="4400" b="1" dirty="0" smtClean="0">
                <a:solidFill>
                  <a:srgbClr val="00B050"/>
                </a:solidFill>
              </a:rPr>
              <a:t>правило выучить.</a:t>
            </a:r>
            <a:endParaRPr lang="ru-RU" sz="4400" b="1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92280" y="6237312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Организационный момент.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628800"/>
            <a:ext cx="7499176" cy="302433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Добрый день, добрый час!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Как я рада видеть вас!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Друг на друга посмотрели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И тихонечко все сели.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92280" y="6237312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Минутка чистописания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6912768" cy="79208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523BB"/>
                </a:solidFill>
                <a:latin typeface="Monotype Corsiva" pitchFamily="66" charset="0"/>
              </a:rPr>
              <a:t>  </a:t>
            </a:r>
            <a:r>
              <a:rPr lang="ru-RU" b="1" dirty="0" err="1" smtClean="0">
                <a:solidFill>
                  <a:srgbClr val="0523BB"/>
                </a:solidFill>
                <a:latin typeface="Monotype Corsiva" pitchFamily="66" charset="0"/>
              </a:rPr>
              <a:t>Пп</a:t>
            </a:r>
            <a:r>
              <a:rPr lang="ru-RU" b="1" dirty="0" smtClean="0">
                <a:solidFill>
                  <a:srgbClr val="0523BB"/>
                </a:solidFill>
                <a:latin typeface="Monotype Corsiva" pitchFamily="66" charset="0"/>
              </a:rPr>
              <a:t>   </a:t>
            </a:r>
            <a:r>
              <a:rPr lang="en-US" b="1" dirty="0" smtClean="0">
                <a:solidFill>
                  <a:srgbClr val="0523BB"/>
                </a:solidFill>
                <a:latin typeface="Monotype Corsiva" pitchFamily="66" charset="0"/>
              </a:rPr>
              <a:t>//</a:t>
            </a:r>
            <a:r>
              <a:rPr lang="ru-RU" b="1" dirty="0" smtClean="0">
                <a:solidFill>
                  <a:srgbClr val="0523BB"/>
                </a:solidFill>
                <a:latin typeface="Monotype Corsiva" pitchFamily="66" charset="0"/>
              </a:rPr>
              <a:t>   </a:t>
            </a:r>
            <a:r>
              <a:rPr lang="ru-RU" b="1" dirty="0" err="1" smtClean="0">
                <a:solidFill>
                  <a:srgbClr val="0523BB"/>
                </a:solidFill>
                <a:latin typeface="Monotype Corsiva" pitchFamily="66" charset="0"/>
              </a:rPr>
              <a:t>Тт</a:t>
            </a:r>
            <a:r>
              <a:rPr lang="ru-RU" b="1" dirty="0" smtClean="0">
                <a:solidFill>
                  <a:srgbClr val="0523BB"/>
                </a:solidFill>
                <a:latin typeface="Monotype Corsiva" pitchFamily="66" charset="0"/>
              </a:rPr>
              <a:t>   </a:t>
            </a:r>
            <a:r>
              <a:rPr lang="en-US" b="1" dirty="0" smtClean="0">
                <a:solidFill>
                  <a:srgbClr val="0523BB"/>
                </a:solidFill>
                <a:latin typeface="Monotype Corsiva" pitchFamily="66" charset="0"/>
              </a:rPr>
              <a:t>//</a:t>
            </a:r>
            <a:r>
              <a:rPr lang="ru-RU" b="1" dirty="0" smtClean="0">
                <a:solidFill>
                  <a:srgbClr val="0523BB"/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rgbClr val="0523BB"/>
                </a:solidFill>
                <a:latin typeface="Monotype Corsiva" pitchFamily="66" charset="0"/>
              </a:rPr>
              <a:t>Пп</a:t>
            </a:r>
            <a:r>
              <a:rPr lang="ru-RU" b="1" dirty="0" smtClean="0">
                <a:solidFill>
                  <a:srgbClr val="0523BB"/>
                </a:solidFill>
                <a:latin typeface="Monotype Corsiva" pitchFamily="66" charset="0"/>
              </a:rPr>
              <a:t>   </a:t>
            </a:r>
            <a:r>
              <a:rPr lang="en-US" b="1" dirty="0" smtClean="0">
                <a:solidFill>
                  <a:srgbClr val="0523BB"/>
                </a:solidFill>
                <a:latin typeface="Monotype Corsiva" pitchFamily="66" charset="0"/>
              </a:rPr>
              <a:t>//</a:t>
            </a:r>
            <a:r>
              <a:rPr lang="ru-RU" b="1" dirty="0" smtClean="0">
                <a:solidFill>
                  <a:srgbClr val="0523BB"/>
                </a:solidFill>
                <a:latin typeface="Monotype Corsiva" pitchFamily="66" charset="0"/>
              </a:rPr>
              <a:t>   </a:t>
            </a:r>
            <a:r>
              <a:rPr lang="ru-RU" b="1" dirty="0" err="1" smtClean="0">
                <a:solidFill>
                  <a:srgbClr val="0523BB"/>
                </a:solidFill>
                <a:latin typeface="Monotype Corsiva" pitchFamily="66" charset="0"/>
              </a:rPr>
              <a:t>Тт</a:t>
            </a:r>
            <a:r>
              <a:rPr lang="ru-RU" b="1" dirty="0" smtClean="0">
                <a:solidFill>
                  <a:srgbClr val="0523BB"/>
                </a:solidFill>
                <a:latin typeface="Monotype Corsiva" pitchFamily="66" charset="0"/>
              </a:rPr>
              <a:t>   </a:t>
            </a:r>
            <a:r>
              <a:rPr lang="en-US" b="1" dirty="0" smtClean="0">
                <a:solidFill>
                  <a:srgbClr val="0523BB"/>
                </a:solidFill>
                <a:latin typeface="Monotype Corsiva" pitchFamily="66" charset="0"/>
              </a:rPr>
              <a:t>//</a:t>
            </a:r>
            <a:endParaRPr lang="ru-RU" b="1" dirty="0">
              <a:solidFill>
                <a:srgbClr val="0523BB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  <a:latin typeface="Monotype Corsiva" pitchFamily="66" charset="0"/>
              </a:rPr>
              <a:t>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1844824"/>
            <a:ext cx="56703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Покружилась звёздочка</a:t>
            </a:r>
            <a:br>
              <a:rPr lang="ru-RU" sz="3200" b="1" dirty="0" smtClean="0"/>
            </a:br>
            <a:r>
              <a:rPr lang="ru-RU" sz="3200" b="1" dirty="0" smtClean="0"/>
              <a:t>В воздухе немножко,</a:t>
            </a:r>
            <a:br>
              <a:rPr lang="ru-RU" sz="3200" b="1" dirty="0" smtClean="0"/>
            </a:br>
            <a:r>
              <a:rPr lang="ru-RU" sz="3200" b="1" dirty="0" smtClean="0"/>
              <a:t>Села и растаяла</a:t>
            </a:r>
            <a:br>
              <a:rPr lang="ru-RU" sz="3200" b="1" dirty="0" smtClean="0"/>
            </a:br>
            <a:r>
              <a:rPr lang="ru-RU" sz="3200" b="1" dirty="0" smtClean="0"/>
              <a:t>На моей ладошке. </a:t>
            </a:r>
            <a:br>
              <a:rPr lang="ru-RU" sz="3200" b="1" dirty="0" smtClean="0"/>
            </a:br>
            <a:endParaRPr lang="ru-RU" sz="3200" b="1" dirty="0"/>
          </a:p>
        </p:txBody>
      </p:sp>
      <p:pic>
        <p:nvPicPr>
          <p:cNvPr id="12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068960"/>
            <a:ext cx="3384376" cy="34563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092280" y="6237312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Словарный диктант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052736"/>
            <a:ext cx="7931224" cy="507342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400" dirty="0" err="1" smtClean="0"/>
              <a:t>Воробей,заяц,морковь,картина</a:t>
            </a:r>
            <a:r>
              <a:rPr lang="ru-RU" sz="2400" dirty="0" smtClean="0"/>
              <a:t>, сапоги,      </a:t>
            </a:r>
            <a:r>
              <a:rPr lang="ru-RU" sz="2400" dirty="0" err="1" smtClean="0"/>
              <a:t>земляника,магазин,помидор,тарелка,медведь</a:t>
            </a:r>
            <a:r>
              <a:rPr lang="ru-RU" sz="2400" dirty="0" smtClean="0"/>
              <a:t>, </a:t>
            </a:r>
            <a:r>
              <a:rPr lang="ru-RU" sz="2400" dirty="0" err="1" smtClean="0"/>
              <a:t>тетрадь,лестница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ВЗАИМОПРОВЕРКА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311382" y="6488668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Запомни!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908721"/>
            <a:ext cx="7581528" cy="1296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523BB"/>
                </a:solidFill>
              </a:rPr>
              <a:t>           </a:t>
            </a:r>
            <a:r>
              <a:rPr lang="ru-RU" sz="4800" dirty="0" smtClean="0">
                <a:solidFill>
                  <a:srgbClr val="0523BB"/>
                </a:solidFill>
                <a:latin typeface="Impact" pitchFamily="34" charset="0"/>
                <a:cs typeface="Andalus" pitchFamily="18" charset="-78"/>
              </a:rPr>
              <a:t>Мужской род</a:t>
            </a:r>
          </a:p>
          <a:p>
            <a:pPr>
              <a:buNone/>
            </a:pPr>
            <a:r>
              <a:rPr lang="ru-RU" dirty="0" smtClean="0">
                <a:solidFill>
                  <a:srgbClr val="0523BB"/>
                </a:solidFill>
              </a:rPr>
              <a:t>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ОН, МОЙ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5157192"/>
            <a:ext cx="1296144" cy="1368152"/>
          </a:xfrm>
          <a:prstGeom prst="rect">
            <a:avLst/>
          </a:prstGeom>
          <a:noFill/>
        </p:spPr>
      </p:pic>
      <p:pic>
        <p:nvPicPr>
          <p:cNvPr id="5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5157192"/>
            <a:ext cx="1296144" cy="1368152"/>
          </a:xfrm>
          <a:prstGeom prst="rect">
            <a:avLst/>
          </a:prstGeom>
          <a:noFill/>
        </p:spPr>
      </p:pic>
      <p:pic>
        <p:nvPicPr>
          <p:cNvPr id="6" name="Picture 12" descr="c17e5b51e6f2271afe801e8e42f1a98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789040"/>
            <a:ext cx="2532063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snegov4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2636912"/>
            <a:ext cx="224472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002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1322388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2483768" y="1700808"/>
            <a:ext cx="1152128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1691680" y="2204864"/>
            <a:ext cx="2160240" cy="28803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427984" y="2276872"/>
            <a:ext cx="0" cy="14401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868144" y="1844824"/>
            <a:ext cx="1152128" cy="9361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7311382" y="6488668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70609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Запомни!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124744"/>
            <a:ext cx="7499176" cy="1512168"/>
          </a:xfrm>
        </p:spPr>
        <p:txBody>
          <a:bodyPr/>
          <a:lstStyle/>
          <a:p>
            <a:pPr>
              <a:buNone/>
            </a:pPr>
            <a:r>
              <a:rPr lang="ru-RU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Impact" pitchFamily="34" charset="0"/>
              </a:rPr>
              <a:t>                     Женский род</a:t>
            </a:r>
          </a:p>
          <a:p>
            <a:pPr>
              <a:buNone/>
            </a:pPr>
            <a:r>
              <a:rPr lang="ru-RU" dirty="0" smtClean="0"/>
              <a:t>                       </a:t>
            </a:r>
            <a:r>
              <a:rPr lang="ru-RU" sz="4400" b="1" dirty="0" err="1" smtClean="0">
                <a:solidFill>
                  <a:srgbClr val="FF0000"/>
                </a:solidFill>
              </a:rPr>
              <a:t>она,моя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4" name="Picture 8" descr="белочк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518"/>
          <a:stretch>
            <a:fillRect/>
          </a:stretch>
        </p:blipFill>
        <p:spPr bwMode="auto">
          <a:xfrm>
            <a:off x="1259632" y="2780928"/>
            <a:ext cx="2663825" cy="258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AMERI00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3284984"/>
            <a:ext cx="3456384" cy="335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4725144"/>
            <a:ext cx="1800200" cy="1900211"/>
          </a:xfrm>
          <a:prstGeom prst="rect">
            <a:avLst/>
          </a:prstGeom>
          <a:noFill/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3059832" y="2348880"/>
            <a:ext cx="576064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211960" y="2780928"/>
            <a:ext cx="360040" cy="18722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228184" y="2420888"/>
            <a:ext cx="432048" cy="108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7311382" y="6488668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499176" cy="908720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Запомни!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692696"/>
            <a:ext cx="7499176" cy="1800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Средний род</a:t>
            </a:r>
            <a:endParaRPr lang="ru-RU" sz="4800" dirty="0">
              <a:solidFill>
                <a:schemeClr val="accent2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1412776"/>
            <a:ext cx="30243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оно, моё</a:t>
            </a:r>
            <a:endParaRPr lang="ru-RU" sz="4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0416" y="2714620"/>
            <a:ext cx="2852064" cy="287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 descr="window and shutter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2924944"/>
            <a:ext cx="3273739" cy="2679098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/>
        </p:nvCxnSpPr>
        <p:spPr>
          <a:xfrm flipH="1">
            <a:off x="3203848" y="2204864"/>
            <a:ext cx="576064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300192" y="1916832"/>
            <a:ext cx="936104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1296144" cy="136815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7311382" y="6488668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571184" cy="1224136"/>
          </a:xfrm>
        </p:spPr>
        <p:txBody>
          <a:bodyPr/>
          <a:lstStyle/>
          <a:p>
            <a:r>
              <a:rPr lang="ru-RU" sz="3600" dirty="0" smtClean="0">
                <a:solidFill>
                  <a:srgbClr val="DE04CE"/>
                </a:solidFill>
              </a:rPr>
              <a:t>Распознавание рода имен существительных:</a:t>
            </a:r>
            <a:endParaRPr lang="ru-RU" sz="3600" dirty="0">
              <a:solidFill>
                <a:srgbClr val="DE04C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340768"/>
            <a:ext cx="7139136" cy="37444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Машины, автомобили, заводы, тетради, ручки, пеналы, облака, книги, окна.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Правило с.21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Закрепление: стр.21 упр.409</a:t>
            </a:r>
          </a:p>
          <a:p>
            <a:pPr>
              <a:buNone/>
            </a:pPr>
            <a:r>
              <a:rPr lang="ru-RU" b="1" dirty="0" smtClean="0"/>
              <a:t>  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11382" y="6488668"/>
            <a:ext cx="1832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Салым</a:t>
            </a:r>
            <a:r>
              <a:rPr lang="ru-RU" dirty="0" smtClean="0"/>
              <a:t> – 2012г.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  <a:latin typeface="Comic Sans MS" pitchFamily="66" charset="0"/>
              </a:rPr>
              <a:t>Физминутка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556792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523BB"/>
                </a:solidFill>
              </a:rPr>
              <a:t>   Мы снежинки зимние,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523BB"/>
                </a:solidFill>
              </a:rPr>
              <a:t>   На ветках мы сидим.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523BB"/>
                </a:solidFill>
              </a:rPr>
              <a:t>   Дунул ветер – полетели.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523BB"/>
                </a:solidFill>
              </a:rPr>
              <a:t>   Мы летели, мы летели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523BB"/>
                </a:solidFill>
              </a:rPr>
              <a:t>   И на землю тихо сели.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523BB"/>
                </a:solidFill>
              </a:rPr>
              <a:t>   Ветер снова набежал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523BB"/>
                </a:solidFill>
              </a:rPr>
              <a:t>   И снежинки все поднял.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523BB"/>
                </a:solidFill>
              </a:rPr>
              <a:t>   Закружились, полетели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523BB"/>
                </a:solidFill>
              </a:rPr>
              <a:t>   И на землю тихо сели.</a:t>
            </a:r>
          </a:p>
          <a:p>
            <a:pPr>
              <a:buNone/>
            </a:pPr>
            <a:endParaRPr lang="ru-RU" dirty="0" smtClean="0">
              <a:solidFill>
                <a:srgbClr val="0523BB"/>
              </a:solidFill>
            </a:endParaRPr>
          </a:p>
          <a:p>
            <a:pPr>
              <a:buNone/>
            </a:pPr>
            <a:endParaRPr lang="ru-RU" dirty="0">
              <a:solidFill>
                <a:srgbClr val="0523BB"/>
              </a:solidFill>
            </a:endParaRPr>
          </a:p>
        </p:txBody>
      </p:sp>
      <p:pic>
        <p:nvPicPr>
          <p:cNvPr id="1026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2280" y="260649"/>
            <a:ext cx="1296144" cy="1368152"/>
          </a:xfrm>
          <a:prstGeom prst="rect">
            <a:avLst/>
          </a:prstGeom>
          <a:noFill/>
        </p:spPr>
      </p:pic>
      <p:pic>
        <p:nvPicPr>
          <p:cNvPr id="10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2492896"/>
            <a:ext cx="1296144" cy="1368152"/>
          </a:xfrm>
          <a:prstGeom prst="rect">
            <a:avLst/>
          </a:prstGeom>
          <a:noFill/>
        </p:spPr>
      </p:pic>
      <p:pic>
        <p:nvPicPr>
          <p:cNvPr id="11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5157192"/>
            <a:ext cx="1296144" cy="1368152"/>
          </a:xfrm>
          <a:prstGeom prst="rect">
            <a:avLst/>
          </a:prstGeom>
          <a:noFill/>
        </p:spPr>
      </p:pic>
      <p:pic>
        <p:nvPicPr>
          <p:cNvPr id="13" name="Picture 2" descr="C:\Users\Admin\Desktop\снежин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3501008"/>
            <a:ext cx="1296144" cy="136815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7349919" y="6488668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kern="0" dirty="0" err="1" smtClean="0">
                <a:solidFill>
                  <a:srgbClr val="000000"/>
                </a:solidFill>
              </a:rPr>
              <a:t>Салым</a:t>
            </a:r>
            <a:r>
              <a:rPr lang="ru-RU" kern="0" dirty="0" smtClean="0">
                <a:solidFill>
                  <a:srgbClr val="000000"/>
                </a:solidFill>
              </a:rPr>
              <a:t> – 2012г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слайда тетрадка в линейку с Незнайкой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слайда тетрадка в линейку с Незнайкой</Template>
  <TotalTime>547</TotalTime>
  <Words>319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слайда тетрадка в линейку с Незнайкой</vt:lpstr>
      <vt:lpstr>Род имен существительных во множественном числе</vt:lpstr>
      <vt:lpstr>Организационный момент.</vt:lpstr>
      <vt:lpstr>Минутка чистописания</vt:lpstr>
      <vt:lpstr>Словарный диктант</vt:lpstr>
      <vt:lpstr>Запомни!</vt:lpstr>
      <vt:lpstr>Запомни!</vt:lpstr>
      <vt:lpstr>Запомни!</vt:lpstr>
      <vt:lpstr>Распознавание рода имен существительных:</vt:lpstr>
      <vt:lpstr>Физминутка</vt:lpstr>
      <vt:lpstr>Игра «Подбери пару»</vt:lpstr>
      <vt:lpstr>Работа по учебнику:</vt:lpstr>
      <vt:lpstr>Итог урока:</vt:lpstr>
      <vt:lpstr>Домашнее задание на выбор: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 имен существительных</dc:title>
  <dc:creator>Admin</dc:creator>
  <cp:lastModifiedBy>Admin</cp:lastModifiedBy>
  <cp:revision>50</cp:revision>
  <dcterms:created xsi:type="dcterms:W3CDTF">2012-01-25T15:36:49Z</dcterms:created>
  <dcterms:modified xsi:type="dcterms:W3CDTF">2013-08-19T12:56:18Z</dcterms:modified>
</cp:coreProperties>
</file>