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85E818-46EB-42DC-A6B2-49DA33ACF60C}" type="datetime9">
              <a:rPr lang="ru-RU"/>
              <a:pPr>
                <a:defRPr/>
              </a:pPr>
              <a:t>29.06.2012 22:10:31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504A60-624C-4030-A7B4-AC7A95087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A35F65-A324-47B2-A1AA-808F1A504A52}" type="datetime9">
              <a:rPr lang="ru-RU"/>
              <a:pPr>
                <a:defRPr/>
              </a:pPr>
              <a:t>29.06.2012 22:10:28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C6EADB-4C79-47E2-A682-0E60B2F77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F8E3B-D4BE-48E9-8D8C-1D3D7E9DBB2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875F-227B-4E6B-AAED-28DB6E44D800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2B28-933F-478B-9B00-6EABDDBE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6F65-3BDA-4C02-A771-B282D479A34B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9D41-0E1B-4520-8FBE-AA60FC6DA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FE58-D0BE-4EA3-8224-3BF349DDCE65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B7C6-0276-40CB-9514-3D15A4802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41FB-9A9C-450F-BF5E-7CB63DF04EC1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02CE-B890-41E7-AF25-E80D42E7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C4E4-44B9-48B0-B78E-3849F12FCB14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7127-F2C1-4384-9AF0-230DC95CE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6C19-CA54-47CF-A4B9-E4B1602ED137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3400-45B7-4F04-AA82-B88A3ADA6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BF23-21D9-443A-B94E-1DBC1DB6239E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7800-86A1-45BC-A7B5-751DD713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9693-E5E0-4FEC-A9CD-25120A2F29FC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3E25-662A-493E-B77F-D3A3ACC84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7597-B757-4DB7-81F8-57485E82F500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45CA-1A0A-4D0F-AF00-D829F55AA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A3D1-FBC6-4845-B6AB-A91593B3E9D0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FB54-8341-4DBA-95AA-A796089B0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65E9-B8BA-448D-8ABE-37A9482A3BA2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0BD5-6C2F-4402-B616-0ED256FB1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F6079A-F438-4076-AE17-A386CE29D258}" type="datetime1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DF7BAA-0517-4176-976A-7193771E1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2635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esktop\&#1052;&#1072;&#1084;&#1082;&#1077;&#1077;&#1074;&#1072;%20&#1069;.&#1060;.%20&#1052;&#1080;&#1088;&#1088;&#1072;%20&#1051;&#1086;&#1093;&#1074;&#1080;&#1094;&#1082;&#1072;&#1103;\&#1051;&#1086;&#1093;&#1074;&#1080;&#1094;&#1082;&#1072;&#1103;%20&#1052;&#1080;&#1088;&#1088;&#1072;%20&#1055;&#1086;&#1083;&#1091;&#1076;&#1077;&#1085;&#1085;&#1099;&#1077;%20&#1095;&#1072;&#1088;&#1099;_i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lib.ru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upoem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4500571"/>
            <a:ext cx="7772400" cy="1755768"/>
          </a:xfrm>
        </p:spPr>
        <p:txBody>
          <a:bodyPr/>
          <a:lstStyle/>
          <a:p>
            <a:r>
              <a:rPr lang="ru-RU" sz="2000" b="1" dirty="0" smtClean="0"/>
              <a:t>Межрегиональный конкурс электронных презентаций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«Женская литература: от века XIX к веку XXI»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Учитель МБОУ СОШ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</a:rPr>
              <a:t>с.Садовка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</a:rPr>
              <a:t>Балтайского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района Саратовской области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Мамкеева Эльмира Фяридовна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1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642918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В конце 1891 г.   Мирра </a:t>
            </a:r>
            <a:r>
              <a:rPr lang="ru-RU" sz="2000" dirty="0" err="1" smtClean="0"/>
              <a:t>Лохвицкая</a:t>
            </a:r>
            <a:r>
              <a:rPr lang="ru-RU" sz="2000" dirty="0" smtClean="0"/>
              <a:t> вышла замуж за одного из сыновей профессора архитектуры Э.И. </a:t>
            </a:r>
            <a:r>
              <a:rPr lang="ru-RU" sz="2000" dirty="0" err="1" smtClean="0"/>
              <a:t>Жибера</a:t>
            </a:r>
            <a:r>
              <a:rPr lang="ru-RU" sz="2000" dirty="0" smtClean="0"/>
              <a:t>, - Евгения Эрнестовича. У них родилось 5 детей.</a:t>
            </a:r>
          </a:p>
          <a:p>
            <a:r>
              <a:rPr lang="ru-RU" sz="2000" dirty="0" smtClean="0"/>
              <a:t>По единодушному свидетельству мемуаристов, несмотря на «смелость» своей любовной лирики, в жизни </a:t>
            </a:r>
            <a:r>
              <a:rPr lang="ru-RU" sz="2000" dirty="0" err="1" smtClean="0"/>
              <a:t>Лохвицкая</a:t>
            </a:r>
            <a:r>
              <a:rPr lang="ru-RU" sz="2000" dirty="0" smtClean="0"/>
              <a:t> была «самой целомудренной замужней дамой Петербурга», верной женой и добродетельной матерью.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170" name="Picture 2" descr="C:\Users\Администратор\Pictures\RAE-57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03713"/>
            <a:ext cx="3021518" cy="37535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592933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М</a:t>
            </a:r>
            <a:r>
              <a:rPr lang="ru-RU" sz="1600" dirty="0" err="1" smtClean="0"/>
              <a:t>.А.</a:t>
            </a:r>
            <a:r>
              <a:rPr lang="ru-RU" sz="1600" b="1" dirty="0" err="1" smtClean="0"/>
              <a:t>Лохвицкая</a:t>
            </a:r>
            <a:r>
              <a:rPr lang="ru-RU" sz="1600" dirty="0" smtClean="0"/>
              <a:t> с сыном Владимиром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4038600" cy="4525963"/>
          </a:xfrm>
        </p:spPr>
        <p:txBody>
          <a:bodyPr/>
          <a:lstStyle/>
          <a:p>
            <a:r>
              <a:rPr lang="ru-RU" sz="2000" dirty="0" smtClean="0"/>
              <a:t>Первый сборник стихотворений </a:t>
            </a:r>
            <a:r>
              <a:rPr lang="ru-RU" sz="2000" dirty="0" err="1" smtClean="0"/>
              <a:t>Лохвицкой</a:t>
            </a:r>
            <a:r>
              <a:rPr lang="ru-RU" sz="2000" dirty="0" smtClean="0"/>
              <a:t> вышел в 1896 г. и был удостоен половинной Пушкинской премии</a:t>
            </a:r>
          </a:p>
          <a:p>
            <a:r>
              <a:rPr lang="ru-RU" sz="2000" dirty="0" smtClean="0"/>
              <a:t>Далее сборники стихотворений поэтессы выходили в 1898, 1900, 1903 и 1904 гг. Третий и четвертый сборники были удостоены почетного отзыва Академии наук.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/>
          <a:lstStyle/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Не убивайте голубей!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Их оперенье белоснежно;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Их воркование так нежно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Звучит во мгле земных скорбей,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Где всё - иль тускло, иль мятежно.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Не убивайте голубей!</a:t>
            </a:r>
          </a:p>
          <a:p>
            <a:endParaRPr lang="ru-RU" sz="1400" b="1" i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Не обрывайте васильков!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Не будьте алчны и ревнивы;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Свое зерно дадут вам нивы,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И хватит места для гробов.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Мы не единым хлебом живы,-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Не обрывайте васильков!</a:t>
            </a:r>
          </a:p>
          <a:p>
            <a:endParaRPr lang="ru-RU" sz="1400" b="1" i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Не отрекайтесь красоты!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Она бессмертна без курений.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К чему ей слава песнопений,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И ваши гимны, и цветы?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Но без нее бессилен гений,-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Не отрекайтесь красоты!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1903</a:t>
            </a:r>
            <a:endParaRPr lang="ru-RU" sz="14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143404" cy="4525963"/>
          </a:xfrm>
        </p:spPr>
        <p:txBody>
          <a:bodyPr/>
          <a:lstStyle/>
          <a:p>
            <a:pPr algn="just"/>
            <a:r>
              <a:rPr lang="ru-RU" sz="2400" dirty="0" smtClean="0"/>
              <a:t>Популярность </a:t>
            </a:r>
            <a:r>
              <a:rPr lang="ru-RU" sz="2400" dirty="0" err="1" smtClean="0"/>
              <a:t>Лохвицкой</a:t>
            </a:r>
            <a:r>
              <a:rPr lang="ru-RU" sz="2400" dirty="0" smtClean="0"/>
              <a:t> к началу века была так велика, что фельетонисты писали на ее стихи многочисленные пародии; некоторые из них перепечатывались затем уже в качестве ее подлинных стихотворений, против чего ей приходилось выступать в печати.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194" name="Picture 2" descr="C:\Users\Администратор\Pictures\0dc2309ddfb63efd10b4837fc35db0d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3878760" cy="29478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471488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слева направо: гр. </a:t>
            </a:r>
            <a:r>
              <a:rPr lang="ru-RU" sz="1200" dirty="0" err="1" smtClean="0"/>
              <a:t>А.А.Голенищев-Кутузов</a:t>
            </a:r>
            <a:r>
              <a:rPr lang="ru-RU" sz="1200" dirty="0" smtClean="0"/>
              <a:t>, В.С.Лихачёв, </a:t>
            </a:r>
          </a:p>
          <a:p>
            <a:r>
              <a:rPr lang="ru-RU" sz="1200" b="1" dirty="0" smtClean="0"/>
              <a:t>Мирра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Лохвицкая</a:t>
            </a:r>
            <a:r>
              <a:rPr lang="ru-RU" sz="1200" dirty="0" smtClean="0"/>
              <a:t>, </a:t>
            </a:r>
            <a:r>
              <a:rPr lang="en-US" sz="1200" dirty="0" smtClean="0"/>
              <a:t>Allegro, </a:t>
            </a:r>
            <a:r>
              <a:rPr lang="ru-RU" sz="1200" dirty="0" smtClean="0"/>
              <a:t>А.Е.Зарин, Ольга </a:t>
            </a:r>
            <a:r>
              <a:rPr lang="ru-RU" sz="1200" dirty="0" err="1" smtClean="0"/>
              <a:t>Чюмина</a:t>
            </a:r>
            <a:r>
              <a:rPr lang="ru-RU" sz="1200" dirty="0" smtClean="0"/>
              <a:t> , </a:t>
            </a:r>
          </a:p>
          <a:p>
            <a:r>
              <a:rPr lang="ru-RU" sz="1200" dirty="0" err="1" smtClean="0"/>
              <a:t>В.П.Авенариус</a:t>
            </a:r>
            <a:r>
              <a:rPr lang="ru-RU" sz="1200" dirty="0" smtClean="0"/>
              <a:t>, </a:t>
            </a:r>
            <a:r>
              <a:rPr lang="ru-RU" sz="1200" dirty="0" err="1" smtClean="0"/>
              <a:t>Н.Н.Юрьин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4038600" cy="4525963"/>
          </a:xfrm>
        </p:spPr>
        <p:txBody>
          <a:bodyPr/>
          <a:lstStyle/>
          <a:p>
            <a:r>
              <a:rPr lang="ru-RU" sz="1800" dirty="0" smtClean="0"/>
              <a:t>С переездом в Петербург </a:t>
            </a:r>
            <a:r>
              <a:rPr lang="ru-RU" sz="1800" dirty="0" err="1" smtClean="0"/>
              <a:t>Лохвицкая</a:t>
            </a:r>
            <a:r>
              <a:rPr lang="ru-RU" sz="1800" dirty="0" smtClean="0"/>
              <a:t> входит в литературный кружок поэта К. К. Случевского. Лично Случевский относился к ней с большой теплотой, на его «пятницах» она была всегда желанной, хотя и нечастой гостьей. В письмах Случевский неоднократно подчеркивает, что ее место на литературных собраниях -подле него, и в ее отсутствие оно пустует. Вообще круг литературных связей </a:t>
            </a:r>
            <a:r>
              <a:rPr lang="ru-RU" sz="1800" dirty="0" err="1" smtClean="0"/>
              <a:t>Лохвицкой</a:t>
            </a:r>
            <a:r>
              <a:rPr lang="ru-RU" sz="1800" dirty="0" smtClean="0"/>
              <a:t> весьма скуден. Из символистов наиболее дружественно относился к ней Ф.К. Сологуб - о чем, в частности, свидетельствует, посвященное ей шуточное стихотворение</a:t>
            </a: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038600" cy="4525963"/>
          </a:xfrm>
        </p:spPr>
        <p:txBody>
          <a:bodyPr/>
          <a:lstStyle/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          Мирре </a:t>
            </a:r>
            <a:r>
              <a:rPr lang="ru-RU" sz="1400" b="1" i="1" dirty="0" err="1" smtClean="0">
                <a:solidFill>
                  <a:schemeClr val="tx1">
                    <a:lumMod val="50000"/>
                  </a:schemeClr>
                </a:solidFill>
              </a:rPr>
              <a:t>Лохвицкой</a:t>
            </a:r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Сколь дивно мне, что с нами здесь,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За сим столом вы, поэтесса!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Отсель далече ваша весь,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Там на Олимпе, у </a:t>
            </a:r>
            <a:r>
              <a:rPr lang="ru-RU" sz="1400" b="1" i="1" dirty="0" err="1" smtClean="0">
                <a:solidFill>
                  <a:schemeClr val="tx1">
                    <a:lumMod val="50000"/>
                  </a:schemeClr>
                </a:solidFill>
              </a:rPr>
              <a:t>Зевеса</a:t>
            </a:r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Нектара не один фиал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И всех амброзий там помногу.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И кто б все это променял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На </a:t>
            </a:r>
            <a:r>
              <a:rPr lang="ru-RU" sz="1400" b="1" i="1" dirty="0" err="1" smtClean="0">
                <a:solidFill>
                  <a:schemeClr val="tx1">
                    <a:lumMod val="50000"/>
                  </a:schemeClr>
                </a:solidFill>
              </a:rPr>
              <a:t>змеезрачную</a:t>
            </a:r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миногу!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О алчность! Как она роднит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Ничтожных смертных, нас с богами!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К земной трапезе стол накрыт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И </a:t>
            </a:r>
            <a:r>
              <a:rPr lang="ru-RU" sz="1400" b="1" i="1" dirty="0" err="1" smtClean="0">
                <a:solidFill>
                  <a:schemeClr val="tx1">
                    <a:lumMod val="50000"/>
                  </a:schemeClr>
                </a:solidFill>
              </a:rPr>
              <a:t>небожительница</a:t>
            </a:r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с нами.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И та, которой возжигать,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Пред ней от страха полумертвы,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Мы рады были б тучны жертвы,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Сама готова с нами </a:t>
            </a:r>
            <a:r>
              <a:rPr lang="ru-RU" sz="1400" b="1" i="1" dirty="0" err="1" smtClean="0">
                <a:solidFill>
                  <a:schemeClr val="tx1">
                    <a:lumMod val="50000"/>
                  </a:schemeClr>
                </a:solidFill>
              </a:rPr>
              <a:t>жрать</a:t>
            </a:r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9 февраля 1900 г.</a:t>
            </a:r>
            <a:endParaRPr lang="ru-RU" sz="14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928670"/>
            <a:ext cx="4500594" cy="4525963"/>
          </a:xfrm>
        </p:spPr>
        <p:txBody>
          <a:bodyPr/>
          <a:lstStyle/>
          <a:p>
            <a:r>
              <a:rPr lang="ru-RU" sz="1600" dirty="0" smtClean="0"/>
              <a:t>Вообще, насколько можно понять по разнообразным свидетельствам, в кругу друзей </a:t>
            </a:r>
            <a:r>
              <a:rPr lang="ru-RU" sz="1600" dirty="0" err="1" smtClean="0"/>
              <a:t>Лохвицкую</a:t>
            </a:r>
            <a:r>
              <a:rPr lang="ru-RU" sz="1600" dirty="0" smtClean="0"/>
              <a:t> окружала своеобразная аура всеобщей легкой влюбленности. Хотя внешность непосредственного отношения к литературе не имеет, в ее случае она сыграла свою важную, хотя и неоднозначную роль. Классический портрет поэтессы дает в воспоминаниях И. А. Бунин: «И все в ней было прелестно: звук голоса, живость речи, блеск глаз, эта милая легкая шутливость... Особенно прекрасен был цвет ее лица: матовый, ровный, подобный цвету крымского яблока». Мемуаристы подчеркивают некоторую экзотичность ее облика, соответствующую экзотичности ее поэзии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6385" name="Picture 1" descr="C:\Users\Администратор\Pictures\Лохницкая 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00108"/>
            <a:ext cx="3446904" cy="445660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785794"/>
            <a:ext cx="4038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Перед закатом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Люблю я блеклые цветы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Фиалок поздних и сирени,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Полунамеки, полутени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Повитой дымкой красоты.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Душа тревожная больна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И тихим сумраком объята,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Спокойной прелестью заката,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Грядущим сном упоена.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Что озарит огнем надежд?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Повеет радостью бывалой?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Заставит дрогнуть взмах усталый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Моих полузакрытых вежд?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Ничто. Ничто. Желаний нет.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Безвольно замерли моленья,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Смотрю с улыбкой утомленья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На жизнь, на суету сует.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Сокрыт туманом горный путь.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Стихает грусть, немеют раны.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Блажен, блажен покой нирваны,—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Уснуть... исчезнуть... утонуть...</a:t>
            </a:r>
            <a:endParaRPr lang="ru-RU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857232"/>
            <a:ext cx="439579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Предчувствие грозы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В душу </a:t>
            </a:r>
            <a:r>
              <a:rPr lang="ru-RU" sz="1600" i="1" dirty="0" err="1" smtClean="0">
                <a:solidFill>
                  <a:schemeClr val="tx1">
                    <a:lumMod val="50000"/>
                  </a:schemeClr>
                </a:solidFill>
              </a:rPr>
              <a:t>закралося</a:t>
            </a: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чувство неясное,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Будто во сне я живу.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Что-то чудесное, что-то прекрасное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Грезится мне наяву.</a:t>
            </a:r>
          </a:p>
          <a:p>
            <a:pPr>
              <a:spcBef>
                <a:spcPts val="0"/>
              </a:spcBef>
            </a:pP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Близится туча. За нею тревожно я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Взором слежу в вышине.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Сердце пленяет мечта невозможная,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Страшно и радостно мне.</a:t>
            </a:r>
          </a:p>
          <a:p>
            <a:pPr>
              <a:spcBef>
                <a:spcPts val="0"/>
              </a:spcBef>
            </a:pP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Вижу я, ветра дыхание вешнее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Гнет молодую траву.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Что-то великое, что-то нездешнее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Скоро блеснет наяву.</a:t>
            </a:r>
          </a:p>
          <a:p>
            <a:pPr>
              <a:spcBef>
                <a:spcPts val="0"/>
              </a:spcBef>
            </a:pP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Воздух темнеет... Но жду беззаботно я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Молнии дальней огня.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Силы небесные, силы бесплотные,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Вы оградите меня!</a:t>
            </a:r>
            <a:endParaRPr lang="ru-RU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214842" cy="4525963"/>
          </a:xfrm>
        </p:spPr>
        <p:txBody>
          <a:bodyPr/>
          <a:lstStyle/>
          <a:p>
            <a:r>
              <a:rPr lang="ru-RU" sz="1400" dirty="0" smtClean="0"/>
              <a:t>Стихотворений, посвященных детям у </a:t>
            </a:r>
            <a:r>
              <a:rPr lang="ru-RU" sz="1400" dirty="0" err="1" smtClean="0"/>
              <a:t>Лохвицкой</a:t>
            </a:r>
            <a:r>
              <a:rPr lang="ru-RU" sz="1400" dirty="0" smtClean="0"/>
              <a:t> немного, однако они составляют неотъемлемую и очень важную часть ее поэтического наследия. При жизни поэтессы были опубликованы всего четыре стихотворения. Их отличает возвышенная серьезность и подлинная глубина мысли.</a:t>
            </a:r>
          </a:p>
          <a:p>
            <a:r>
              <a:rPr lang="ru-RU" sz="1400" dirty="0" smtClean="0"/>
              <a:t>В посмертный сборник «Перед закатом» вошли два стихотворения в том же духе, обращенные к младшему сыну. Интересно, что посвящения </a:t>
            </a:r>
            <a:r>
              <a:rPr lang="ru-RU" sz="1400" dirty="0" err="1" smtClean="0"/>
              <a:t>Лохвицкая</a:t>
            </a:r>
            <a:r>
              <a:rPr lang="ru-RU" sz="1400" dirty="0" smtClean="0"/>
              <a:t> всегда выдерживала в торжественном тоне: «Моему сыну Евгению», «Моему сыну Измаилу», «Моему сыну Валерию», - обращенные к маленьким детям, они явно рассчитаны «на вырост», на то, чтобы быть прочитанными и поняты</a:t>
            </a:r>
            <a:r>
              <a:rPr lang="uk-UA" sz="1400" dirty="0" smtClean="0"/>
              <a:t>ми не </a:t>
            </a:r>
            <a:r>
              <a:rPr lang="ru-RU" sz="1400" dirty="0" smtClean="0"/>
              <a:t>сразу, а когда </a:t>
            </a:r>
            <a:r>
              <a:rPr lang="uk-UA" sz="1400" dirty="0" smtClean="0"/>
              <a:t>те </a:t>
            </a:r>
            <a:r>
              <a:rPr lang="ru-RU" sz="1400" dirty="0" smtClean="0"/>
              <a:t>повзрослеют. Поэтессу </a:t>
            </a:r>
            <a:r>
              <a:rPr lang="uk-UA" sz="1400" dirty="0" smtClean="0"/>
              <a:t>не покидало </a:t>
            </a:r>
            <a:r>
              <a:rPr lang="ru-RU" sz="1400" dirty="0" smtClean="0"/>
              <a:t>предчувствие, что </a:t>
            </a:r>
            <a:r>
              <a:rPr lang="uk-UA" sz="1400" dirty="0" smtClean="0"/>
              <a:t>сама </a:t>
            </a:r>
            <a:r>
              <a:rPr lang="ru-RU" sz="1400" dirty="0" smtClean="0"/>
              <a:t>она их взрослыми не увидит.</a:t>
            </a:r>
            <a:endParaRPr lang="ru-RU" sz="1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072198" y="714356"/>
            <a:ext cx="3214710" cy="541180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 smtClean="0"/>
              <a:t>   </a:t>
            </a: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Ляг, усни. Забудь о </a:t>
            </a:r>
            <a:r>
              <a:rPr lang="ru-RU" sz="1400" i="1" dirty="0" err="1" smtClean="0">
                <a:solidFill>
                  <a:schemeClr val="tx1">
                    <a:lumMod val="50000"/>
                  </a:schemeClr>
                </a:solidFill>
              </a:rPr>
              <a:t>счастии</a:t>
            </a: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Кто безмолвен - тот забыт.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День уходит без участия,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Ночь забвеньем подарит.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Под окном в ночном молчании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Ходит сторож, не стуча.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Жизнь угаснет в ожидании,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Догорит твоя свеча.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Верь, не дремлет Провидение,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Крепко спят твои враги.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За окном, как символ бдения,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Слышны тихие шаги.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Да в груди твоей измученной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Не смолкает мерный стук.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Долей тесною наученный.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Сжатый холодом разлук.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Это - сердце неустанное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Трепет жизни сторожит.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Спи, дитя мое желанное, 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</a:rPr>
              <a:t>   Кто безмолвен - тот забыт.</a:t>
            </a:r>
            <a:endParaRPr lang="ru-RU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4337" name="Picture 1" descr="C:\Users\Администратор\Pictures\RAE-5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1793871" cy="2417512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Лохвицкая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А. Неизданные стихотворения и наброски из рабочих тетрадей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Лохвицкая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А. Неизданные стихотворения и наброски из рабочих тетрадей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Лохвицкая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А. Неизданные стихотворения и наброски из рабочих тетрадей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Лохвицкая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А. Неизданные стихотворения и наброски из рабочих тетрадей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214282" y="785794"/>
            <a:ext cx="8501122" cy="5340369"/>
          </a:xfrm>
        </p:spPr>
        <p:txBody>
          <a:bodyPr numCol="2"/>
          <a:lstStyle/>
          <a:p>
            <a:pPr>
              <a:spcBef>
                <a:spcPts val="0"/>
              </a:spcBef>
            </a:pPr>
            <a:r>
              <a:rPr lang="ru-RU" sz="1400" dirty="0" smtClean="0"/>
              <a:t>       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МАТЕРИНСКИЙ ЗАВЕТ.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Моему сыну Евгению.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Дитя мое, грядущее туманно,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Но все в тебе, от самых юных лет,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Неодолимо, властно, непрестанно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Мне говорит, что будешь ты - поэт.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Дитя мое, узка моя дорога,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Но пред тобой свободный ляжет путь.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Иди, иди в сады живого бога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От аромата вечного вдохнуть!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Там, высоко, на девственной вершине,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Где, чуть дымясь, почили облака,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Растет цветок, нетронутый доныне,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ru-RU" sz="1600" i="1" dirty="0" err="1" smtClean="0">
                <a:solidFill>
                  <a:schemeClr val="tx1">
                    <a:lumMod val="50000"/>
                  </a:schemeClr>
                </a:solidFill>
              </a:rPr>
              <a:t>Взыскуемый</a:t>
            </a: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, как в прежние века.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Пусть говорят, что путь твой - путь безумных,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От вечных звезд лица не отврати.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Для пестрой лжи услад и оргий шумных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Не отступай от гордого пути.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Пусть говорят, что сны твои обманны.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Дитя мое, и жизнь, и смерть - обман.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Иди, иди в лазурные туманы!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За ним, за ним, цветком небесных стран!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Найдешь его - и узришь мир безбрежный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У ног своих! - Но помни и внемли: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Тогда, мой сын, сойдя с вершины снежной, 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Неси твой дар в святую скорбь земли.</a:t>
            </a:r>
            <a:endParaRPr lang="ru-RU" sz="16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7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7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7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7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7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038600" cy="4525963"/>
          </a:xfrm>
        </p:spPr>
        <p:txBody>
          <a:bodyPr/>
          <a:lstStyle/>
          <a:p>
            <a:pPr algn="just"/>
            <a:r>
              <a:rPr lang="ru-RU" sz="2400" dirty="0" err="1" smtClean="0"/>
              <a:t>Лохвицкая</a:t>
            </a:r>
            <a:r>
              <a:rPr lang="ru-RU" sz="2400" dirty="0" smtClean="0"/>
              <a:t> умерла в Петербурге 27 августа 1905 года от туберкулеза легких и похоронена в Александро-Невской лавре. В некрологе, ей посвященном, В. Брюсов заметил: "Для будущей "Антологии русской поэзии" можно будет  выбрать у </a:t>
            </a:r>
            <a:r>
              <a:rPr lang="ru-RU" sz="2400" dirty="0" err="1" smtClean="0"/>
              <a:t>Лохвицкой</a:t>
            </a:r>
            <a:r>
              <a:rPr lang="ru-RU" sz="2400" dirty="0" smtClean="0"/>
              <a:t> стихотворений 10-15 истинно безупречных"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2289" name="Picture 1" descr="C:\Users\Администратор\Pictures\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85736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/>
          <a:lstStyle/>
          <a:p>
            <a:pPr algn="just"/>
            <a:r>
              <a:rPr lang="ru-RU" sz="2800" dirty="0" smtClean="0"/>
              <a:t>Наиболее яркой отличительной чертой характера поэтессы, была внутренняя противоречивость, сочетание </a:t>
            </a:r>
            <a:r>
              <a:rPr lang="ru-RU" sz="2800" dirty="0" err="1" smtClean="0"/>
              <a:t>несочетаемого</a:t>
            </a:r>
            <a:r>
              <a:rPr lang="ru-RU" sz="2800" dirty="0" smtClean="0"/>
              <a:t>, затруднявшая его понимание, несмотря на кажущуюся легкость. В ее личности уживались стремление к новизне и кон­серватизм, смелость и застенчивость, чувственность и религиозность, стремление к земному счастью и глубокая мистическая настроенность, здравый ум и болезненная душевная хрупкость.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«Женщина-комета»</a:t>
            </a:r>
            <a:br>
              <a:rPr lang="ru-RU" sz="2800" dirty="0" smtClean="0"/>
            </a:br>
            <a:r>
              <a:rPr lang="ru-RU" sz="2800" dirty="0" err="1" smtClean="0"/>
              <a:t>Лохвицкая</a:t>
            </a:r>
            <a:r>
              <a:rPr lang="ru-RU" sz="2800" dirty="0" smtClean="0"/>
              <a:t> Мирра (Мария)</a:t>
            </a:r>
            <a:br>
              <a:rPr lang="ru-RU" sz="2800" dirty="0" smtClean="0"/>
            </a:br>
            <a:r>
              <a:rPr lang="ru-RU" sz="2800" dirty="0" smtClean="0"/>
              <a:t>(1869 - 1905)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29.06.2012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B54E0DDB-F548-498B-9179-08ECDEC5BBCA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6" name="Picture 2" descr="C:\Users\Администратор\Pictures\mirra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71678"/>
            <a:ext cx="2857520" cy="43763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pPr algn="just"/>
            <a:r>
              <a:rPr lang="ru-RU" sz="2000" dirty="0" smtClean="0"/>
              <a:t>Среди поэтов Серебряного века </a:t>
            </a:r>
            <a:r>
              <a:rPr lang="ru-RU" sz="2000" dirty="0" err="1" smtClean="0"/>
              <a:t>Лохвицкая</a:t>
            </a:r>
            <a:r>
              <a:rPr lang="ru-RU" sz="2000" dirty="0" smtClean="0"/>
              <a:t> одной из первых предприняла попытку обновления поэтического стиля. Причина забвения, постигшего творчество поэтессы, лежит не в его недостатках, а скорее напротив - в достоинствах. Предреволюционная эпоха выбирала в творчестве каждого писателя нечто созвучное себе - у </a:t>
            </a:r>
            <a:r>
              <a:rPr lang="ru-RU" sz="2000" dirty="0" err="1" smtClean="0"/>
              <a:t>Лохвицкой</a:t>
            </a:r>
            <a:r>
              <a:rPr lang="ru-RU" sz="2000" dirty="0" smtClean="0"/>
              <a:t> такой созвучности оказалось достаточно для возникновения скорой и шумной славы, но недостаточно для упрочения этой славы. Общее же направление ее мировоззренческой эволюции было прямо противоположно устремлениям XX столетия - поэтому то, что в ее творчестве наиболее ценно: соединение утонченности и формальной новизны Серебряного века с незыблемостью духовных ценностей Золотого века русской литературы - осталось незамеченным и невостребованным.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4643438" cy="4525963"/>
          </a:xfrm>
        </p:spPr>
        <p:txBody>
          <a:bodyPr/>
          <a:lstStyle/>
          <a:p>
            <a:pPr algn="just"/>
            <a:r>
              <a:rPr lang="ru-RU" sz="2400" dirty="0" smtClean="0"/>
              <a:t>Мирра </a:t>
            </a:r>
            <a:r>
              <a:rPr lang="ru-RU" sz="2400" dirty="0" err="1" smtClean="0"/>
              <a:t>Лохвицкая</a:t>
            </a:r>
            <a:r>
              <a:rPr lang="ru-RU" sz="2400" dirty="0" smtClean="0"/>
              <a:t> - серьезный поэт, заслуживающий внимания и дальнейшего изучения. Ей по праву принадлежит достойное место в истории русской литературы - как родоначальнице русской женской поэзии </a:t>
            </a:r>
            <a:r>
              <a:rPr lang="en-US" sz="2400" dirty="0" smtClean="0"/>
              <a:t>XX </a:t>
            </a:r>
            <a:r>
              <a:rPr lang="ru-RU" sz="2400" dirty="0" smtClean="0"/>
              <a:t>века и как автору, чье творчество за столетие нисколько не утратило тематического интереса и эстетической ценности.</a:t>
            </a:r>
          </a:p>
          <a:p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46C19-CA54-47CF-A4B9-E4B1602ED137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63400-45B7-4F04-AA82-B88A3ADA64D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8914" name="Picture 2" descr="C:\Users\Администратор\Pictures\51689607_278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3360864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46C19-CA54-47CF-A4B9-E4B1602ED137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63400-45B7-4F04-AA82-B88A3ADA64D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9" name="Лохвицкая Мирра Полуденные чары_i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25688" y="3711575"/>
            <a:ext cx="304800" cy="304800"/>
          </a:xfrm>
          <a:prstGeom prst="rect">
            <a:avLst/>
          </a:prstGeom>
        </p:spPr>
      </p:pic>
      <p:pic>
        <p:nvPicPr>
          <p:cNvPr id="1028" name="Picture 4" descr="C:\Users\Администратор\Pictures\74388669_4000491_seve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2700337" cy="318770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Pictures\RAE-56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57166"/>
            <a:ext cx="2694432" cy="318820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Pictures\mirra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214554"/>
            <a:ext cx="2705399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4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C9693-E5E0-4FEC-A9CD-25120A2F29FC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B3E25-662A-493E-B77F-D3A3ACC84BE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Андреевский С. А. Литературные очерки. СПб. 1913</a:t>
            </a:r>
          </a:p>
          <a:p>
            <a:endParaRPr lang="ru-RU" dirty="0" smtClean="0"/>
          </a:p>
          <a:p>
            <a:r>
              <a:rPr lang="ru-RU" dirty="0" err="1" smtClean="0"/>
              <a:t>Гайденков</a:t>
            </a:r>
            <a:r>
              <a:rPr lang="ru-RU" dirty="0" smtClean="0"/>
              <a:t> Н.М. М.А. </a:t>
            </a:r>
            <a:r>
              <a:rPr lang="ru-RU" dirty="0" err="1" smtClean="0"/>
              <a:t>Лохвицкая</a:t>
            </a:r>
            <a:r>
              <a:rPr lang="ru-RU" dirty="0" smtClean="0"/>
              <a:t> // Русские поэты XIX в. Хрестоматия. М. 1958.</a:t>
            </a:r>
          </a:p>
          <a:p>
            <a:endParaRPr lang="ru-RU" dirty="0" smtClean="0"/>
          </a:p>
          <a:p>
            <a:r>
              <a:rPr lang="ru-RU" dirty="0" smtClean="0"/>
              <a:t>Коринфский. А. Юные побеги русской поэзии. // Север, 1897</a:t>
            </a:r>
          </a:p>
          <a:p>
            <a:endParaRPr lang="ru-RU" dirty="0" smtClean="0"/>
          </a:p>
          <a:p>
            <a:r>
              <a:rPr lang="ru-RU" dirty="0" smtClean="0"/>
              <a:t>Краснов Пл. Русская Сафо. // Новый мир. 1903</a:t>
            </a:r>
          </a:p>
          <a:p>
            <a:endParaRPr lang="ru-RU" dirty="0" smtClean="0"/>
          </a:p>
          <a:p>
            <a:r>
              <a:rPr lang="ru-RU" dirty="0" smtClean="0"/>
              <a:t>Михайлов Д.А. М.А. </a:t>
            </a:r>
            <a:r>
              <a:rPr lang="ru-RU" dirty="0" err="1" smtClean="0"/>
              <a:t>Лохвицкая</a:t>
            </a:r>
            <a:r>
              <a:rPr lang="ru-RU" dirty="0" smtClean="0"/>
              <a:t>. В его кн.: Очерки русской поэзии XIX в. Тифлис, 1904</a:t>
            </a:r>
          </a:p>
          <a:p>
            <a:r>
              <a:rPr lang="en-US" dirty="0" smtClean="0">
                <a:hlinkClick r:id="rId2"/>
              </a:rPr>
              <a:t>http://images.yandex.ru/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857760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http://www.azlib.ru/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214818"/>
            <a:ext cx="242893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hlinkClick r:id="rId4"/>
            </a:endParaRPr>
          </a:p>
          <a:p>
            <a:endParaRPr lang="ru-RU" dirty="0" smtClean="0">
              <a:hlinkClick r:id="rId4"/>
            </a:endParaRPr>
          </a:p>
          <a:p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http://www.rupoem.ru/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small" dirty="0" smtClean="0"/>
              <a:t>Вехи биографии и периодизация творчества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038600" cy="4525963"/>
          </a:xfrm>
        </p:spPr>
        <p:txBody>
          <a:bodyPr/>
          <a:lstStyle/>
          <a:p>
            <a:pPr algn="just"/>
            <a:r>
              <a:rPr lang="ru-RU" sz="1800" dirty="0" smtClean="0"/>
              <a:t>Не только в поэзии, но и в судьбе Мирры </a:t>
            </a:r>
            <a:r>
              <a:rPr lang="ru-RU" sz="1800" dirty="0" err="1" smtClean="0"/>
              <a:t>Лохвицкой</a:t>
            </a:r>
            <a:r>
              <a:rPr lang="ru-RU" sz="1800" dirty="0" smtClean="0"/>
              <a:t> есть что-то мистическое. Это было замечено сразу после ее смерти. «Молодою ждала умереть, // И она умерла молодой», - писал Игорь Северянин, перифразируя известные ее строки. Мистикой проникнуто и само ее имя - Мирра. «Мирра» - драгоценное благовоние, древний символ любви и смерти. Греческое название его - «смирна». Смирна, наряду с золотом и ладаном является одним из даров, принесенных волхвами младенцу Христу. </a:t>
            </a: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050" name="Picture 2" descr="C:\Users\Администратор\Pictures\0_807f0_1e6d9bbb_X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064" y="1071563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r>
              <a:rPr lang="ru-RU" sz="2800" dirty="0" smtClean="0"/>
              <a:t>Мария Александровна </a:t>
            </a:r>
            <a:r>
              <a:rPr lang="ru-RU" sz="2800" dirty="0" err="1" smtClean="0"/>
              <a:t>Лохвицкая</a:t>
            </a:r>
            <a:r>
              <a:rPr lang="ru-RU" sz="2800" dirty="0" smtClean="0"/>
              <a:t> родилась 19 ноября 1869 г. в Петербурге в семье известного в то время адвоката, Александра Владимировича </a:t>
            </a:r>
            <a:r>
              <a:rPr lang="ru-RU" sz="2800" dirty="0" err="1" smtClean="0"/>
              <a:t>Лохвицкого</a:t>
            </a:r>
            <a:r>
              <a:rPr lang="ru-RU" sz="2800" dirty="0" smtClean="0"/>
              <a:t> (1830 - 1884). А.В. </a:t>
            </a:r>
            <a:r>
              <a:rPr lang="ru-RU" sz="2800" dirty="0" err="1" smtClean="0"/>
              <a:t>Лохвицкий</a:t>
            </a:r>
            <a:r>
              <a:rPr lang="ru-RU" sz="2800" dirty="0" smtClean="0"/>
              <a:t> принадлежал «к крайне ограниченному у нас кругу ученых юристов. Он был доктор прав, автор курса уголовного права и других сочи­нений и статей, отмеченных ясностью и талантом изложения». Мать, Варвара Александровна (урожденная </a:t>
            </a:r>
            <a:r>
              <a:rPr lang="ru-RU" sz="2800" dirty="0" err="1" smtClean="0"/>
              <a:t>Ноэр</a:t>
            </a:r>
            <a:r>
              <a:rPr lang="ru-RU" sz="2800" dirty="0" smtClean="0"/>
              <a:t>), происходила из обрусевшей французской семьи.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5286380" cy="5483245"/>
          </a:xfrm>
        </p:spPr>
        <p:txBody>
          <a:bodyPr/>
          <a:lstStyle/>
          <a:p>
            <a:r>
              <a:rPr lang="ru-RU" sz="1600" dirty="0" smtClean="0"/>
              <a:t>Следующим ребенком в семье была Надежда Александровна (1872 - 1952) -знаменитая Тэффи. Из ее автобиографических рассказов явствует, что семья была многодетной, а разница в возрасте между старшими и младшими детьми - довольно значительной. Выяснить точное количество братьев и сестер по церковным метрическим книгам сложно, поскольку семья несколько раз переезжала из города в город; менялись адреса и в пределах одного города. Достоверно известны годы жизни только старшего брата Николая (1868 - 1933) и младшей из сестер, Елены (1874 - 1919). Брат избрал военное поприще, дослужился до генеральского чина, во время Первой мировой войны командовал экспедиционным корпусом во Франции, в гражданскую войну участвовал в белом движении, некоторое время был командующим 2-й </a:t>
            </a:r>
            <a:r>
              <a:rPr lang="ru-RU" sz="1600" dirty="0" err="1" smtClean="0"/>
              <a:t>колчаковской</a:t>
            </a:r>
            <a:r>
              <a:rPr lang="ru-RU" sz="1600" dirty="0" smtClean="0"/>
              <a:t> армией. </a:t>
            </a:r>
          </a:p>
          <a:p>
            <a:r>
              <a:rPr lang="ru-RU" sz="1600" dirty="0" smtClean="0"/>
              <a:t>Автобиографические рассказы о детстве занимают в творчестве Тэффи заметное место. В них сохранены подлинные имена и названия, хотя в сюжет порой вплетается очевидный вымысел. 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z="800" smtClean="0"/>
              <a:pPr>
                <a:defRPr/>
              </a:pPr>
              <a:t>29.06.2012</a:t>
            </a:fld>
            <a:endParaRPr lang="ru-RU" sz="8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z="800" smtClean="0"/>
              <a:pPr>
                <a:defRPr/>
              </a:pPr>
              <a:t>5</a:t>
            </a:fld>
            <a:endParaRPr lang="ru-RU" sz="800"/>
          </a:p>
        </p:txBody>
      </p:sp>
      <p:pic>
        <p:nvPicPr>
          <p:cNvPr id="4098" name="Picture 2" descr="C:\Users\Администратор\Pictures\teffi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00108"/>
            <a:ext cx="2951715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428992" y="642918"/>
            <a:ext cx="5143536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Елена Александровна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Лохвицкая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запечатлена во многих автобиографических рассказах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Тэффи.Надежда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Елена - две младшие сестры - были особенно дружны между собой. Елена тоже писала стихи, впоследствии совместно с Тэффи переводила Мопассана, состояла в обществе драматических писателей. Впрочем, профессиональным «литератором» она себя не считала. До 40 лет жила с матерью, затем вышла замуж на надворного советника В.В.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Пландовского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Достоверно известны имена еще двух старших сестер - Варвары Александровны Поповой и Лидии Александровны Кожиной (их портреты содержатся в семейном альбоме Тэффи).Около 1910 г. Варвара, овдовев или разведясь, поселилась вместе с матерью и сестрой Еленой. В адресной книге аттестовала себя как «литератор». В 1916 - 1917 гг. сотрудничала в «Новом времени», печатая заметки под псевдонимом «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Мюргит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- очевидно, взятом из известного стихотворения Мирры. В рассказах Тэффи упоминается еще сестра Вера.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C:\Users\Администратор\Pictures\1258014293_tjeffi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23" r="17458" b="1887"/>
          <a:stretch>
            <a:fillRect/>
          </a:stretch>
        </p:blipFill>
        <p:spPr bwMode="auto">
          <a:xfrm>
            <a:off x="642910" y="1285860"/>
            <a:ext cx="2357454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214842" cy="4525963"/>
          </a:xfrm>
        </p:spPr>
        <p:txBody>
          <a:bodyPr/>
          <a:lstStyle/>
          <a:p>
            <a:pPr algn="just"/>
            <a:r>
              <a:rPr lang="ru-RU" sz="2400" dirty="0" smtClean="0"/>
              <a:t>В 1882 г. Мария поступила в Московское Александровское училище (в 90-е гг. переименованное в Александровский институт), где обучалась, живя пансионеркой за счет родителей. После смерти отца мать вернулась в Петербург. В 1888 г., кончив курс и получив свидетельство домашней учительницы, Мария переехала в Петербург, к семье.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3" name="Picture 3" descr="C:\Users\Администратор\Pictures\111_44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4038600" cy="33729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4286280" cy="4525963"/>
          </a:xfrm>
        </p:spPr>
        <p:txBody>
          <a:bodyPr/>
          <a:lstStyle/>
          <a:p>
            <a:pPr algn="just"/>
            <a:r>
              <a:rPr lang="ru-RU" sz="2000" dirty="0" smtClean="0"/>
              <a:t>Сочинять стихи она начала очень рано, поэтом осознала себя в возрасте 15 лет. Первые сочинения Мирры </a:t>
            </a:r>
            <a:r>
              <a:rPr lang="ru-RU" sz="2000" dirty="0" err="1" smtClean="0"/>
              <a:t>Лохвицкой</a:t>
            </a:r>
            <a:r>
              <a:rPr lang="ru-RU" sz="2000" dirty="0" smtClean="0"/>
              <a:t> были написаны в духе тургеневских стихотворений в прозе. Еще в старших классах она обратила на себя внимание проблесками таланта; ее первые стихотворения были напечатаны незадолго до выпуска из института в небольшой брошюре ("Сила веры", "День и ночь", М.,   1888)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146" name="Picture 2" descr="C:\Users\Администратор\Pictures\150px-Lohvitskaya_Mirr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2786082" cy="5144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714356"/>
            <a:ext cx="4357718" cy="4929222"/>
          </a:xfrm>
        </p:spPr>
        <p:txBody>
          <a:bodyPr/>
          <a:lstStyle/>
          <a:p>
            <a:pPr algn="just"/>
            <a:r>
              <a:rPr lang="ru-RU" sz="2000" dirty="0" smtClean="0"/>
              <a:t>В 1889 г. Мирра </a:t>
            </a:r>
            <a:r>
              <a:rPr lang="ru-RU" sz="2000" dirty="0" err="1" smtClean="0"/>
              <a:t>Лохвицкая</a:t>
            </a:r>
            <a:r>
              <a:rPr lang="ru-RU" sz="2000" dirty="0" smtClean="0"/>
              <a:t> начала регулярно публиковать свои стихи в периодической печати. Первым изданием, в котором она стала сотрудничать, был иллюстрированный журнал «Север», в ближайшие годы она начала печататься еще в нескольких журналах - «Живописное обозрение», «Художник», «Труд», «Русское обозрение», «Книжки Недели» и др. Подписывалась она обычно «М. </a:t>
            </a:r>
            <a:r>
              <a:rPr lang="ru-RU" sz="2000" dirty="0" err="1" smtClean="0"/>
              <a:t>Лохвицкая</a:t>
            </a:r>
            <a:r>
              <a:rPr lang="ru-RU" sz="2000" dirty="0" smtClean="0"/>
              <a:t>», друзья и знакомые называли ее Миррой.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000108"/>
            <a:ext cx="4286280" cy="4525963"/>
          </a:xfrm>
        </p:spPr>
        <p:txBody>
          <a:bodyPr/>
          <a:lstStyle/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Зачем твой взгляд, и бархатный, и жгучий,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Мою волнует кровь -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И будит в сердце силою могучей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Уснувшую любовь?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Встречаясь с ним, я рвусь к тебе невольно,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Но страсть в груди давлю...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Ты хочешь знать, как сладко мне и больно,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Как я тебя люблю?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Закрой глаза завесою двойною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Твоих ресниц густых -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Ты не прочтешь под маской ледяною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Ни дум, ни чувств моих!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</a:p>
          <a:p>
            <a:r>
              <a:rPr lang="ru-RU" sz="1400" b="1" i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                           1890</a:t>
            </a:r>
            <a:endParaRPr lang="ru-RU" sz="14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541FB-9A9C-450F-BF5E-7CB63DF04EC1}" type="datetime1">
              <a:rPr lang="ru-RU" smtClean="0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F02CE-B890-41E7-AF25-E80D42E70DC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7348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7348</Template>
  <TotalTime>168</TotalTime>
  <Words>2480</Words>
  <Application>Microsoft Office PowerPoint</Application>
  <PresentationFormat>Экран (4:3)</PresentationFormat>
  <Paragraphs>257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7348</vt:lpstr>
      <vt:lpstr>Межрегиональный конкурс электронных презентаций «Женская литература: от века XIX к веку XXI» Учитель МБОУ СОШ с.Садовка  Балтайского района Саратовской области Мамкеева Эльмира Фяридовна</vt:lpstr>
      <vt:lpstr>  «Женщина-комета» Лохвицкая Мирра (Мария) (1869 - 1905) </vt:lpstr>
      <vt:lpstr>Вехи биографии и периодизация творчества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Использованные ресурсы: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межрегиональный конкурс электронных презентаций учащихся 5-11 классов и учителей-предметников «Женская литература: от века XIX к веку XXI»</dc:title>
  <dc:creator>DNA7 X86</dc:creator>
  <dc:description>http://aida.ucoz.ru</dc:description>
  <cp:lastModifiedBy>DNA7 X86</cp:lastModifiedBy>
  <cp:revision>26</cp:revision>
  <dcterms:created xsi:type="dcterms:W3CDTF">2012-06-29T12:44:11Z</dcterms:created>
  <dcterms:modified xsi:type="dcterms:W3CDTF">2012-06-29T18:10:45Z</dcterms:modified>
  <cp:category>шаблоны к Powerpoint</cp:category>
</cp:coreProperties>
</file>