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1" r:id="rId5"/>
    <p:sldId id="258" r:id="rId6"/>
    <p:sldId id="259" r:id="rId7"/>
    <p:sldId id="262" r:id="rId8"/>
    <p:sldId id="264" r:id="rId9"/>
    <p:sldId id="265" r:id="rId10"/>
    <p:sldId id="266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28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74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3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95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191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58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0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0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09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9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3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8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5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B77C-83D9-489A-97EE-681922A10389}" type="datetimeFigureOut">
              <a:rPr lang="ru-RU" smtClean="0"/>
              <a:t>11.12.15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A21404-BA09-45E9-AAAC-C2DD1A4AB9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" y="404199"/>
            <a:ext cx="97051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Для Вас, родители: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algn="ctr"/>
            <a:endParaRPr lang="ru-RU" sz="4800" b="1" i="1" dirty="0" smtClean="0">
              <a:solidFill>
                <a:srgbClr val="F172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algn="ctr"/>
            <a:endParaRPr lang="ru-RU" sz="4800" b="1" i="1" dirty="0" smtClean="0">
              <a:solidFill>
                <a:srgbClr val="F172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algn="ctr"/>
            <a:r>
              <a:rPr lang="ru-RU" sz="4800" b="1" i="1" dirty="0" smtClean="0">
                <a:solidFill>
                  <a:srgbClr val="F172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anose="02030609000101010101" pitchFamily="49" charset="-127"/>
                <a:ea typeface="BatangChe" panose="02030609000101010101" pitchFamily="49" charset="-127"/>
              </a:rPr>
              <a:t>РАЗВИТИЕ РЕЧИ ДОШКОЛЬНИКА В ДЕТСКОМ САДУ И ДОМА</a:t>
            </a:r>
            <a:endParaRPr lang="ru-RU" sz="4800" b="1" i="1" dirty="0">
              <a:solidFill>
                <a:srgbClr val="F1722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95797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2304" y="417441"/>
            <a:ext cx="7981212" cy="4590249"/>
          </a:xfrm>
        </p:spPr>
        <p:txBody>
          <a:bodyPr>
            <a:noAutofit/>
          </a:bodyPr>
          <a:lstStyle/>
          <a:p>
            <a:pPr fontAlgn="base"/>
            <a:r>
              <a:rPr lang="ru-RU" sz="2800" i="1" dirty="0">
                <a:solidFill>
                  <a:schemeClr val="accent3"/>
                </a:solidFill>
              </a:rPr>
              <a:t>Есть дети, больше склонные к молчанию, предпочитают не действовать, а наблюдать. Для них главное — привычное окружение, спокойствие и надежность. Им важно понимание собеседника. У таких детей хорошо развито внимание, логическое мышление. Они предпочитают виды творчества связанные с точностью, аккуратностью, сложностью поставленной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75966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1182"/>
            <a:ext cx="8596668" cy="69574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3"/>
                </a:solidFill>
              </a:rPr>
              <a:t>Уважаемые родители!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809" y="1245708"/>
            <a:ext cx="95018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Развитию речи дома и </a:t>
            </a:r>
            <a:r>
              <a:rPr lang="ru-RU" sz="2800" i="1" dirty="0" smtClean="0">
                <a:solidFill>
                  <a:schemeClr val="accent3"/>
                </a:solidFill>
                <a:latin typeface="Tahoma" panose="020B0604030504040204" pitchFamily="34" charset="0"/>
              </a:rPr>
              <a:t>в детском саду </a:t>
            </a:r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уделяется большое внимание: проводятся занятия по расширению словаря, обучению пересказу. Не отрицая положительного результата специальных занятий по развитию речи, важно учитывать: их эффективность находится в прямой зависимости от того, как ребенок будет включать в активную речь полученные навыки в процессе непосредственного общения.</a:t>
            </a:r>
          </a:p>
          <a:p>
            <a:pPr algn="r"/>
            <a:endParaRPr lang="ru-RU" sz="2000" i="1" dirty="0" smtClean="0">
              <a:solidFill>
                <a:schemeClr val="accent3"/>
              </a:solidFill>
              <a:latin typeface="Tahoma" panose="020B0604030504040204" pitchFamily="34" charset="0"/>
            </a:endParaRPr>
          </a:p>
          <a:p>
            <a:pPr algn="r"/>
            <a:r>
              <a:rPr lang="ru-RU" sz="2000" i="1" dirty="0" smtClean="0">
                <a:solidFill>
                  <a:schemeClr val="accent3"/>
                </a:solidFill>
                <a:latin typeface="Tahoma" panose="020B0604030504040204" pitchFamily="34" charset="0"/>
              </a:rPr>
              <a:t>С наилучшими пожеланиями, </a:t>
            </a:r>
          </a:p>
          <a:p>
            <a:pPr algn="r"/>
            <a:r>
              <a:rPr lang="ru-RU" sz="2000" i="1" dirty="0" smtClean="0">
                <a:solidFill>
                  <a:schemeClr val="accent3"/>
                </a:solidFill>
                <a:latin typeface="Tahoma" panose="020B0604030504040204" pitchFamily="34" charset="0"/>
              </a:rPr>
              <a:t>Педагог-психолог </a:t>
            </a:r>
          </a:p>
          <a:p>
            <a:pPr algn="r"/>
            <a:r>
              <a:rPr lang="ru-RU" sz="2000" i="1" dirty="0" smtClean="0">
                <a:solidFill>
                  <a:schemeClr val="accent3"/>
                </a:solidFill>
                <a:latin typeface="Tahoma" panose="020B0604030504040204" pitchFamily="34" charset="0"/>
              </a:rPr>
              <a:t>ГБОУ СОШ № 587</a:t>
            </a:r>
          </a:p>
          <a:p>
            <a:pPr algn="r"/>
            <a:r>
              <a:rPr lang="ru-RU" sz="2000" i="1" dirty="0" smtClean="0">
                <a:solidFill>
                  <a:schemeClr val="accent3"/>
                </a:solidFill>
                <a:latin typeface="Tahoma" panose="020B0604030504040204" pitchFamily="34" charset="0"/>
              </a:rPr>
              <a:t>Елена Владимировна </a:t>
            </a:r>
            <a:endParaRPr lang="ru-RU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3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662545"/>
            <a:ext cx="9518073" cy="3491346"/>
          </a:xfrm>
        </p:spPr>
        <p:txBody>
          <a:bodyPr>
            <a:normAutofit fontScale="90000"/>
          </a:bodyPr>
          <a:lstStyle/>
          <a:p>
            <a:pPr indent="1800000" algn="ctr"/>
            <a:r>
              <a:rPr lang="ru-RU" i="1" dirty="0" smtClean="0"/>
              <a:t>Для дошкольника своевременное </a:t>
            </a:r>
            <a:r>
              <a:rPr lang="ru-RU" i="1" dirty="0"/>
              <a:t>овладение правильной речью, </a:t>
            </a:r>
            <a:r>
              <a:rPr lang="ru-RU" i="1" dirty="0" smtClean="0"/>
              <a:t>активное использование ее в процессе общения со взрослыми и сверстниками, </a:t>
            </a:r>
            <a:r>
              <a:rPr lang="ru-RU" i="1" dirty="0"/>
              <a:t>является одним из основных условий </a:t>
            </a:r>
            <a:r>
              <a:rPr lang="ru-RU" i="1" dirty="0" smtClean="0"/>
              <a:t>полноценного </a:t>
            </a:r>
            <a:r>
              <a:rPr lang="ru-RU" i="1" dirty="0"/>
              <a:t>психофизического </a:t>
            </a:r>
            <a:r>
              <a:rPr lang="ru-RU" i="1" dirty="0" smtClean="0"/>
              <a:t>развития, </a:t>
            </a:r>
            <a:r>
              <a:rPr lang="ru-RU" i="1" dirty="0"/>
              <a:t>формирования </a:t>
            </a:r>
            <a:r>
              <a:rPr lang="ru-RU" i="1" dirty="0" smtClean="0"/>
              <a:t>личности</a:t>
            </a:r>
            <a:r>
              <a:rPr lang="ru-RU" i="1" dirty="0"/>
              <a:t>, подготовки к </a:t>
            </a:r>
            <a:r>
              <a:rPr lang="ru-RU" i="1" dirty="0" smtClean="0"/>
              <a:t>последующему школьному обучению.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1032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5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kyclipart.ru/uploads/posts/2010-05/1273134277_v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3028987" cy="351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471" y="3790334"/>
            <a:ext cx="9261987" cy="2645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accent3"/>
                </a:solidFill>
              </a:rPr>
              <a:t>Речевая активность понимается как частота и интенсивность высказываний при контактах ребенка со взрослыми и сверстниками. При </a:t>
            </a:r>
            <a:r>
              <a:rPr lang="ru-RU" sz="2800" i="1" dirty="0">
                <a:solidFill>
                  <a:schemeClr val="accent3"/>
                </a:solidFill>
              </a:rPr>
              <a:t>нормальном становлении речи этот процесс протекает </a:t>
            </a:r>
            <a:r>
              <a:rPr lang="ru-RU" sz="2800" i="1" dirty="0" smtClean="0">
                <a:solidFill>
                  <a:schemeClr val="accent3"/>
                </a:solidFill>
              </a:rPr>
              <a:t>в контексте общего развития, </a:t>
            </a:r>
            <a:r>
              <a:rPr lang="ru-RU" sz="2800" i="1" dirty="0">
                <a:solidFill>
                  <a:schemeClr val="accent3"/>
                </a:solidFill>
              </a:rPr>
              <a:t>а педагогически </a:t>
            </a:r>
            <a:r>
              <a:rPr lang="ru-RU" sz="2800" i="1" dirty="0" smtClean="0">
                <a:solidFill>
                  <a:schemeClr val="accent3"/>
                </a:solidFill>
              </a:rPr>
              <a:t>грамотная </a:t>
            </a:r>
            <a:r>
              <a:rPr lang="ru-RU" sz="2800" i="1" dirty="0">
                <a:solidFill>
                  <a:schemeClr val="accent3"/>
                </a:solidFill>
              </a:rPr>
              <a:t>организация </a:t>
            </a:r>
            <a:r>
              <a:rPr lang="ru-RU" sz="2800" i="1" dirty="0" smtClean="0">
                <a:solidFill>
                  <a:schemeClr val="accent3"/>
                </a:solidFill>
              </a:rPr>
              <a:t>общения с ребенком </a:t>
            </a:r>
            <a:r>
              <a:rPr lang="ru-RU" sz="2800" i="1" dirty="0">
                <a:solidFill>
                  <a:schemeClr val="accent3"/>
                </a:solidFill>
              </a:rPr>
              <a:t>позволяет ускорить формирование речевой активности.</a:t>
            </a:r>
            <a:endParaRPr lang="ru-RU" sz="2800" dirty="0">
              <a:solidFill>
                <a:schemeClr val="accent3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13355" y="575187"/>
            <a:ext cx="54274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3"/>
                </a:solidFill>
              </a:rPr>
              <a:t>Чтобы Ваш малыш своевременно и качественно овладел грамотной и правильной устной речью, необходимо содействовать развитию у него так называемой </a:t>
            </a:r>
            <a:r>
              <a:rPr lang="ru-RU" sz="2400" b="1" i="1" dirty="0" smtClean="0">
                <a:solidFill>
                  <a:schemeClr val="accent3"/>
                </a:solidFill>
              </a:rPr>
              <a:t>речевой активности</a:t>
            </a:r>
            <a:r>
              <a:rPr lang="ru-RU" sz="2400" i="1" dirty="0" smtClean="0">
                <a:solidFill>
                  <a:schemeClr val="accent3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022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2671" y="3538454"/>
            <a:ext cx="87605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быстрота речевых реакций в диалоге и других ситуациях,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выбор игр и увлечений, связанных с речью,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быстрота и точность выбора слов, развертывания синтаксических конструкций, текста,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8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активная реакция на поступок или высказывания. </a:t>
            </a:r>
          </a:p>
        </p:txBody>
      </p:sp>
      <p:pic>
        <p:nvPicPr>
          <p:cNvPr id="5122" name="Picture 2" descr="https://img-fotki.yandex.ru/get/3313/200418627.77/0_11df8f_5489b3ae_or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8" y="332948"/>
            <a:ext cx="3084654" cy="330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96812" y="575360"/>
            <a:ext cx="52440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Компоненты </a:t>
            </a:r>
          </a:p>
          <a:p>
            <a:pPr algn="ctr"/>
            <a:r>
              <a:rPr lang="ru-RU" sz="4000" b="0" i="1" dirty="0" smtClean="0">
                <a:solidFill>
                  <a:schemeClr val="accent3"/>
                </a:solidFill>
                <a:effectLst/>
                <a:latin typeface="Tahoma" panose="020B0604030504040204" pitchFamily="34" charset="0"/>
              </a:rPr>
              <a:t>речевой активности: </a:t>
            </a:r>
          </a:p>
        </p:txBody>
      </p:sp>
    </p:spTree>
    <p:extLst>
      <p:ext uri="{BB962C8B-B14F-4D97-AF65-F5344CB8AC3E}">
        <p14:creationId xmlns:p14="http://schemas.microsoft.com/office/powerpoint/2010/main" val="196958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Развитие речи у всех детей происходит через: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339" y="1930400"/>
            <a:ext cx="4547068" cy="17162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i="1" dirty="0" smtClean="0">
                <a:solidFill>
                  <a:schemeClr val="accent3"/>
                </a:solidFill>
              </a:rPr>
              <a:t>Общение с детьми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4977000" y="2774388"/>
            <a:ext cx="62797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i="1" dirty="0" smtClean="0">
                <a:solidFill>
                  <a:schemeClr val="accent3"/>
                </a:solidFill>
              </a:rPr>
              <a:t>Общение со взрослыми</a:t>
            </a:r>
          </a:p>
          <a:p>
            <a:endParaRPr lang="ru-RU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6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avaiknam.ru/texts/1079/1078162/1078162_html_3b027e9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86"/>
            <a:ext cx="3377381" cy="278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893" y="2099188"/>
            <a:ext cx="8673144" cy="5112773"/>
          </a:xfrm>
        </p:spPr>
        <p:txBody>
          <a:bodyPr>
            <a:normAutofit fontScale="90000"/>
          </a:bodyPr>
          <a:lstStyle/>
          <a:p>
            <a:pPr indent="2160000"/>
            <a:r>
              <a:rPr lang="ru-RU" i="1" dirty="0" smtClean="0"/>
              <a:t>Даже самое интересное занятие для развития речи вряд ли будет полезным, когда ребенка заставляют выполнять упражнения или у него плохое настроение.</a:t>
            </a:r>
            <a:br>
              <a:rPr lang="ru-RU" i="1" dirty="0" smtClean="0"/>
            </a:br>
            <a:r>
              <a:rPr lang="ru-RU" i="1" dirty="0" smtClean="0"/>
              <a:t>Родительская терпимость и доброжелательность – самый важный шаг по направлению к успеху и полному взаимопониманию с дошкольником.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896465" y="444294"/>
            <a:ext cx="3347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accent3"/>
                </a:solidFill>
              </a:rPr>
              <a:t>Внимание!!! </a:t>
            </a:r>
            <a:endParaRPr lang="ru-RU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2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Секрет «полезного» общения в выборе стратегии: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818413"/>
              </p:ext>
            </p:extLst>
          </p:nvPr>
        </p:nvGraphicFramePr>
        <p:xfrm>
          <a:off x="780929" y="1930400"/>
          <a:ext cx="8596312" cy="397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5447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Открытая речевая стратегия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Закрытая </a:t>
                      </a:r>
                      <a:r>
                        <a:rPr lang="ru-RU" dirty="0" err="1" smtClean="0"/>
                        <a:t>речевыя</a:t>
                      </a:r>
                      <a:r>
                        <a:rPr lang="ru-RU" dirty="0" smtClean="0"/>
                        <a:t> стратегия</a:t>
                      </a:r>
                      <a:endParaRPr lang="ru-RU" dirty="0"/>
                    </a:p>
                  </a:txBody>
                  <a:tcPr/>
                </a:tc>
              </a:tr>
              <a:tr h="9401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Главное – слышать</a:t>
                      </a:r>
                      <a:r>
                        <a:rPr lang="ru-RU" sz="2000" baseline="0" dirty="0" smtClean="0">
                          <a:solidFill>
                            <a:schemeClr val="accent3"/>
                          </a:solidFill>
                        </a:rPr>
                        <a:t> и понимать ребенка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Главное - говорить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9401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Уделяем внимание фразам ребенка (повторяем, уточняем, спрашиваем)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Повторяем собственные высказывания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9401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По возможности, соглашаемся или ищем компромисс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По возможности не соглашаемся или приказываем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54470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3"/>
                          </a:solidFill>
                        </a:rPr>
                        <a:t>Одобряем ребенка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smtClean="0">
                          <a:solidFill>
                            <a:schemeClr val="accent3"/>
                          </a:solidFill>
                        </a:rPr>
                        <a:t>Делаем</a:t>
                      </a:r>
                      <a:r>
                        <a:rPr lang="ru-RU" sz="2000" baseline="0" smtClean="0">
                          <a:solidFill>
                            <a:schemeClr val="accent3"/>
                          </a:solidFill>
                        </a:rPr>
                        <a:t> замечания</a:t>
                      </a:r>
                      <a:endParaRPr lang="ru-RU" sz="2000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63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5" y="1679929"/>
            <a:ext cx="9792929" cy="4361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>
                <a:solidFill>
                  <a:schemeClr val="accent3"/>
                </a:solidFill>
              </a:rPr>
              <a:t>Каждый ребенок – личность со своим неповторимым характером, талантами и особенностями. Взрослым остается это признать, уважать и </a:t>
            </a:r>
            <a:r>
              <a:rPr lang="ru-RU" sz="3600" i="1" dirty="0" smtClean="0">
                <a:solidFill>
                  <a:schemeClr val="accent3"/>
                </a:solidFill>
              </a:rPr>
              <a:t>поддерживать. </a:t>
            </a:r>
            <a:endParaRPr lang="ru-RU" sz="3600" i="1" dirty="0">
              <a:solidFill>
                <a:schemeClr val="accent3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144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7130" y="609600"/>
            <a:ext cx="390687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 речевая активность у дошкольников совершенно разная: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148" y="3816627"/>
            <a:ext cx="10197548" cy="256266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i="1" dirty="0" smtClean="0">
                <a:solidFill>
                  <a:schemeClr val="accent3"/>
                </a:solidFill>
              </a:rPr>
              <a:t>Есть дети, которые </a:t>
            </a:r>
            <a:r>
              <a:rPr lang="ru-RU" sz="2400" i="1" dirty="0">
                <a:solidFill>
                  <a:schemeClr val="accent3"/>
                </a:solidFill>
              </a:rPr>
              <a:t>говорят много и охотно. Они задают вопросы, рассказывают о себе, об окружающем мире. С удовольствием ходят в гости, гуляют, исследуют окружающий </a:t>
            </a:r>
            <a:r>
              <a:rPr lang="ru-RU" sz="2400" i="1" dirty="0" smtClean="0">
                <a:solidFill>
                  <a:schemeClr val="accent3"/>
                </a:solidFill>
              </a:rPr>
              <a:t>мир. Им всегда требуется смена впечатлений, эмоций, видов деятельности. Они могут «перескакивать» с одного на другое, торопиться. Для них подходит занятие, в котором чередуются разные виды деятельности.</a:t>
            </a:r>
            <a:endParaRPr lang="ru-RU" sz="2400" i="1" dirty="0">
              <a:solidFill>
                <a:schemeClr val="accent3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593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475</Words>
  <Application>Microsoft Macintosh PowerPoint</Application>
  <PresentationFormat>Другой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Презентация PowerPoint</vt:lpstr>
      <vt:lpstr>Для дошкольника своевременное овладение правильной речью, активное использование ее в процессе общения со взрослыми и сверстниками, является одним из основных условий полноценного психофизического развития, формирования личности, подготовки к последующему школьному обучению. </vt:lpstr>
      <vt:lpstr>Презентация PowerPoint</vt:lpstr>
      <vt:lpstr>Презентация PowerPoint</vt:lpstr>
      <vt:lpstr>Развитие речи у всех детей происходит через: </vt:lpstr>
      <vt:lpstr>Даже самое интересное занятие для развития речи вряд ли будет полезным, когда ребенка заставляют выполнять упражнения или у него плохое настроение. Родительская терпимость и доброжелательность – самый важный шаг по направлению к успеху и полному взаимопониманию с дошкольником.</vt:lpstr>
      <vt:lpstr>Секрет «полезного» общения в выборе стратегии:</vt:lpstr>
      <vt:lpstr>Презентация PowerPoint</vt:lpstr>
      <vt:lpstr>И речевая активность у дошкольников совершенно разная:</vt:lpstr>
      <vt:lpstr>Презентация PowerPoint</vt:lpstr>
      <vt:lpstr>Уважаемые родители!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Egor Maslennikov</cp:lastModifiedBy>
  <cp:revision>26</cp:revision>
  <dcterms:created xsi:type="dcterms:W3CDTF">2015-10-06T07:36:25Z</dcterms:created>
  <dcterms:modified xsi:type="dcterms:W3CDTF">2015-12-11T13:48:52Z</dcterms:modified>
</cp:coreProperties>
</file>