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800000"/>
    <a:srgbClr val="4C2600"/>
    <a:srgbClr val="1D2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724515128934147E-2"/>
          <c:y val="3.2120406408213668E-2"/>
          <c:w val="0.9133130699238069"/>
          <c:h val="0.82386517790636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Ответ: "да"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№ 1</c:v>
                </c:pt>
                <c:pt idx="1">
                  <c:v>Вопрос № 2</c:v>
                </c:pt>
                <c:pt idx="2">
                  <c:v>Вопрос № 3</c:v>
                </c:pt>
                <c:pt idx="3">
                  <c:v>Вопрос № 4</c:v>
                </c:pt>
                <c:pt idx="4">
                  <c:v>Вопрос № 5</c:v>
                </c:pt>
                <c:pt idx="5">
                  <c:v>Вопрос № 6</c:v>
                </c:pt>
                <c:pt idx="6">
                  <c:v>Вопрос № 7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0.98</c:v>
                </c:pt>
                <c:pt idx="1">
                  <c:v>0.17</c:v>
                </c:pt>
                <c:pt idx="2">
                  <c:v>0.79</c:v>
                </c:pt>
                <c:pt idx="3">
                  <c:v>0.62</c:v>
                </c:pt>
                <c:pt idx="4">
                  <c:v>0.93</c:v>
                </c:pt>
                <c:pt idx="5">
                  <c:v>0.79</c:v>
                </c:pt>
                <c:pt idx="6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Ответ: "нет"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№ 1</c:v>
                </c:pt>
                <c:pt idx="1">
                  <c:v>Вопрос № 2</c:v>
                </c:pt>
                <c:pt idx="2">
                  <c:v>Вопрос № 3</c:v>
                </c:pt>
                <c:pt idx="3">
                  <c:v>Вопрос № 4</c:v>
                </c:pt>
                <c:pt idx="4">
                  <c:v>Вопрос № 5</c:v>
                </c:pt>
                <c:pt idx="5">
                  <c:v>Вопрос № 6</c:v>
                </c:pt>
                <c:pt idx="6">
                  <c:v>Вопрос № 7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>
                  <c:v>0.02</c:v>
                </c:pt>
                <c:pt idx="1">
                  <c:v>0.87</c:v>
                </c:pt>
                <c:pt idx="2">
                  <c:v>0.21</c:v>
                </c:pt>
                <c:pt idx="3">
                  <c:v>0.38</c:v>
                </c:pt>
                <c:pt idx="4">
                  <c:v>7.0000000000000007E-2</c:v>
                </c:pt>
                <c:pt idx="5">
                  <c:v>0.21</c:v>
                </c:pt>
                <c:pt idx="6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№ 1</c:v>
                </c:pt>
                <c:pt idx="1">
                  <c:v>Вопрос № 2</c:v>
                </c:pt>
                <c:pt idx="2">
                  <c:v>Вопрос № 3</c:v>
                </c:pt>
                <c:pt idx="3">
                  <c:v>Вопрос № 4</c:v>
                </c:pt>
                <c:pt idx="4">
                  <c:v>Вопрос № 5</c:v>
                </c:pt>
                <c:pt idx="5">
                  <c:v>Вопрос № 6</c:v>
                </c:pt>
                <c:pt idx="6">
                  <c:v>Вопрос № 7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460400"/>
        <c:axId val="277460792"/>
      </c:barChart>
      <c:catAx>
        <c:axId val="27746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460792"/>
        <c:crosses val="autoZero"/>
        <c:auto val="1"/>
        <c:lblAlgn val="ctr"/>
        <c:lblOffset val="100"/>
        <c:noMultiLvlLbl val="0"/>
      </c:catAx>
      <c:valAx>
        <c:axId val="277460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46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29363155212381"/>
          <c:y val="0.93296221206037255"/>
          <c:w val="0.25630508413129399"/>
          <c:h val="6.3949803149606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chemeClr val="tx1">
              <a:lumMod val="95000"/>
              <a:lumOff val="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01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0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6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83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60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1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9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7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7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486C-9810-4731-B305-F606F1FFC825}" type="datetimeFigureOut">
              <a:rPr lang="ru-RU" smtClean="0"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1B053-D112-4BCA-B1BF-49AB235AA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1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748" y="137786"/>
            <a:ext cx="567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 30 «Зоренька»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3123" y="3081403"/>
            <a:ext cx="6538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городском конкурсе «В лесу родилась ёлочка – там ей и расти!»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0362" y="5874707"/>
            <a:ext cx="4346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ород Нижний Новгород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2014г.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04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586" y="2141951"/>
            <a:ext cx="6697248" cy="5022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359" y="563671"/>
            <a:ext cx="8455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 беседы с детьми на тему: «Ёлочка, живи!»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11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309" y="637308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15805973"/>
              </p:ext>
            </p:extLst>
          </p:nvPr>
        </p:nvGraphicFramePr>
        <p:xfrm>
          <a:off x="637309" y="1396999"/>
          <a:ext cx="8109527" cy="486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0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140" y="313151"/>
            <a:ext cx="80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агитационных листовок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425885" y="2317315"/>
            <a:ext cx="4033380" cy="4271376"/>
          </a:xfrm>
          <a:prstGeom prst="verticalScroll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 детства все мы знаем, как важен лес для здоровья человека. Лес – это "Легкие земли". Лес улучшает климат, обогащает и закрепляет почву, является источником технического и лекарственного сырья, прекрасным строительным материалом. Один гектар еловых насаждений может задерживать до 32 т. пыли в год, сосновых – до 35т. Но ежегодное варварское уничтожение большого количества молодых елей и сосен в Новогодние праздники приводит к его постепенному уничтожению.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Люди, опомнитесь! Подумайте хорошо, прежде чем взять топор в руки и отправить в лес за елкой. Ведь мы сами себе угрожаем. Давайте спасать - наш русский лес (и нас вместе с ним)! 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962395" y="1617945"/>
            <a:ext cx="4033380" cy="4271376"/>
          </a:xfrm>
          <a:prstGeom prst="verticalScroll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Уважаемые родители! Приближается самый прекрасный и всеми любимый праздник Новый год. Все и взрослые, и дети ждут от него чуда, свершение своих надежд и желаний. Вероятно, для того, чтобы украсить свой дом, вы отправитесь в лес за елкой? Стойте! Будьте благоразумны! Подумайте: чего мы сами себя лишаем? От нашего леса совсем скоро останутся одни только пни. Купите искусственную елочку, которая долгие годы будет украшать Ваш дом. Вместе мы сохраним наш лес, а совесть Ваша будет чиста. Желаем Вам здоровья и счастья! 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3891" y="3952613"/>
            <a:ext cx="4572000" cy="2585323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>
            <a:spAutoFit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...Ветви елей роскошным каскадом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Georgia" panose="02040502050405020303" pitchFamily="18" charset="0"/>
              </a:rPr>
              <a:t>Опускаются прямо к земле...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Georgia" panose="02040502050405020303" pitchFamily="18" charset="0"/>
              </a:rPr>
              <a:t>И смолисто-хмельным ароматом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Georgia" panose="02040502050405020303" pitchFamily="18" charset="0"/>
              </a:rPr>
              <a:t>Заставляют сердечки сомлеть...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Georgia" panose="02040502050405020303" pitchFamily="18" charset="0"/>
              </a:rPr>
              <a:t>Чуть мерцает зелёная хвоя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Georgia" panose="02040502050405020303" pitchFamily="18" charset="0"/>
              </a:rPr>
              <a:t>Сквозь туманную дымку зари...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Georgia" panose="02040502050405020303" pitchFamily="18" charset="0"/>
              </a:rPr>
              <a:t>И душистые волны покоя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latin typeface="Georgia" panose="02040502050405020303" pitchFamily="18" charset="0"/>
              </a:rPr>
              <a:t>С упоением боготворит!!!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8138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192" y="1515649"/>
            <a:ext cx="770350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1D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Номинация:</a:t>
            </a:r>
            <a:r>
              <a:rPr lang="ru-RU" sz="2800" dirty="0">
                <a:solidFill>
                  <a:srgbClr val="1D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пропаганда на уровне дошкольного учреждения среди детей и родителей воспитанников</a:t>
            </a:r>
            <a:r>
              <a:rPr lang="ru-RU" sz="2800" dirty="0" smtClean="0">
                <a:solidFill>
                  <a:srgbClr val="1D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>
              <a:solidFill>
                <a:srgbClr val="1D2C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1D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800" dirty="0" smtClean="0">
                <a:solidFill>
                  <a:srgbClr val="1D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воспитанники детского сада, педагоги и родители.</a:t>
            </a:r>
          </a:p>
          <a:p>
            <a:pPr algn="just"/>
            <a:endParaRPr lang="ru-RU" sz="2800" dirty="0">
              <a:solidFill>
                <a:srgbClr val="1D2C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1D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участников: </a:t>
            </a:r>
            <a:r>
              <a:rPr lang="ru-RU" sz="2800" dirty="0" smtClean="0">
                <a:solidFill>
                  <a:srgbClr val="1D2C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2-х лет и старше.</a:t>
            </a:r>
          </a:p>
          <a:p>
            <a:pPr algn="just"/>
            <a:endParaRPr lang="ru-RU" sz="2400" dirty="0">
              <a:solidFill>
                <a:srgbClr val="1D2C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63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6584" y="245586"/>
            <a:ext cx="6914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сохранения леса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405" y="1538279"/>
            <a:ext cx="3355109" cy="25163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09" y="1538279"/>
            <a:ext cx="3355109" cy="25163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13" y="4347881"/>
            <a:ext cx="3726295" cy="232827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341745" y="4440799"/>
            <a:ext cx="3722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Лес – это легкие нашей планеты</a:t>
            </a:r>
            <a:endParaRPr lang="ru-RU" sz="3600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1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16898" y="902918"/>
            <a:ext cx="6363222" cy="1075151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4C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экологической культуры детей и взрослых.</a:t>
            </a:r>
            <a:endParaRPr lang="ru-RU" sz="2800" dirty="0">
              <a:solidFill>
                <a:srgbClr val="4C2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16898" y="2908126"/>
            <a:ext cx="6363222" cy="110020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4C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у детей и взрослых к сохранению природных ресурсов</a:t>
            </a:r>
            <a:endParaRPr lang="ru-RU" sz="2800" dirty="0">
              <a:solidFill>
                <a:srgbClr val="4C2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770" y="2243203"/>
            <a:ext cx="4083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770" y="237995"/>
            <a:ext cx="231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6898" y="4186529"/>
            <a:ext cx="6363222" cy="122471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4C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опыта экологически грамотного поведения в природных условиях</a:t>
            </a:r>
            <a:endParaRPr lang="ru-RU" sz="2800" dirty="0">
              <a:solidFill>
                <a:srgbClr val="4C2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16898" y="5589444"/>
            <a:ext cx="6363222" cy="1100203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4C2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познавательный интерес к природе</a:t>
            </a:r>
            <a:endParaRPr lang="ru-RU" sz="2800" dirty="0">
              <a:solidFill>
                <a:srgbClr val="4C2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977030" y="3045912"/>
            <a:ext cx="1033397" cy="8246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970767" y="4353168"/>
            <a:ext cx="1033397" cy="8246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970767" y="5727230"/>
            <a:ext cx="1033397" cy="82463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4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9" y="3244240"/>
            <a:ext cx="4761554" cy="351981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040" y="137785"/>
            <a:ext cx="4786416" cy="351981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0521" y="676405"/>
            <a:ext cx="3757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ВЫСТАВКА-КОНКУРС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3145" y="4146115"/>
            <a:ext cx="383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социальной рекламы против вырубки елей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364" y="3239343"/>
            <a:ext cx="4571999" cy="341928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63023" y="1206995"/>
            <a:ext cx="5419595" cy="406469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364" y="529545"/>
            <a:ext cx="44342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– КОНКУРС плаката социальной рекламы против вырубки елей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6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8" y="3319397"/>
            <a:ext cx="4584526" cy="343839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636" y="125261"/>
            <a:ext cx="4584525" cy="3438394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8203" y="576197"/>
            <a:ext cx="3720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с детьми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5359" y="4468226"/>
            <a:ext cx="3870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Новогодних ёлок, запрещающих знаков о вырубке ёлок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2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296" y="3270659"/>
            <a:ext cx="7565721" cy="3380659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4088" y="613775"/>
            <a:ext cx="76659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поделок под девизом: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выставке поделок не пострадала ни одна ель!»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56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1" y="0"/>
            <a:ext cx="5362138" cy="248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2159" y="2443996"/>
            <a:ext cx="6583679" cy="225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1" y="4698680"/>
            <a:ext cx="5148198" cy="214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85521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355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2014-03-06T10:45:48Z</dcterms:created>
  <dcterms:modified xsi:type="dcterms:W3CDTF">2015-12-14T05:33:20Z</dcterms:modified>
</cp:coreProperties>
</file>