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6" r:id="rId3"/>
    <p:sldId id="265" r:id="rId4"/>
    <p:sldId id="289" r:id="rId5"/>
    <p:sldId id="295" r:id="rId6"/>
    <p:sldId id="291" r:id="rId7"/>
    <p:sldId id="292" r:id="rId8"/>
    <p:sldId id="293" r:id="rId9"/>
    <p:sldId id="260" r:id="rId10"/>
    <p:sldId id="296" r:id="rId11"/>
    <p:sldId id="294" r:id="rId12"/>
    <p:sldId id="258" r:id="rId13"/>
    <p:sldId id="268" r:id="rId14"/>
    <p:sldId id="269" r:id="rId15"/>
    <p:sldId id="297" r:id="rId16"/>
    <p:sldId id="283" r:id="rId17"/>
    <p:sldId id="273" r:id="rId18"/>
    <p:sldId id="271" r:id="rId19"/>
    <p:sldId id="272" r:id="rId20"/>
    <p:sldId id="274" r:id="rId21"/>
    <p:sldId id="282" r:id="rId22"/>
    <p:sldId id="275" r:id="rId23"/>
    <p:sldId id="276" r:id="rId24"/>
    <p:sldId id="277" r:id="rId25"/>
    <p:sldId id="278" r:id="rId26"/>
    <p:sldId id="279" r:id="rId27"/>
    <p:sldId id="280" r:id="rId28"/>
    <p:sldId id="281" r:id="rId29"/>
    <p:sldId id="29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00"/>
    <a:srgbClr val="EBF6F9"/>
    <a:srgbClr val="F0BABB"/>
    <a:srgbClr val="E2F2F6"/>
    <a:srgbClr val="B4DBE6"/>
    <a:srgbClr val="FFF6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14.12.2015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4C71EC6-210F-42DE-9C53-41977AD35B3D}" type="datetimeFigureOut">
              <a:rPr lang="ru-RU" smtClean="0"/>
              <a:t>14.12.2015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19B0651-EE4F-4900-A07F-96A6BFA9D0F0}"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15616" y="2132856"/>
            <a:ext cx="7776864" cy="1472184"/>
          </a:xfrm>
        </p:spPr>
        <p:txBody>
          <a:bodyPr>
            <a:noAutofit/>
          </a:bodyPr>
          <a:lstStyle/>
          <a:p>
            <a:pPr algn="ctr"/>
            <a:r>
              <a:rPr lang="ru-RU" sz="4000" b="1" dirty="0" smtClean="0">
                <a:latin typeface="Times New Roman" panose="02020603050405020304" pitchFamily="18" charset="0"/>
                <a:cs typeface="Times New Roman" panose="02020603050405020304" pitchFamily="18" charset="0"/>
              </a:rPr>
              <a:t>О поощрении и наказании детей в детском саду</a:t>
            </a: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291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7094" y="2401867"/>
            <a:ext cx="3111612" cy="1508105"/>
          </a:xfrm>
          <a:prstGeom prst="rect">
            <a:avLst/>
          </a:prstGeom>
          <a:solidFill>
            <a:schemeClr val="accent1">
              <a:lumMod val="40000"/>
              <a:lumOff val="60000"/>
            </a:schemeClr>
          </a:solidFill>
          <a:ln>
            <a:solidFill>
              <a:schemeClr val="accent1"/>
            </a:solidFill>
          </a:ln>
        </p:spPr>
        <p:txBody>
          <a:bodyPr wrap="square">
            <a:spAutoFit/>
          </a:bodyPr>
          <a:lstStyle/>
          <a:p>
            <a:pPr algn="ctr"/>
            <a:endParaRPr lang="ru-RU" b="1" dirty="0" smtClean="0">
              <a:solidFill>
                <a:srgbClr val="000000"/>
              </a:solidFill>
              <a:latin typeface="Times New Roman" panose="02020603050405020304" pitchFamily="18" charset="0"/>
              <a:cs typeface="Times New Roman" panose="02020603050405020304" pitchFamily="18" charset="0"/>
            </a:endParaRPr>
          </a:p>
          <a:p>
            <a:pPr algn="ctr"/>
            <a:r>
              <a:rPr lang="ru-RU" sz="2800" b="1" dirty="0" smtClean="0">
                <a:solidFill>
                  <a:srgbClr val="000000"/>
                </a:solidFill>
                <a:latin typeface="Times New Roman" panose="02020603050405020304" pitchFamily="18" charset="0"/>
                <a:cs typeface="Times New Roman" panose="02020603050405020304" pitchFamily="18" charset="0"/>
              </a:rPr>
              <a:t>ВИДЫ  </a:t>
            </a:r>
          </a:p>
          <a:p>
            <a:pPr algn="ctr"/>
            <a:r>
              <a:rPr lang="ru-RU" sz="2800" b="1" dirty="0" smtClean="0">
                <a:solidFill>
                  <a:srgbClr val="000000"/>
                </a:solidFill>
                <a:latin typeface="Times New Roman" panose="02020603050405020304" pitchFamily="18" charset="0"/>
                <a:cs typeface="Times New Roman" panose="02020603050405020304" pitchFamily="18" charset="0"/>
              </a:rPr>
              <a:t>НАКАЗАНИЯ</a:t>
            </a:r>
          </a:p>
          <a:p>
            <a:pPr algn="ctr"/>
            <a:endParaRPr lang="ru-RU" b="1" dirty="0">
              <a:solidFill>
                <a:srgbClr val="000000"/>
              </a:solidFill>
              <a:latin typeface="Times New Roman" panose="02020603050405020304" pitchFamily="18" charset="0"/>
              <a:cs typeface="Times New Roman" panose="02020603050405020304" pitchFamily="18" charset="0"/>
            </a:endParaRPr>
          </a:p>
        </p:txBody>
      </p:sp>
      <p:sp>
        <p:nvSpPr>
          <p:cNvPr id="7" name="Стрелка вниз 6"/>
          <p:cNvSpPr/>
          <p:nvPr/>
        </p:nvSpPr>
        <p:spPr>
          <a:xfrm rot="16200000">
            <a:off x="5199448" y="2610138"/>
            <a:ext cx="970077" cy="1091560"/>
          </a:xfrm>
          <a:prstGeom prst="downArrow">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660232" y="2463422"/>
            <a:ext cx="748923" cy="1446550"/>
          </a:xfrm>
          <a:prstGeom prst="rect">
            <a:avLst/>
          </a:prstGeom>
        </p:spPr>
        <p:txBody>
          <a:bodyPr wrap="none">
            <a:spAutoFit/>
          </a:bodyPr>
          <a:lstStyle/>
          <a:p>
            <a:r>
              <a:rPr lang="ru-RU" sz="8800" b="1" dirty="0" smtClean="0">
                <a:latin typeface="Times New Roman" panose="02020603050405020304" pitchFamily="18" charset="0"/>
                <a:cs typeface="Times New Roman" panose="02020603050405020304" pitchFamily="18" charset="0"/>
              </a:rPr>
              <a:t>?</a:t>
            </a:r>
            <a:endParaRPr lang="ru-RU" sz="8800" b="1" dirty="0"/>
          </a:p>
        </p:txBody>
      </p:sp>
    </p:spTree>
    <p:extLst>
      <p:ext uri="{BB962C8B-B14F-4D97-AF65-F5344CB8AC3E}">
        <p14:creationId xmlns:p14="http://schemas.microsoft.com/office/powerpoint/2010/main" val="1288142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5656" y="1340768"/>
            <a:ext cx="7416824" cy="489364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a:t>
            </a:r>
            <a:r>
              <a:rPr lang="ru-RU" dirty="0" smtClean="0"/>
              <a:t>   </a:t>
            </a:r>
            <a:r>
              <a:rPr lang="ru-RU" b="1" dirty="0" smtClean="0">
                <a:latin typeface="Times New Roman" panose="02020603050405020304" pitchFamily="18" charset="0"/>
                <a:cs typeface="Times New Roman" panose="02020603050405020304" pitchFamily="18" charset="0"/>
              </a:rPr>
              <a:t>Замечание</a:t>
            </a:r>
            <a:r>
              <a:rPr lang="ru-RU" dirty="0">
                <a:latin typeface="Times New Roman" panose="02020603050405020304" pitchFamily="18" charset="0"/>
                <a:cs typeface="Times New Roman" panose="02020603050405020304" pitchFamily="18" charset="0"/>
              </a:rPr>
              <a:t>, но сделанное так, чтобы оно дошло до сознания ребенка</a:t>
            </a:r>
            <a:r>
              <a:rPr lang="ru-RU" dirty="0" smtClean="0">
                <a:latin typeface="Times New Roman" panose="02020603050405020304" pitchFamily="18" charset="0"/>
                <a:cs typeface="Times New Roman" panose="02020603050405020304" pitchFamily="18" charset="0"/>
              </a:rPr>
              <a:t>;</a:t>
            </a:r>
          </a:p>
          <a:p>
            <a:pPr algn="just"/>
            <a:endParaRPr lang="ru-RU" sz="800"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a:t>
            </a:r>
            <a:r>
              <a:rPr lang="ru-RU" b="1" dirty="0" smtClean="0">
                <a:latin typeface="Times New Roman" panose="02020603050405020304" pitchFamily="18" charset="0"/>
                <a:cs typeface="Times New Roman" panose="02020603050405020304" pitchFamily="18" charset="0"/>
              </a:rPr>
              <a:t>Серьезный разговор»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серьезно и строго поговорить о недопустимости недостойного поведения, </a:t>
            </a:r>
            <a:r>
              <a:rPr lang="ru-RU" dirty="0" smtClean="0">
                <a:latin typeface="Times New Roman" panose="02020603050405020304" pitchFamily="18" charset="0"/>
                <a:cs typeface="Times New Roman" panose="02020603050405020304" pitchFamily="18" charset="0"/>
              </a:rPr>
              <a:t>предложить ребенку поставить </a:t>
            </a:r>
            <a:r>
              <a:rPr lang="ru-RU" dirty="0">
                <a:latin typeface="Times New Roman" panose="02020603050405020304" pitchFamily="18" charset="0"/>
                <a:cs typeface="Times New Roman" panose="02020603050405020304" pitchFamily="18" charset="0"/>
              </a:rPr>
              <a:t>себя на место </a:t>
            </a:r>
            <a:r>
              <a:rPr lang="ru-RU" dirty="0" smtClean="0">
                <a:latin typeface="Times New Roman" panose="02020603050405020304" pitchFamily="18" charset="0"/>
                <a:cs typeface="Times New Roman" panose="02020603050405020304" pitchFamily="18" charset="0"/>
              </a:rPr>
              <a:t>обиженного;</a:t>
            </a:r>
          </a:p>
          <a:p>
            <a:pPr algn="just"/>
            <a:endParaRPr lang="ru-RU" sz="800"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Временное</a:t>
            </a:r>
            <a:r>
              <a:rPr lang="ru-RU" dirty="0" smtClean="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л</a:t>
            </a:r>
            <a:r>
              <a:rPr lang="ru-RU" b="1" dirty="0" smtClean="0">
                <a:latin typeface="Times New Roman" panose="02020603050405020304" pitchFamily="18" charset="0"/>
                <a:cs typeface="Times New Roman" panose="02020603050405020304" pitchFamily="18" charset="0"/>
              </a:rPr>
              <a:t>ишение </a:t>
            </a:r>
            <a:r>
              <a:rPr lang="ru-RU" b="1" dirty="0">
                <a:latin typeface="Times New Roman" panose="02020603050405020304" pitchFamily="18" charset="0"/>
                <a:cs typeface="Times New Roman" panose="02020603050405020304" pitchFamily="18" charset="0"/>
              </a:rPr>
              <a:t>ребенка чего-то </a:t>
            </a:r>
            <a:r>
              <a:rPr lang="ru-RU" b="1" dirty="0" smtClean="0">
                <a:latin typeface="Times New Roman" panose="02020603050405020304" pitchFamily="18" charset="0"/>
                <a:cs typeface="Times New Roman" panose="02020603050405020304" pitchFamily="18" charset="0"/>
              </a:rPr>
              <a:t>приятного</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вместо </a:t>
            </a:r>
            <a:r>
              <a:rPr lang="ru-RU" dirty="0">
                <a:latin typeface="Times New Roman" panose="02020603050405020304" pitchFamily="18" charset="0"/>
                <a:cs typeface="Times New Roman" panose="02020603050405020304" pitchFamily="18" charset="0"/>
              </a:rPr>
              <a:t>подвижной игры, в которую играют все дети, предложить ему настольную, в которую он будет играть один. </a:t>
            </a:r>
            <a:endParaRPr lang="ru-RU" dirty="0" smtClean="0">
              <a:latin typeface="Times New Roman" panose="02020603050405020304" pitchFamily="18" charset="0"/>
              <a:cs typeface="Times New Roman" panose="02020603050405020304" pitchFamily="18" charset="0"/>
            </a:endParaRPr>
          </a:p>
          <a:p>
            <a:pPr algn="just"/>
            <a:endParaRPr lang="ru-RU" sz="800" dirty="0" smtClean="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 </a:t>
            </a:r>
            <a:r>
              <a:rPr lang="ru-RU" b="1" dirty="0">
                <a:latin typeface="Times New Roman" panose="02020603050405020304" pitchFamily="18" charset="0"/>
                <a:cs typeface="Times New Roman" panose="02020603050405020304" pitchFamily="18" charset="0"/>
              </a:rPr>
              <a:t>Временное</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л</a:t>
            </a:r>
            <a:r>
              <a:rPr lang="ru-RU" b="1" dirty="0" smtClean="0">
                <a:latin typeface="Times New Roman" panose="02020603050405020304" pitchFamily="18" charset="0"/>
                <a:cs typeface="Times New Roman" panose="02020603050405020304" pitchFamily="18" charset="0"/>
              </a:rPr>
              <a:t>ишение каких-либо </a:t>
            </a:r>
            <a:r>
              <a:rPr lang="ru-RU" b="1" dirty="0">
                <a:latin typeface="Times New Roman" panose="02020603050405020304" pitchFamily="18" charset="0"/>
                <a:cs typeface="Times New Roman" panose="02020603050405020304" pitchFamily="18" charset="0"/>
              </a:rPr>
              <a:t>привилегий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например, не выбирать </a:t>
            </a:r>
            <a:r>
              <a:rPr lang="ru-RU" dirty="0">
                <a:latin typeface="Times New Roman" panose="02020603050405020304" pitchFamily="18" charset="0"/>
                <a:cs typeface="Times New Roman" panose="02020603050405020304" pitchFamily="18" charset="0"/>
              </a:rPr>
              <a:t>провинившегося </a:t>
            </a:r>
            <a:r>
              <a:rPr lang="ru-RU" dirty="0" smtClean="0">
                <a:latin typeface="Times New Roman" panose="02020603050405020304" pitchFamily="18" charset="0"/>
                <a:cs typeface="Times New Roman" panose="02020603050405020304" pitchFamily="18" charset="0"/>
              </a:rPr>
              <a:t>на </a:t>
            </a:r>
            <a:r>
              <a:rPr lang="ru-RU" dirty="0">
                <a:latin typeface="Times New Roman" panose="02020603050405020304" pitchFamily="18" charset="0"/>
                <a:cs typeface="Times New Roman" panose="02020603050405020304" pitchFamily="18" charset="0"/>
              </a:rPr>
              <a:t>главные роли в </a:t>
            </a:r>
            <a:r>
              <a:rPr lang="ru-RU" dirty="0" smtClean="0">
                <a:latin typeface="Times New Roman" panose="02020603050405020304" pitchFamily="18" charset="0"/>
                <a:cs typeface="Times New Roman" panose="02020603050405020304" pitchFamily="18" charset="0"/>
              </a:rPr>
              <a:t>игре, отстранить от дежурства</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от возможности идти </a:t>
            </a:r>
            <a:r>
              <a:rPr lang="ru-RU" dirty="0">
                <a:latin typeface="Times New Roman" panose="02020603050405020304" pitchFamily="18" charset="0"/>
                <a:cs typeface="Times New Roman" panose="02020603050405020304" pitchFamily="18" charset="0"/>
              </a:rPr>
              <a:t>первым в </a:t>
            </a:r>
            <a:r>
              <a:rPr lang="ru-RU" dirty="0" smtClean="0">
                <a:latin typeface="Times New Roman" panose="02020603050405020304" pitchFamily="18" charset="0"/>
                <a:cs typeface="Times New Roman" panose="02020603050405020304" pitchFamily="18" charset="0"/>
              </a:rPr>
              <a:t>строю и др. </a:t>
            </a:r>
          </a:p>
          <a:p>
            <a:pPr algn="just"/>
            <a:endParaRPr lang="ru-RU" sz="800"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 </a:t>
            </a:r>
            <a:r>
              <a:rPr lang="ru-RU" b="1" dirty="0" smtClean="0">
                <a:latin typeface="Times New Roman" panose="02020603050405020304" pitchFamily="18" charset="0"/>
                <a:cs typeface="Times New Roman" panose="02020603050405020304" pitchFamily="18" charset="0"/>
              </a:rPr>
              <a:t>Метод </a:t>
            </a:r>
            <a:r>
              <a:rPr lang="ru-RU" b="1" dirty="0">
                <a:latin typeface="Times New Roman" panose="02020603050405020304" pitchFamily="18" charset="0"/>
                <a:cs typeface="Times New Roman" panose="02020603050405020304" pitchFamily="18" charset="0"/>
              </a:rPr>
              <a:t>естественных последствий</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когда используются </a:t>
            </a:r>
            <a:r>
              <a:rPr lang="ru-RU" dirty="0">
                <a:latin typeface="Times New Roman" panose="02020603050405020304" pitchFamily="18" charset="0"/>
                <a:cs typeface="Times New Roman" panose="02020603050405020304" pitchFamily="18" charset="0"/>
              </a:rPr>
              <a:t>меры воздействия, вытекающие из самого поступка: насорил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убери, налил воду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вытри, сломал постройку - возведи новую. Это вызывает у ребенка осознанное отношение к своим </a:t>
            </a:r>
            <a:r>
              <a:rPr lang="ru-RU" dirty="0" smtClean="0">
                <a:latin typeface="Times New Roman" panose="02020603050405020304" pitchFamily="18" charset="0"/>
                <a:cs typeface="Times New Roman" panose="02020603050405020304" pitchFamily="18" charset="0"/>
              </a:rPr>
              <a:t>действиям.</a:t>
            </a:r>
            <a:endParaRPr lang="ru-RU" dirty="0">
              <a:latin typeface="Times New Roman" panose="02020603050405020304" pitchFamily="18" charset="0"/>
              <a:cs typeface="Times New Roman" panose="02020603050405020304" pitchFamily="18" charset="0"/>
            </a:endParaRPr>
          </a:p>
          <a:p>
            <a:pPr algn="just"/>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87624" y="188640"/>
            <a:ext cx="2495235" cy="369332"/>
          </a:xfrm>
          <a:prstGeom prst="rect">
            <a:avLst/>
          </a:prstGeom>
          <a:solidFill>
            <a:srgbClr val="B4DBE6"/>
          </a:solidFill>
          <a:ln>
            <a:solidFill>
              <a:schemeClr val="accent1"/>
            </a:solidFill>
          </a:ln>
        </p:spPr>
        <p:txBody>
          <a:bodyPr wrap="none">
            <a:spAutoFit/>
          </a:bodyPr>
          <a:lstStyle/>
          <a:p>
            <a:pPr algn="ctr"/>
            <a:r>
              <a:rPr lang="ru-RU" b="1" dirty="0" smtClean="0">
                <a:solidFill>
                  <a:prstClr val="black"/>
                </a:solidFill>
                <a:latin typeface="Times New Roman" panose="02020603050405020304" pitchFamily="18" charset="0"/>
                <a:cs typeface="Times New Roman" panose="02020603050405020304" pitchFamily="18" charset="0"/>
              </a:rPr>
              <a:t>ВИДЫ НАКАЗАНИЯ</a:t>
            </a:r>
            <a:r>
              <a:rPr lang="ru-RU" dirty="0" smtClean="0">
                <a:solidFill>
                  <a:prstClr val="black"/>
                </a:solidFill>
              </a:rPr>
              <a:t> </a:t>
            </a:r>
            <a:endParaRPr lang="ru-RU" dirty="0"/>
          </a:p>
        </p:txBody>
      </p:sp>
      <p:sp>
        <p:nvSpPr>
          <p:cNvPr id="4" name="Стрелка вниз 3"/>
          <p:cNvSpPr/>
          <p:nvPr/>
        </p:nvSpPr>
        <p:spPr>
          <a:xfrm>
            <a:off x="1619672" y="557972"/>
            <a:ext cx="432048" cy="566772"/>
          </a:xfrm>
          <a:prstGeom prst="downArrow">
            <a:avLst/>
          </a:prstGeom>
          <a:solidFill>
            <a:schemeClr val="accent1">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60253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4716" y="4274074"/>
            <a:ext cx="7272808" cy="1569660"/>
          </a:xfrm>
          <a:prstGeom prst="rect">
            <a:avLst/>
          </a:prstGeom>
          <a:solidFill>
            <a:srgbClr val="F0BABB"/>
          </a:solidFill>
          <a:ln w="25400">
            <a:solidFill>
              <a:schemeClr val="accent3">
                <a:lumMod val="75000"/>
              </a:schemeClr>
            </a:solidFill>
          </a:ln>
        </p:spPr>
        <p:txBody>
          <a:bodyPr wrap="square">
            <a:spAutoFit/>
          </a:bodyPr>
          <a:lstStyle/>
          <a:p>
            <a:pPr algn="ctr"/>
            <a:r>
              <a:rPr lang="ru-RU" sz="2400" b="1" dirty="0" smtClean="0">
                <a:latin typeface="Times New Roman" panose="02020603050405020304" pitchFamily="18" charset="0"/>
                <a:cs typeface="Times New Roman" panose="02020603050405020304" pitchFamily="18" charset="0"/>
              </a:rPr>
              <a:t>ВСЁ</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что может вредить нормальному физическому </a:t>
            </a:r>
            <a:r>
              <a:rPr lang="ru-RU" sz="2400" dirty="0" smtClean="0">
                <a:latin typeface="Times New Roman" panose="02020603050405020304" pitchFamily="18" charset="0"/>
                <a:cs typeface="Times New Roman" panose="02020603050405020304" pitchFamily="18" charset="0"/>
              </a:rPr>
              <a:t>и психическому самочувствию </a:t>
            </a:r>
            <a:r>
              <a:rPr lang="ru-RU" sz="2400" dirty="0">
                <a:latin typeface="Times New Roman" panose="02020603050405020304" pitchFamily="18" charset="0"/>
                <a:cs typeface="Times New Roman" panose="02020603050405020304" pitchFamily="18" charset="0"/>
              </a:rPr>
              <a:t>и развитию детей, угрожает их безопасности и здоровью </a:t>
            </a:r>
            <a:r>
              <a:rPr lang="ru-RU" sz="2400" dirty="0" smtClean="0">
                <a:latin typeface="Times New Roman" panose="02020603050405020304" pitchFamily="18" charset="0"/>
                <a:cs typeface="Times New Roman" panose="02020603050405020304" pitchFamily="18" charset="0"/>
              </a:rPr>
              <a:t>ни </a:t>
            </a:r>
            <a:r>
              <a:rPr lang="ru-RU" sz="2400" dirty="0">
                <a:latin typeface="Times New Roman" panose="02020603050405020304" pitchFamily="18" charset="0"/>
                <a:cs typeface="Times New Roman" panose="02020603050405020304" pitchFamily="18" charset="0"/>
              </a:rPr>
              <a:t>в коем случае не должно использоваться как </a:t>
            </a:r>
            <a:r>
              <a:rPr lang="ru-RU" sz="2400" dirty="0" smtClean="0">
                <a:latin typeface="Times New Roman" panose="02020603050405020304" pitchFamily="18" charset="0"/>
                <a:cs typeface="Times New Roman" panose="02020603050405020304" pitchFamily="18" charset="0"/>
              </a:rPr>
              <a:t>наказание </a:t>
            </a:r>
            <a:endParaRPr lang="ru-RU" sz="24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4042757" y="581779"/>
            <a:ext cx="1706557" cy="369332"/>
          </a:xfrm>
          <a:prstGeom prst="rect">
            <a:avLst/>
          </a:prstGeom>
          <a:solidFill>
            <a:srgbClr val="B4DBE6"/>
          </a:solidFill>
          <a:ln>
            <a:solidFill>
              <a:schemeClr val="accent1"/>
            </a:solidFill>
          </a:ln>
        </p:spPr>
        <p:txBody>
          <a:bodyPr wrap="none">
            <a:spAutoFit/>
          </a:bodyPr>
          <a:lstStyle/>
          <a:p>
            <a:pPr algn="ctr"/>
            <a:r>
              <a:rPr lang="ru-RU" b="1" dirty="0" smtClean="0">
                <a:solidFill>
                  <a:prstClr val="black"/>
                </a:solidFill>
                <a:latin typeface="Times New Roman" panose="02020603050405020304" pitchFamily="18" charset="0"/>
                <a:cs typeface="Times New Roman" panose="02020603050405020304" pitchFamily="18" charset="0"/>
              </a:rPr>
              <a:t>НАКАЗАНИЕ</a:t>
            </a:r>
            <a:r>
              <a:rPr lang="ru-RU" dirty="0" smtClean="0">
                <a:solidFill>
                  <a:prstClr val="black"/>
                </a:solidFill>
              </a:rPr>
              <a:t> </a:t>
            </a:r>
            <a:endParaRPr lang="ru-RU" dirty="0"/>
          </a:p>
        </p:txBody>
      </p:sp>
      <p:sp>
        <p:nvSpPr>
          <p:cNvPr id="4" name="Прямоугольник 3"/>
          <p:cNvSpPr/>
          <p:nvPr/>
        </p:nvSpPr>
        <p:spPr>
          <a:xfrm>
            <a:off x="1403648" y="1682224"/>
            <a:ext cx="2639109" cy="923330"/>
          </a:xfrm>
          <a:prstGeom prst="rect">
            <a:avLst/>
          </a:prstGeom>
          <a:solidFill>
            <a:srgbClr val="E2F2F6"/>
          </a:solidFill>
          <a:ln>
            <a:solidFill>
              <a:schemeClr val="accent1"/>
            </a:solidFill>
          </a:ln>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Педагогически обоснованный способ воспитания</a:t>
            </a:r>
            <a:endParaRPr lang="ru-RU" b="1" dirty="0"/>
          </a:p>
        </p:txBody>
      </p:sp>
      <p:sp>
        <p:nvSpPr>
          <p:cNvPr id="5" name="Прямоугольник 4"/>
          <p:cNvSpPr/>
          <p:nvPr/>
        </p:nvSpPr>
        <p:spPr>
          <a:xfrm>
            <a:off x="5749314" y="1682224"/>
            <a:ext cx="2639109" cy="923330"/>
          </a:xfrm>
          <a:prstGeom prst="rect">
            <a:avLst/>
          </a:prstGeom>
          <a:solidFill>
            <a:srgbClr val="E2F2F6"/>
          </a:solidFill>
          <a:ln>
            <a:solidFill>
              <a:schemeClr val="accent1"/>
            </a:solidFill>
          </a:ln>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Форма жестокого обращения с детьми</a:t>
            </a:r>
          </a:p>
          <a:p>
            <a:pPr algn="ctr"/>
            <a:endParaRPr lang="ru-RU" dirty="0"/>
          </a:p>
        </p:txBody>
      </p:sp>
      <p:sp>
        <p:nvSpPr>
          <p:cNvPr id="6" name="Прямоугольник 5"/>
          <p:cNvSpPr/>
          <p:nvPr/>
        </p:nvSpPr>
        <p:spPr>
          <a:xfrm>
            <a:off x="4674899" y="1723775"/>
            <a:ext cx="492443" cy="830997"/>
          </a:xfrm>
          <a:prstGeom prst="rect">
            <a:avLst/>
          </a:prstGeom>
        </p:spPr>
        <p:txBody>
          <a:bodyPr wrap="none">
            <a:spAutoFit/>
          </a:bodyPr>
          <a:lstStyle/>
          <a:p>
            <a:r>
              <a:rPr lang="ru-RU" sz="4800" b="1" dirty="0" smtClean="0">
                <a:solidFill>
                  <a:srgbClr val="FF0000"/>
                </a:solidFill>
                <a:latin typeface="Times New Roman" panose="02020603050405020304" pitchFamily="18" charset="0"/>
                <a:cs typeface="Times New Roman" panose="02020603050405020304" pitchFamily="18" charset="0"/>
              </a:rPr>
              <a:t>?</a:t>
            </a:r>
            <a:endParaRPr lang="ru-RU" sz="4800" b="1" dirty="0">
              <a:solidFill>
                <a:srgbClr val="FF0000"/>
              </a:solidFill>
            </a:endParaRPr>
          </a:p>
        </p:txBody>
      </p:sp>
      <p:cxnSp>
        <p:nvCxnSpPr>
          <p:cNvPr id="9" name="Прямая со стрелкой 8"/>
          <p:cNvCxnSpPr/>
          <p:nvPr/>
        </p:nvCxnSpPr>
        <p:spPr>
          <a:xfrm>
            <a:off x="5749314" y="951111"/>
            <a:ext cx="0" cy="7311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042757" y="951111"/>
            <a:ext cx="0" cy="73111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3098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627784" y="205012"/>
            <a:ext cx="4588564" cy="400110"/>
          </a:xfrm>
          <a:prstGeom prst="rect">
            <a:avLst/>
          </a:prstGeom>
        </p:spPr>
        <p:txBody>
          <a:bodyPr wrap="none">
            <a:spAutoFit/>
          </a:bodyPr>
          <a:lstStyle/>
          <a:p>
            <a:r>
              <a:rPr lang="ru-RU" sz="2000" b="1" dirty="0">
                <a:latin typeface="Times New Roman" panose="02020603050405020304" pitchFamily="18" charset="0"/>
                <a:cs typeface="Times New Roman" panose="02020603050405020304" pitchFamily="18" charset="0"/>
              </a:rPr>
              <a:t>Формы жесткого обращения с детьми</a:t>
            </a:r>
            <a:endParaRPr lang="ru-RU" sz="2000" dirty="0">
              <a:latin typeface="Times New Roman" panose="02020603050405020304" pitchFamily="18" charset="0"/>
              <a:cs typeface="Times New Roman" panose="02020603050405020304" pitchFamily="18" charset="0"/>
            </a:endParaRPr>
          </a:p>
        </p:txBody>
      </p:sp>
      <p:graphicFrame>
        <p:nvGraphicFramePr>
          <p:cNvPr id="5" name="Таблица 4"/>
          <p:cNvGraphicFramePr>
            <a:graphicFrameLocks noGrp="1"/>
          </p:cNvGraphicFramePr>
          <p:nvPr>
            <p:extLst>
              <p:ext uri="{D42A27DB-BD31-4B8C-83A1-F6EECF244321}">
                <p14:modId xmlns:p14="http://schemas.microsoft.com/office/powerpoint/2010/main" val="2440026572"/>
              </p:ext>
            </p:extLst>
          </p:nvPr>
        </p:nvGraphicFramePr>
        <p:xfrm>
          <a:off x="1475656" y="764704"/>
          <a:ext cx="7272808" cy="5699760"/>
        </p:xfrm>
        <a:graphic>
          <a:graphicData uri="http://schemas.openxmlformats.org/drawingml/2006/table">
            <a:tbl>
              <a:tblPr firstRow="1" bandRow="1">
                <a:tableStyleId>{5C22544A-7EE6-4342-B048-85BDC9FD1C3A}</a:tableStyleId>
              </a:tblPr>
              <a:tblGrid>
                <a:gridCol w="1616180"/>
                <a:gridCol w="5656628"/>
              </a:tblGrid>
              <a:tr h="230128">
                <a:tc>
                  <a:txBody>
                    <a:bodyPr/>
                    <a:lstStyle/>
                    <a:p>
                      <a:pPr algn="ct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Физическое насилие</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это преднамеренное нанесение физических повреждений ребенку – удары, шлепки, толчки и т.д.</a:t>
                      </a:r>
                    </a:p>
                    <a:p>
                      <a:pPr marL="285750" indent="-285750">
                        <a:buFontTx/>
                        <a:buChar cha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наказание трудом</a:t>
                      </a:r>
                    </a:p>
                    <a:p>
                      <a:pPr marL="285750" indent="-285750">
                        <a:buFontTx/>
                        <a:buChar cha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принуждение к выполнению физических упражнений, чрезмерная физическая нагрузка</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ct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ct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Психическое (эмоциональное) насилие</a:t>
                      </a: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это периодическое, длительное или постоянное психическое воздействие на ребенка: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открытое неприятие и постоянная критика ребенка;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угрозы в адрес ребенка, проявляющиеся в сло­весной форме;</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замечания, высказанные в оскорбительной фор­ме, унижающие достоинства ребенка;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преднамеренная физическая или социальная изоляция ребенка;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грубое психическое воздействие (в том числе однократное), вызывающее у ребенка психи­ческую травму;</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обидные клички, грубые слова, стояние в углу и т.д.</a:t>
                      </a:r>
                      <a:endParaRPr kumimoji="0" lang="ru-RU"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endPar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algn="ct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Пренебрежение нуждами ребенка</a:t>
                      </a: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p>
                    <a:p>
                      <a:pPr algn="ct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это отсутствие элементарной заботы о ребенке, в результате чего нарушается его эмоциональное состояние и появляется угроза его здоровью или развитию:</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нарушение режима дня, адекватного возрасту ребенка - лишение сна, питания, прогулки и т.д.;</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отсутствие должного внимания и заботы, в результате чего ребенок может стать жертвой несчастного случая.</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kumimoji="0" lang="ru-RU" sz="14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Сексуальное насилие (или развращение)</a:t>
                      </a:r>
                      <a:endParaRPr kumimoji="0" lang="ru-RU"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4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это вовлечение ребенка с его согласия и без тако­вого в сексуальные действия со взрослыми с целью получения последними удовлетворения или выгоды. </a:t>
                      </a:r>
                      <a:endParaRPr kumimoji="0" lang="ru-RU" sz="1800" b="0" i="0" u="none" strike="noStrike" kern="1200" cap="none" spc="0" normalizeH="0" baseline="0" noProof="0" dirty="0" smtClean="0">
                        <a:ln>
                          <a:noFill/>
                        </a:ln>
                        <a:solidFill>
                          <a:prstClr val="black"/>
                        </a:solidFill>
                        <a:effectLst/>
                        <a:uLnTx/>
                        <a:uFillTx/>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41953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03648" y="3573016"/>
            <a:ext cx="7416824" cy="2831544"/>
          </a:xfrm>
          <a:prstGeom prst="rect">
            <a:avLst/>
          </a:prstGeom>
        </p:spPr>
        <p:txBody>
          <a:bodyPr wrap="square">
            <a:spAutoFit/>
          </a:bodyPr>
          <a:lstStyle/>
          <a:p>
            <a:pPr algn="just"/>
            <a:endParaRPr lang="ru-RU" dirty="0"/>
          </a:p>
          <a:p>
            <a:pPr algn="just"/>
            <a:r>
              <a:rPr lang="ru-RU" sz="2000" dirty="0" smtClean="0">
                <a:latin typeface="Times New Roman" panose="02020603050405020304" pitchFamily="18" charset="0"/>
                <a:cs typeface="Times New Roman" panose="02020603050405020304" pitchFamily="18" charset="0"/>
              </a:rPr>
              <a:t>Эта </a:t>
            </a:r>
            <a:r>
              <a:rPr lang="ru-RU" sz="2000" dirty="0">
                <a:latin typeface="Times New Roman" panose="02020603050405020304" pitchFamily="18" charset="0"/>
                <a:cs typeface="Times New Roman" panose="02020603050405020304" pitchFamily="18" charset="0"/>
              </a:rPr>
              <a:t>норма в равной степени распространяется </a:t>
            </a:r>
            <a:r>
              <a:rPr lang="ru-RU" sz="2000" dirty="0" smtClean="0">
                <a:latin typeface="Times New Roman" panose="02020603050405020304" pitchFamily="18" charset="0"/>
                <a:cs typeface="Times New Roman" panose="02020603050405020304" pitchFamily="18" charset="0"/>
              </a:rPr>
              <a:t>на: </a:t>
            </a:r>
          </a:p>
          <a:p>
            <a:pPr marL="285750" indent="-285750" algn="just">
              <a:buFont typeface="Arial" panose="020B0604020202020204" pitchFamily="34" charset="0"/>
              <a:buChar char="•"/>
            </a:pPr>
            <a:r>
              <a:rPr lang="ru-RU" sz="2000" dirty="0" smtClean="0">
                <a:latin typeface="Times New Roman" panose="02020603050405020304" pitchFamily="18" charset="0"/>
                <a:cs typeface="Times New Roman" panose="02020603050405020304" pitchFamily="18" charset="0"/>
              </a:rPr>
              <a:t>родителей и лиц, их замещающих (опекунов, попечителей),</a:t>
            </a:r>
          </a:p>
          <a:p>
            <a:pPr marL="28575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аботников образовательных учреждений - педагогов</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воспитателей,</a:t>
            </a:r>
          </a:p>
          <a:p>
            <a:pPr marL="28575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р</a:t>
            </a:r>
            <a:r>
              <a:rPr lang="ru-RU" sz="2000" dirty="0" smtClean="0">
                <a:latin typeface="Times New Roman" panose="02020603050405020304" pitchFamily="18" charset="0"/>
                <a:cs typeface="Times New Roman" panose="02020603050405020304" pitchFamily="18" charset="0"/>
              </a:rPr>
              <a:t>аботников медицинских учреждений</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ru-RU" sz="2000" dirty="0">
                <a:latin typeface="Times New Roman" panose="02020603050405020304" pitchFamily="18" charset="0"/>
                <a:cs typeface="Times New Roman" panose="02020603050405020304" pitchFamily="18" charset="0"/>
              </a:rPr>
              <a:t>с</a:t>
            </a:r>
            <a:r>
              <a:rPr lang="ru-RU" sz="2000" dirty="0" smtClean="0">
                <a:latin typeface="Times New Roman" panose="02020603050405020304" pitchFamily="18" charset="0"/>
                <a:cs typeface="Times New Roman" panose="02020603050405020304" pitchFamily="18" charset="0"/>
              </a:rPr>
              <a:t>отрудников учреждений, осуществляющих </a:t>
            </a:r>
            <a:r>
              <a:rPr lang="ru-RU" sz="2000" dirty="0">
                <a:latin typeface="Times New Roman" panose="02020603050405020304" pitchFamily="18" charset="0"/>
                <a:cs typeface="Times New Roman" panose="02020603050405020304" pitchFamily="18" charset="0"/>
              </a:rPr>
              <a:t>надзор за детьми, оставшимися без попечения родителей (детские дома, дома ребенка, </a:t>
            </a:r>
            <a:r>
              <a:rPr lang="ru-RU" sz="2000" dirty="0" smtClean="0">
                <a:latin typeface="Times New Roman" panose="02020603050405020304" pitchFamily="18" charset="0"/>
                <a:cs typeface="Times New Roman" panose="02020603050405020304" pitchFamily="18" charset="0"/>
              </a:rPr>
              <a:t>приюты) и др.</a:t>
            </a:r>
            <a:endParaRPr lang="ru-RU" sz="20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763688" y="548680"/>
            <a:ext cx="6912768" cy="2616101"/>
          </a:xfrm>
          <a:prstGeom prst="rect">
            <a:avLst/>
          </a:prstGeom>
        </p:spPr>
        <p:txBody>
          <a:bodyPr wrap="square">
            <a:spAutoFit/>
          </a:bodyPr>
          <a:lstStyle/>
          <a:p>
            <a:pPr algn="just"/>
            <a:r>
              <a:rPr lang="ru-RU" sz="2400" dirty="0">
                <a:latin typeface="Times New Roman" panose="02020603050405020304" pitchFamily="18" charset="0"/>
                <a:cs typeface="Times New Roman" panose="02020603050405020304" pitchFamily="18" charset="0"/>
              </a:rPr>
              <a:t>Жестокое обращение с детьми в России </a:t>
            </a:r>
            <a:r>
              <a:rPr lang="ru-RU" sz="2400" dirty="0" smtClean="0">
                <a:latin typeface="Times New Roman" panose="02020603050405020304" pitchFamily="18" charset="0"/>
                <a:cs typeface="Times New Roman" panose="02020603050405020304" pitchFamily="18" charset="0"/>
              </a:rPr>
              <a:t>влечет </a:t>
            </a:r>
            <a:r>
              <a:rPr lang="ru-RU" sz="2400" u="sng" dirty="0">
                <a:latin typeface="Times New Roman" panose="02020603050405020304" pitchFamily="18" charset="0"/>
                <a:cs typeface="Times New Roman" panose="02020603050405020304" pitchFamily="18" charset="0"/>
              </a:rPr>
              <a:t>наступление </a:t>
            </a:r>
            <a:r>
              <a:rPr lang="ru-RU" sz="2400" u="sng" dirty="0" smtClean="0">
                <a:latin typeface="Times New Roman" panose="02020603050405020304" pitchFamily="18" charset="0"/>
                <a:cs typeface="Times New Roman" panose="02020603050405020304" pitchFamily="18" charset="0"/>
              </a:rPr>
              <a:t>ответственности</a:t>
            </a:r>
            <a:r>
              <a:rPr lang="ru-RU" sz="2400" dirty="0" smtClean="0">
                <a:latin typeface="Times New Roman" panose="02020603050405020304" pitchFamily="18" charset="0"/>
                <a:cs typeface="Times New Roman" panose="02020603050405020304" pitchFamily="18" charset="0"/>
              </a:rPr>
              <a:t>:</a:t>
            </a:r>
          </a:p>
          <a:p>
            <a:pPr algn="just"/>
            <a:endParaRPr lang="ru-RU" sz="2400" dirty="0" smtClean="0">
              <a:latin typeface="Times New Roman" panose="02020603050405020304" pitchFamily="18" charset="0"/>
              <a:cs typeface="Times New Roman" panose="02020603050405020304" pitchFamily="18" charset="0"/>
            </a:endParaRPr>
          </a:p>
          <a:p>
            <a:pPr marL="342900" indent="-342900" algn="just">
              <a:buFontTx/>
              <a:buChar char="-"/>
            </a:pPr>
            <a:r>
              <a:rPr lang="ru-RU" sz="2400" dirty="0" smtClean="0">
                <a:latin typeface="Times New Roman" panose="02020603050405020304" pitchFamily="18" charset="0"/>
                <a:cs typeface="Times New Roman" panose="02020603050405020304" pitchFamily="18" charset="0"/>
              </a:rPr>
              <a:t>административной, </a:t>
            </a:r>
          </a:p>
          <a:p>
            <a:pPr marL="342900" indent="-342900" algn="just">
              <a:buFontTx/>
              <a:buChar char="-"/>
            </a:pPr>
            <a:endParaRPr lang="ru-RU" sz="1000" dirty="0" smtClean="0">
              <a:latin typeface="Times New Roman" panose="02020603050405020304" pitchFamily="18" charset="0"/>
              <a:cs typeface="Times New Roman" panose="02020603050405020304" pitchFamily="18" charset="0"/>
            </a:endParaRPr>
          </a:p>
          <a:p>
            <a:pPr marL="342900" indent="-342900" algn="just">
              <a:buFontTx/>
              <a:buChar char="-"/>
            </a:pPr>
            <a:r>
              <a:rPr lang="ru-RU" sz="2400" dirty="0" smtClean="0">
                <a:latin typeface="Times New Roman" panose="02020603050405020304" pitchFamily="18" charset="0"/>
                <a:cs typeface="Times New Roman" panose="02020603050405020304" pitchFamily="18" charset="0"/>
              </a:rPr>
              <a:t>гражданско-правовой,</a:t>
            </a:r>
          </a:p>
          <a:p>
            <a:pPr marL="342900" indent="-342900" algn="just">
              <a:buFontTx/>
              <a:buChar char="-"/>
            </a:pPr>
            <a:endParaRPr lang="ru-RU" sz="1000" dirty="0" smtClean="0">
              <a:latin typeface="Times New Roman" panose="02020603050405020304" pitchFamily="18" charset="0"/>
              <a:cs typeface="Times New Roman" panose="02020603050405020304" pitchFamily="18" charset="0"/>
            </a:endParaRPr>
          </a:p>
          <a:p>
            <a:pPr marL="342900" indent="-342900" algn="just">
              <a:buFontTx/>
              <a:buChar char="-"/>
            </a:pPr>
            <a:r>
              <a:rPr lang="ru-RU" sz="2400" dirty="0">
                <a:solidFill>
                  <a:prstClr val="black"/>
                </a:solidFill>
                <a:latin typeface="Times New Roman" panose="02020603050405020304" pitchFamily="18" charset="0"/>
                <a:cs typeface="Times New Roman" panose="02020603050405020304" pitchFamily="18" charset="0"/>
              </a:rPr>
              <a:t>уголовной</a:t>
            </a:r>
            <a:r>
              <a:rPr lang="ru-RU"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290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11021" y="404664"/>
            <a:ext cx="7128792" cy="369332"/>
          </a:xfrm>
          <a:prstGeom prst="rect">
            <a:avLst/>
          </a:prstGeom>
        </p:spPr>
        <p:txBody>
          <a:bodyPr wrap="square">
            <a:spAutoFit/>
          </a:bodyPr>
          <a:lstStyle/>
          <a:p>
            <a:pPr algn="ctr"/>
            <a:r>
              <a:rPr lang="ru-RU" b="1" dirty="0" smtClean="0">
                <a:latin typeface="Times New Roman" panose="02020603050405020304" pitchFamily="18" charset="0"/>
                <a:cs typeface="Times New Roman" panose="02020603050405020304" pitchFamily="18" charset="0"/>
              </a:rPr>
              <a:t>НОРМАТИВНО-ПРАВОВЫЕ ДОКУМЕНТЫ</a:t>
            </a:r>
            <a:endParaRPr lang="ru-RU" b="1"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187624" y="1124744"/>
            <a:ext cx="7611231" cy="5509200"/>
          </a:xfrm>
          <a:prstGeom prst="rect">
            <a:avLst/>
          </a:prstGeom>
        </p:spPr>
        <p:txBody>
          <a:bodyPr wrap="square">
            <a:spAutoFit/>
          </a:bodyPr>
          <a:lstStyle/>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Конвенция о правах </a:t>
            </a:r>
            <a:r>
              <a:rPr lang="ru-RU" dirty="0" smtClean="0">
                <a:latin typeface="Times New Roman" panose="02020603050405020304" pitchFamily="18" charset="0"/>
                <a:cs typeface="Times New Roman" panose="02020603050405020304" pitchFamily="18" charset="0"/>
              </a:rPr>
              <a:t>ребенка</a:t>
            </a:r>
          </a:p>
          <a:p>
            <a:pPr marL="285750" indent="-285750" algn="just">
              <a:buFont typeface="Wingdings" panose="05000000000000000000" pitchFamily="2" charset="2"/>
              <a:buChar char="Ø"/>
            </a:pPr>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smtClean="0">
                <a:solidFill>
                  <a:prstClr val="black"/>
                </a:solidFill>
                <a:latin typeface="Times New Roman" panose="02020603050405020304" pitchFamily="18" charset="0"/>
                <a:cs typeface="Times New Roman" panose="02020603050405020304" pitchFamily="18" charset="0"/>
              </a:rPr>
              <a:t>Конституция </a:t>
            </a:r>
            <a:r>
              <a:rPr lang="ru-RU" dirty="0">
                <a:solidFill>
                  <a:prstClr val="black"/>
                </a:solidFill>
                <a:latin typeface="Times New Roman" panose="02020603050405020304" pitchFamily="18" charset="0"/>
                <a:cs typeface="Times New Roman" panose="02020603050405020304" pitchFamily="18" charset="0"/>
              </a:rPr>
              <a:t>Российской </a:t>
            </a:r>
            <a:r>
              <a:rPr lang="ru-RU" dirty="0" smtClean="0">
                <a:solidFill>
                  <a:prstClr val="black"/>
                </a:solidFill>
                <a:latin typeface="Times New Roman" panose="02020603050405020304" pitchFamily="18" charset="0"/>
                <a:cs typeface="Times New Roman" panose="02020603050405020304" pitchFamily="18" charset="0"/>
              </a:rPr>
              <a:t>Федерации</a:t>
            </a:r>
          </a:p>
          <a:p>
            <a:pPr marL="285750" indent="-285750" algn="just">
              <a:buFont typeface="Wingdings" panose="05000000000000000000" pitchFamily="2" charset="2"/>
              <a:buChar char="Ø"/>
            </a:pPr>
            <a:endParaRPr lang="ru-RU" sz="800" dirty="0" smtClean="0">
              <a:solidFill>
                <a:prstClr val="black"/>
              </a:solidFill>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Ø"/>
            </a:pPr>
            <a:r>
              <a:rPr lang="ru-RU" dirty="0">
                <a:solidFill>
                  <a:prstClr val="black"/>
                </a:solidFill>
                <a:latin typeface="Times New Roman" panose="02020603050405020304" pitchFamily="18" charset="0"/>
                <a:cs typeface="Times New Roman" panose="02020603050405020304" pitchFamily="18" charset="0"/>
              </a:rPr>
              <a:t>Федеральный закон от 24 июля 1998 г. N 124-ФЗ «Об основных гарантиях прав ребенка в Российской Федерации</a:t>
            </a:r>
            <a:r>
              <a:rPr lang="ru-RU" dirty="0" smtClean="0">
                <a:solidFill>
                  <a:prstClr val="black"/>
                </a:solidFill>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ru-RU" sz="800" dirty="0" smtClean="0">
              <a:solidFill>
                <a:prstClr val="black"/>
              </a:solidFill>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Семейный </a:t>
            </a:r>
            <a:r>
              <a:rPr lang="ru-RU" dirty="0" smtClean="0">
                <a:latin typeface="Times New Roman" panose="02020603050405020304" pitchFamily="18" charset="0"/>
                <a:cs typeface="Times New Roman" panose="02020603050405020304" pitchFamily="18" charset="0"/>
              </a:rPr>
              <a:t>кодекс</a:t>
            </a:r>
          </a:p>
          <a:p>
            <a:pPr marL="285750" indent="-285750" algn="just">
              <a:buFont typeface="Wingdings" panose="05000000000000000000" pitchFamily="2" charset="2"/>
              <a:buChar char="Ø"/>
            </a:pPr>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Федеральный закон РФ </a:t>
            </a:r>
            <a:r>
              <a:rPr lang="ru-RU" dirty="0" smtClean="0">
                <a:latin typeface="Times New Roman" panose="02020603050405020304" pitchFamily="18" charset="0"/>
                <a:cs typeface="Times New Roman" panose="02020603050405020304" pitchFamily="18" charset="0"/>
              </a:rPr>
              <a:t>«Об </a:t>
            </a:r>
            <a:r>
              <a:rPr lang="ru-RU" dirty="0">
                <a:latin typeface="Times New Roman" panose="02020603050405020304" pitchFamily="18" charset="0"/>
                <a:cs typeface="Times New Roman" panose="02020603050405020304" pitchFamily="18" charset="0"/>
              </a:rPr>
              <a:t>образовании в Российской </a:t>
            </a:r>
            <a:r>
              <a:rPr lang="ru-RU" dirty="0" smtClean="0">
                <a:latin typeface="Times New Roman" panose="02020603050405020304" pitchFamily="18" charset="0"/>
                <a:cs typeface="Times New Roman" panose="02020603050405020304" pitchFamily="18" charset="0"/>
              </a:rPr>
              <a:t>Федерации» № </a:t>
            </a:r>
            <a:r>
              <a:rPr lang="ru-RU" dirty="0">
                <a:latin typeface="Times New Roman" panose="02020603050405020304" pitchFamily="18" charset="0"/>
                <a:cs typeface="Times New Roman" panose="02020603050405020304" pitchFamily="18" charset="0"/>
              </a:rPr>
              <a:t>273-ФЗ от </a:t>
            </a:r>
            <a:r>
              <a:rPr lang="ru-RU" dirty="0" smtClean="0">
                <a:latin typeface="Times New Roman" panose="02020603050405020304" pitchFamily="18" charset="0"/>
                <a:cs typeface="Times New Roman" panose="02020603050405020304" pitchFamily="18" charset="0"/>
              </a:rPr>
              <a:t>29.12.2012</a:t>
            </a:r>
          </a:p>
          <a:p>
            <a:pPr marL="285750" indent="-285750" algn="just">
              <a:buFont typeface="Wingdings" panose="05000000000000000000" pitchFamily="2" charset="2"/>
              <a:buChar char="Ø"/>
            </a:pPr>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Приказ </a:t>
            </a:r>
            <a:r>
              <a:rPr lang="ru-RU" dirty="0" err="1" smtClean="0">
                <a:latin typeface="Times New Roman" panose="02020603050405020304" pitchFamily="18" charset="0"/>
                <a:cs typeface="Times New Roman" panose="02020603050405020304" pitchFamily="18" charset="0"/>
              </a:rPr>
              <a:t>Минздравсоцразвития</a:t>
            </a:r>
            <a:r>
              <a:rPr lang="ru-RU" dirty="0" smtClean="0">
                <a:latin typeface="Times New Roman" panose="02020603050405020304" pitchFamily="18" charset="0"/>
                <a:cs typeface="Times New Roman" panose="02020603050405020304" pitchFamily="18" charset="0"/>
              </a:rPr>
              <a:t> РФ (от </a:t>
            </a:r>
            <a:r>
              <a:rPr lang="ru-RU" dirty="0">
                <a:latin typeface="Times New Roman" panose="02020603050405020304" pitchFamily="18" charset="0"/>
                <a:cs typeface="Times New Roman" panose="02020603050405020304" pitchFamily="18" charset="0"/>
              </a:rPr>
              <a:t>26 августа 2010 г.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761н г. </a:t>
            </a:r>
            <a:r>
              <a:rPr lang="ru-RU" dirty="0" smtClean="0">
                <a:latin typeface="Times New Roman" panose="02020603050405020304" pitchFamily="18" charset="0"/>
                <a:cs typeface="Times New Roman" panose="02020603050405020304" pitchFamily="18" charset="0"/>
              </a:rPr>
              <a:t>Москва Об </a:t>
            </a:r>
            <a:r>
              <a:rPr lang="ru-RU" dirty="0">
                <a:latin typeface="Times New Roman" panose="02020603050405020304" pitchFamily="18" charset="0"/>
                <a:cs typeface="Times New Roman" panose="02020603050405020304" pitchFamily="18" charset="0"/>
              </a:rPr>
              <a:t>утверждении Единого квалификационного справочника должностей руководителей, специалистов и служащих, раздел </a:t>
            </a:r>
            <a:r>
              <a:rPr lang="ru-RU" dirty="0" smtClean="0">
                <a:latin typeface="Times New Roman" panose="02020603050405020304" pitchFamily="18" charset="0"/>
                <a:cs typeface="Times New Roman" panose="02020603050405020304" pitchFamily="18" charset="0"/>
              </a:rPr>
              <a:t>«Квалификационные </a:t>
            </a:r>
            <a:r>
              <a:rPr lang="ru-RU" dirty="0">
                <a:latin typeface="Times New Roman" panose="02020603050405020304" pitchFamily="18" charset="0"/>
                <a:cs typeface="Times New Roman" panose="02020603050405020304" pitchFamily="18" charset="0"/>
              </a:rPr>
              <a:t>характеристики должностей работников </a:t>
            </a:r>
            <a:r>
              <a:rPr lang="ru-RU" dirty="0" smtClean="0">
                <a:latin typeface="Times New Roman" panose="02020603050405020304" pitchFamily="18" charset="0"/>
                <a:cs typeface="Times New Roman" panose="02020603050405020304" pitchFamily="18" charset="0"/>
              </a:rPr>
              <a:t>образования»</a:t>
            </a:r>
          </a:p>
          <a:p>
            <a:pPr marL="285750" indent="-285750" algn="just">
              <a:buFont typeface="Wingdings" panose="05000000000000000000" pitchFamily="2" charset="2"/>
              <a:buChar char="Ø"/>
            </a:pPr>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Трудовой кодекс РФ </a:t>
            </a:r>
            <a:endParaRPr lang="ru-RU"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ru-RU" sz="8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Уголовный кодекс РФ </a:t>
            </a:r>
            <a:endParaRPr lang="ru-RU"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endParaRPr lang="ru-RU" sz="8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Локальные акты Учреждения (Устав, Правила внутреннего распорядка, Инструкции (должностные, по охране жизни и здоровья детей и др.)</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1501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88640"/>
            <a:ext cx="3514873" cy="400110"/>
          </a:xfrm>
          <a:prstGeom prst="rect">
            <a:avLst/>
          </a:prstGeom>
          <a:solidFill>
            <a:schemeClr val="accent4">
              <a:lumMod val="20000"/>
              <a:lumOff val="80000"/>
            </a:schemeClr>
          </a:solidFill>
          <a:ln>
            <a:solidFill>
              <a:schemeClr val="accent1"/>
            </a:solidFill>
          </a:ln>
        </p:spPr>
        <p:txBody>
          <a:bodyPr wrap="none">
            <a:spAutoFit/>
          </a:bodyPr>
          <a:lstStyle/>
          <a:p>
            <a:r>
              <a:rPr lang="ru-RU" sz="2000" b="1" dirty="0">
                <a:latin typeface="Times New Roman" panose="02020603050405020304" pitchFamily="18" charset="0"/>
                <a:cs typeface="Times New Roman" panose="02020603050405020304" pitchFamily="18" charset="0"/>
              </a:rPr>
              <a:t>Конвенция о правах ребенка</a:t>
            </a:r>
          </a:p>
        </p:txBody>
      </p:sp>
      <p:sp>
        <p:nvSpPr>
          <p:cNvPr id="3" name="Прямоугольник 2"/>
          <p:cNvSpPr/>
          <p:nvPr/>
        </p:nvSpPr>
        <p:spPr>
          <a:xfrm>
            <a:off x="1115616" y="1340768"/>
            <a:ext cx="7776864" cy="2585323"/>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Статья </a:t>
            </a:r>
            <a:r>
              <a:rPr lang="ru-RU" b="1" dirty="0" smtClean="0">
                <a:latin typeface="Times New Roman" panose="02020603050405020304" pitchFamily="18" charset="0"/>
                <a:cs typeface="Times New Roman" panose="02020603050405020304" pitchFamily="18" charset="0"/>
              </a:rPr>
              <a:t>19</a:t>
            </a:r>
          </a:p>
          <a:p>
            <a:pPr algn="just"/>
            <a:r>
              <a:rPr lang="ru-RU" b="1" dirty="0" smtClean="0">
                <a:latin typeface="Times New Roman" panose="02020603050405020304" pitchFamily="18" charset="0"/>
                <a:cs typeface="Times New Roman" panose="02020603050405020304" pitchFamily="18" charset="0"/>
              </a:rPr>
              <a:t> </a:t>
            </a:r>
            <a:endParaRPr lang="ru-RU" b="1"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1. Государства-участники принимают все необходимые законодательные, административные, социальные и просветительные меры с целью защиты ребенка </a:t>
            </a:r>
            <a:r>
              <a:rPr lang="ru-RU" b="1" u="sng" dirty="0" smtClean="0">
                <a:latin typeface="Times New Roman" panose="02020603050405020304" pitchFamily="18" charset="0"/>
                <a:cs typeface="Times New Roman" panose="02020603050405020304" pitchFamily="18" charset="0"/>
              </a:rPr>
              <a:t>от всех форм</a:t>
            </a:r>
            <a:r>
              <a:rPr lang="ru-RU" b="1"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физического или психологического насилия, оскорбления или злоупотребления, отсутствия заботы или небрежного обращения, грубого обращения или эксплуатации, включая сексуальное злоупотребление, со стороны родителей, законных опекунов или любого другого лица, заботящегося о ребенке. </a:t>
            </a:r>
          </a:p>
        </p:txBody>
      </p:sp>
      <p:sp>
        <p:nvSpPr>
          <p:cNvPr id="5" name="Прямоугольник 4"/>
          <p:cNvSpPr/>
          <p:nvPr/>
        </p:nvSpPr>
        <p:spPr>
          <a:xfrm>
            <a:off x="1115616" y="4571005"/>
            <a:ext cx="7776864" cy="1754326"/>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Статья 37</a:t>
            </a:r>
          </a:p>
          <a:p>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Государства-участники обеспечивают, чтобы</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a</a:t>
            </a:r>
            <a:r>
              <a:rPr lang="ru-RU" dirty="0">
                <a:latin typeface="Times New Roman" panose="02020603050405020304" pitchFamily="18" charset="0"/>
                <a:cs typeface="Times New Roman" panose="02020603050405020304" pitchFamily="18" charset="0"/>
              </a:rPr>
              <a:t>) ни один ребенок не был подвергнут пыткам или другим </a:t>
            </a:r>
            <a:r>
              <a:rPr lang="ru-RU" dirty="0" smtClean="0">
                <a:latin typeface="Times New Roman" panose="02020603050405020304" pitchFamily="18" charset="0"/>
                <a:cs typeface="Times New Roman" panose="02020603050405020304" pitchFamily="18" charset="0"/>
              </a:rPr>
              <a:t>жестоким, бесчеловечным </a:t>
            </a:r>
            <a:r>
              <a:rPr lang="ru-RU" dirty="0">
                <a:latin typeface="Times New Roman" panose="02020603050405020304" pitchFamily="18" charset="0"/>
                <a:cs typeface="Times New Roman" panose="02020603050405020304" pitchFamily="18" charset="0"/>
              </a:rPr>
              <a:t>или унижающим достоинство видам обращения или наказания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407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331640" y="369952"/>
            <a:ext cx="4504246" cy="400110"/>
          </a:xfrm>
          <a:prstGeom prst="rect">
            <a:avLst/>
          </a:prstGeom>
          <a:solidFill>
            <a:schemeClr val="accent4">
              <a:lumMod val="20000"/>
              <a:lumOff val="80000"/>
            </a:schemeClr>
          </a:solidFill>
          <a:ln>
            <a:solidFill>
              <a:schemeClr val="accent1"/>
            </a:solidFill>
          </a:ln>
        </p:spPr>
        <p:txBody>
          <a:bodyPr wrap="none">
            <a:spAutoFit/>
          </a:bodyPr>
          <a:lstStyle/>
          <a:p>
            <a:r>
              <a:rPr lang="ru-RU" dirty="0"/>
              <a:t> </a:t>
            </a:r>
            <a:r>
              <a:rPr lang="ru-RU" sz="2000" b="1" dirty="0">
                <a:latin typeface="Times New Roman" panose="02020603050405020304" pitchFamily="18" charset="0"/>
                <a:cs typeface="Times New Roman" panose="02020603050405020304" pitchFamily="18" charset="0"/>
              </a:rPr>
              <a:t>Конституция Российской Федерации</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295636" y="4293096"/>
            <a:ext cx="7632848" cy="1600438"/>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Статья </a:t>
            </a:r>
            <a:r>
              <a:rPr lang="ru-RU" b="1" dirty="0" smtClean="0">
                <a:latin typeface="Times New Roman" panose="02020603050405020304" pitchFamily="18" charset="0"/>
                <a:cs typeface="Times New Roman" panose="02020603050405020304" pitchFamily="18" charset="0"/>
              </a:rPr>
              <a:t>21</a:t>
            </a:r>
          </a:p>
          <a:p>
            <a:endParaRPr lang="ru-RU" sz="800"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a:t>
            </a:r>
            <a:r>
              <a:rPr lang="ru-RU" dirty="0">
                <a:latin typeface="Times New Roman" panose="02020603050405020304" pitchFamily="18" charset="0"/>
                <a:cs typeface="Times New Roman" panose="02020603050405020304" pitchFamily="18" charset="0"/>
              </a:rPr>
              <a:t>. Достоинство личности охраняется государством. Ничто не может быть основанием для его умаления.</a:t>
            </a:r>
          </a:p>
          <a:p>
            <a:pPr algn="just"/>
            <a:r>
              <a:rPr lang="ru-RU" dirty="0">
                <a:latin typeface="Times New Roman" panose="02020603050405020304" pitchFamily="18" charset="0"/>
                <a:cs typeface="Times New Roman" panose="02020603050405020304" pitchFamily="18" charset="0"/>
              </a:rPr>
              <a:t>2. Никто не должен подвергаться пыткам, насилию, другому </a:t>
            </a:r>
            <a:r>
              <a:rPr lang="ru-RU" u="sng" dirty="0">
                <a:latin typeface="Times New Roman" panose="02020603050405020304" pitchFamily="18" charset="0"/>
                <a:cs typeface="Times New Roman" panose="02020603050405020304" pitchFamily="18" charset="0"/>
              </a:rPr>
              <a:t>жестокому</a:t>
            </a:r>
            <a:r>
              <a:rPr lang="ru-RU" dirty="0">
                <a:latin typeface="Times New Roman" panose="02020603050405020304" pitchFamily="18" charset="0"/>
                <a:cs typeface="Times New Roman" panose="02020603050405020304" pitchFamily="18" charset="0"/>
              </a:rPr>
              <a:t> или унижающему человеческое достоинство </a:t>
            </a:r>
            <a:r>
              <a:rPr lang="ru-RU" u="sng" dirty="0">
                <a:latin typeface="Times New Roman" panose="02020603050405020304" pitchFamily="18" charset="0"/>
                <a:cs typeface="Times New Roman" panose="02020603050405020304" pitchFamily="18" charset="0"/>
              </a:rPr>
              <a:t>обращению или </a:t>
            </a:r>
            <a:r>
              <a:rPr lang="ru-RU" u="sng" dirty="0" smtClean="0">
                <a:latin typeface="Times New Roman" panose="02020603050405020304" pitchFamily="18" charset="0"/>
                <a:cs typeface="Times New Roman" panose="02020603050405020304" pitchFamily="18" charset="0"/>
              </a:rPr>
              <a:t>наказанию</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331640" y="2564904"/>
            <a:ext cx="7632848" cy="1046440"/>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Статья </a:t>
            </a:r>
            <a:r>
              <a:rPr lang="ru-RU" b="1" dirty="0" smtClean="0">
                <a:latin typeface="Times New Roman" panose="02020603050405020304" pitchFamily="18" charset="0"/>
                <a:cs typeface="Times New Roman" panose="02020603050405020304" pitchFamily="18" charset="0"/>
              </a:rPr>
              <a:t>17</a:t>
            </a:r>
          </a:p>
          <a:p>
            <a:endParaRPr lang="ru-RU" sz="800"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Основные </a:t>
            </a:r>
            <a:r>
              <a:rPr lang="ru-RU" dirty="0">
                <a:latin typeface="Times New Roman" panose="02020603050405020304" pitchFamily="18" charset="0"/>
                <a:cs typeface="Times New Roman" panose="02020603050405020304" pitchFamily="18" charset="0"/>
              </a:rPr>
              <a:t>права и свободы человека неотчуждаемы и принадлежат каждому </a:t>
            </a:r>
            <a:r>
              <a:rPr lang="ru-RU" u="sng" dirty="0">
                <a:latin typeface="Times New Roman" panose="02020603050405020304" pitchFamily="18" charset="0"/>
                <a:cs typeface="Times New Roman" panose="02020603050405020304" pitchFamily="18" charset="0"/>
              </a:rPr>
              <a:t>от рождения</a:t>
            </a:r>
            <a:r>
              <a:rPr lang="ru-RU" dirty="0">
                <a:latin typeface="Times New Roman" panose="02020603050405020304" pitchFamily="18" charset="0"/>
                <a:cs typeface="Times New Roman" panose="02020603050405020304" pitchFamily="18" charset="0"/>
              </a:rPr>
              <a:t>.</a:t>
            </a:r>
          </a:p>
        </p:txBody>
      </p:sp>
      <p:sp>
        <p:nvSpPr>
          <p:cNvPr id="7" name="Прямоугольник 6"/>
          <p:cNvSpPr/>
          <p:nvPr/>
        </p:nvSpPr>
        <p:spPr>
          <a:xfrm>
            <a:off x="1331640" y="1718343"/>
            <a:ext cx="7308812" cy="369332"/>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Глава 2. Права и свободы человека и гражданина</a:t>
            </a:r>
          </a:p>
        </p:txBody>
      </p:sp>
    </p:spTree>
    <p:extLst>
      <p:ext uri="{BB962C8B-B14F-4D97-AF65-F5344CB8AC3E}">
        <p14:creationId xmlns:p14="http://schemas.microsoft.com/office/powerpoint/2010/main" val="42448831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42472"/>
            <a:ext cx="4392488" cy="1323439"/>
          </a:xfrm>
          <a:prstGeom prst="rect">
            <a:avLst/>
          </a:prstGeom>
          <a:solidFill>
            <a:schemeClr val="accent4">
              <a:lumMod val="20000"/>
              <a:lumOff val="80000"/>
            </a:schemeClr>
          </a:solidFill>
          <a:ln>
            <a:solidFill>
              <a:schemeClr val="accent1"/>
            </a:solidFill>
          </a:ln>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Федеральный закон от 24 июля </a:t>
            </a:r>
            <a:r>
              <a:rPr lang="ru-RU" sz="2000" b="1" dirty="0" smtClean="0">
                <a:latin typeface="Times New Roman" panose="02020603050405020304" pitchFamily="18" charset="0"/>
                <a:cs typeface="Times New Roman" panose="02020603050405020304" pitchFamily="18" charset="0"/>
              </a:rPr>
              <a:t>1998г. №124-ФЗ</a:t>
            </a:r>
            <a:r>
              <a:rPr lang="ru-RU" sz="2000" b="1" dirty="0">
                <a:latin typeface="Times New Roman" panose="02020603050405020304" pitchFamily="18" charset="0"/>
                <a:cs typeface="Times New Roman" panose="02020603050405020304" pitchFamily="18" charset="0"/>
              </a:rPr>
              <a:t> </a:t>
            </a:r>
            <a:r>
              <a:rPr lang="ru-RU" sz="2000" b="1" dirty="0" smtClean="0">
                <a:latin typeface="Times New Roman" panose="02020603050405020304" pitchFamily="18" charset="0"/>
                <a:cs typeface="Times New Roman" panose="02020603050405020304" pitchFamily="18" charset="0"/>
              </a:rPr>
              <a:t>«Об </a:t>
            </a:r>
            <a:r>
              <a:rPr lang="ru-RU" sz="2000" b="1" dirty="0">
                <a:latin typeface="Times New Roman" panose="02020603050405020304" pitchFamily="18" charset="0"/>
                <a:cs typeface="Times New Roman" panose="02020603050405020304" pitchFamily="18" charset="0"/>
              </a:rPr>
              <a:t>основных гарантиях прав ребенка в Российской </a:t>
            </a:r>
            <a:r>
              <a:rPr lang="ru-RU" sz="2000" b="1" dirty="0" smtClean="0">
                <a:latin typeface="Times New Roman" panose="02020603050405020304" pitchFamily="18" charset="0"/>
                <a:cs typeface="Times New Roman" panose="02020603050405020304" pitchFamily="18" charset="0"/>
              </a:rPr>
              <a:t>Федерации»</a:t>
            </a:r>
            <a:endParaRPr lang="ru-RU" sz="20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17881" y="1831972"/>
            <a:ext cx="7702591" cy="769441"/>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г</a:t>
            </a:r>
            <a:r>
              <a:rPr lang="ru-RU" b="1" dirty="0" smtClean="0">
                <a:latin typeface="Times New Roman" panose="02020603050405020304" pitchFamily="18" charset="0"/>
                <a:cs typeface="Times New Roman" panose="02020603050405020304" pitchFamily="18" charset="0"/>
              </a:rPr>
              <a:t>л.1 статья 1</a:t>
            </a:r>
          </a:p>
          <a:p>
            <a:pPr algn="just"/>
            <a:endParaRPr lang="ru-RU" sz="800" b="1"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…ребенок </a:t>
            </a:r>
            <a:r>
              <a:rPr lang="ru-RU" dirty="0">
                <a:latin typeface="Times New Roman" panose="02020603050405020304" pitchFamily="18" charset="0"/>
                <a:cs typeface="Times New Roman" panose="02020603050405020304" pitchFamily="18" charset="0"/>
              </a:rPr>
              <a:t>- лицо до достижения им возраста 18 лет (совершеннолетия</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5508104" y="142472"/>
            <a:ext cx="3312368" cy="1308050"/>
          </a:xfrm>
          <a:prstGeom prst="rect">
            <a:avLst/>
          </a:prstGeom>
          <a:ln>
            <a:solidFill>
              <a:schemeClr val="accent1"/>
            </a:solidFill>
          </a:ln>
        </p:spPr>
        <p:txBody>
          <a:bodyPr wrap="square">
            <a:spAutoFit/>
          </a:bodyPr>
          <a:lstStyle/>
          <a:p>
            <a:pPr algn="just"/>
            <a:r>
              <a:rPr lang="ru-RU" sz="1500" dirty="0" smtClean="0">
                <a:latin typeface="Times New Roman" panose="02020603050405020304" pitchFamily="18" charset="0"/>
                <a:cs typeface="Times New Roman" panose="02020603050405020304" pitchFamily="18" charset="0"/>
              </a:rPr>
              <a:t>…регулирует </a:t>
            </a:r>
            <a:r>
              <a:rPr lang="ru-RU" sz="1500" dirty="0">
                <a:latin typeface="Times New Roman" panose="02020603050405020304" pitchFamily="18" charset="0"/>
                <a:cs typeface="Times New Roman" panose="02020603050405020304" pitchFamily="18" charset="0"/>
              </a:rPr>
              <a:t>отношения, возникающие в связи с реализацией основных гарантий прав и законных интересов ребенка в Российской Федерации</a:t>
            </a:r>
            <a:r>
              <a:rPr lang="ru-RU" sz="1500" dirty="0" smtClean="0">
                <a:latin typeface="Times New Roman" panose="02020603050405020304" pitchFamily="18" charset="0"/>
                <a:cs typeface="Times New Roman" panose="02020603050405020304" pitchFamily="18" charset="0"/>
              </a:rPr>
              <a:t>… гл.1статья 2</a:t>
            </a:r>
            <a:endParaRPr lang="ru-RU" sz="600" dirty="0" smtClean="0">
              <a:latin typeface="Times New Roman" panose="02020603050405020304" pitchFamily="18" charset="0"/>
              <a:cs typeface="Times New Roman" panose="02020603050405020304" pitchFamily="18" charset="0"/>
            </a:endParaRPr>
          </a:p>
          <a:p>
            <a:pPr algn="just"/>
            <a:endParaRPr lang="ru-RU" sz="100" dirty="0" smtClean="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17881" y="2780928"/>
            <a:ext cx="7488832" cy="187743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гл.1 статья 4</a:t>
            </a:r>
          </a:p>
          <a:p>
            <a:pPr algn="just"/>
            <a:endParaRPr lang="ru-RU" sz="800" b="1"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Целями </a:t>
            </a:r>
            <a:r>
              <a:rPr lang="ru-RU" dirty="0">
                <a:latin typeface="Times New Roman" panose="02020603050405020304" pitchFamily="18" charset="0"/>
                <a:cs typeface="Times New Roman" panose="02020603050405020304" pitchFamily="18" charset="0"/>
              </a:rPr>
              <a:t>государственной политики в интересах детей являются</a:t>
            </a:r>
            <a:r>
              <a:rPr lang="ru-RU" dirty="0" smtClean="0">
                <a:latin typeface="Times New Roman" panose="02020603050405020304" pitchFamily="18" charset="0"/>
                <a:cs typeface="Times New Roman" panose="02020603050405020304" pitchFamily="18" charset="0"/>
              </a:rPr>
              <a:t>:</a:t>
            </a:r>
          </a:p>
          <a:p>
            <a:pPr algn="just"/>
            <a:r>
              <a:rPr lang="ru-RU" dirty="0" smtClean="0">
                <a:latin typeface="Times New Roman" panose="02020603050405020304" pitchFamily="18" charset="0"/>
                <a:cs typeface="Times New Roman" panose="02020603050405020304" pitchFamily="18" charset="0"/>
              </a:rPr>
              <a:t>- защита </a:t>
            </a:r>
            <a:r>
              <a:rPr lang="ru-RU" dirty="0">
                <a:latin typeface="Times New Roman" panose="02020603050405020304" pitchFamily="18" charset="0"/>
                <a:cs typeface="Times New Roman" panose="02020603050405020304" pitchFamily="18" charset="0"/>
              </a:rPr>
              <a:t>детей от факторов, негативно влияющих на их физическое, интеллектуальное, психическое, духовное и нравственное развитие</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 ответственность </a:t>
            </a:r>
            <a:r>
              <a:rPr lang="ru-RU" dirty="0">
                <a:latin typeface="Times New Roman" panose="02020603050405020304" pitchFamily="18" charset="0"/>
                <a:cs typeface="Times New Roman" panose="02020603050405020304" pitchFamily="18" charset="0"/>
              </a:rPr>
              <a:t>юридических лиц, должностных лиц, граждан за нарушение прав и законных интересов ребенка, причинение ему вреда</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04801" y="4797152"/>
            <a:ext cx="7848872" cy="1877437"/>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гл.2 </a:t>
            </a:r>
            <a:r>
              <a:rPr lang="ru-RU" b="1" dirty="0">
                <a:latin typeface="Times New Roman" panose="02020603050405020304" pitchFamily="18" charset="0"/>
                <a:cs typeface="Times New Roman" panose="02020603050405020304" pitchFamily="18" charset="0"/>
              </a:rPr>
              <a:t>с</a:t>
            </a:r>
            <a:r>
              <a:rPr lang="ru-RU" b="1" dirty="0" smtClean="0">
                <a:latin typeface="Times New Roman" panose="02020603050405020304" pitchFamily="18" charset="0"/>
                <a:cs typeface="Times New Roman" panose="02020603050405020304" pitchFamily="18" charset="0"/>
              </a:rPr>
              <a:t>татья 9</a:t>
            </a:r>
            <a:endParaRPr lang="ru-RU" sz="800" dirty="0">
              <a:latin typeface="Times New Roman" panose="02020603050405020304" pitchFamily="18" charset="0"/>
              <a:cs typeface="Times New Roman" panose="02020603050405020304" pitchFamily="18" charset="0"/>
            </a:endParaRPr>
          </a:p>
          <a:p>
            <a:pPr algn="just"/>
            <a:endParaRPr lang="ru-RU" sz="800"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Меры </a:t>
            </a:r>
            <a:r>
              <a:rPr lang="ru-RU" dirty="0">
                <a:latin typeface="Times New Roman" panose="02020603050405020304" pitchFamily="18" charset="0"/>
                <a:cs typeface="Times New Roman" panose="02020603050405020304" pitchFamily="18" charset="0"/>
              </a:rPr>
              <a:t>по защите прав ребенка при осуществлении деятельности в области его образования</a:t>
            </a:r>
          </a:p>
          <a:p>
            <a:pPr algn="just"/>
            <a:r>
              <a:rPr lang="ru-RU" dirty="0">
                <a:latin typeface="Times New Roman" panose="02020603050405020304" pitchFamily="18" charset="0"/>
                <a:cs typeface="Times New Roman" panose="02020603050405020304" pitchFamily="18" charset="0"/>
              </a:rPr>
              <a:t>1. При осуществлении деятельности в области образования ребенка в семье или в организации, осуществляющей образовательную деятельность, не могут ущемляться права ребенка.</a:t>
            </a:r>
          </a:p>
        </p:txBody>
      </p:sp>
    </p:spTree>
    <p:extLst>
      <p:ext uri="{BB962C8B-B14F-4D97-AF65-F5344CB8AC3E}">
        <p14:creationId xmlns:p14="http://schemas.microsoft.com/office/powerpoint/2010/main" val="24622064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41604" y="188640"/>
            <a:ext cx="7920880" cy="3031599"/>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a:t>
            </a:r>
            <a:r>
              <a:rPr lang="ru-RU" sz="1600" b="1" dirty="0" smtClean="0">
                <a:latin typeface="Times New Roman" panose="02020603050405020304" pitchFamily="18" charset="0"/>
                <a:cs typeface="Times New Roman" panose="02020603050405020304" pitchFamily="18" charset="0"/>
              </a:rPr>
              <a:t>14</a:t>
            </a:r>
          </a:p>
          <a:p>
            <a:pPr algn="just"/>
            <a:endParaRPr lang="ru-RU" sz="800" b="1"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1</a:t>
            </a:r>
            <a:r>
              <a:rPr lang="ru-RU" sz="1600" dirty="0">
                <a:latin typeface="Times New Roman" panose="02020603050405020304" pitchFamily="18" charset="0"/>
                <a:cs typeface="Times New Roman" panose="02020603050405020304" pitchFamily="18" charset="0"/>
              </a:rPr>
              <a:t>. Меры по содействию физическому, интеллектуальному, психическому, духовному и нравственному развитию </a:t>
            </a:r>
            <a:r>
              <a:rPr lang="ru-RU" sz="1600" dirty="0" smtClean="0">
                <a:latin typeface="Times New Roman" panose="02020603050405020304" pitchFamily="18" charset="0"/>
                <a:cs typeface="Times New Roman" panose="02020603050405020304" pitchFamily="18" charset="0"/>
              </a:rPr>
              <a:t>детей:</a:t>
            </a:r>
          </a:p>
          <a:p>
            <a:pPr algn="just"/>
            <a:endParaRPr lang="ru-RU" sz="700" dirty="0" smtClean="0">
              <a:latin typeface="Times New Roman" panose="02020603050405020304" pitchFamily="18" charset="0"/>
              <a:cs typeface="Times New Roman" panose="02020603050405020304" pitchFamily="18" charset="0"/>
            </a:endParaRPr>
          </a:p>
          <a:p>
            <a:pPr algn="just"/>
            <a:r>
              <a:rPr lang="ru-RU" sz="1600" b="1" dirty="0" smtClean="0">
                <a:latin typeface="Times New Roman" panose="02020603050405020304" pitchFamily="18" charset="0"/>
                <a:cs typeface="Times New Roman" panose="02020603050405020304" pitchFamily="18" charset="0"/>
              </a:rPr>
              <a:t>Родители</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(лица, их заменяющие) </a:t>
            </a:r>
            <a:r>
              <a:rPr lang="ru-RU" sz="1600" b="1" dirty="0">
                <a:latin typeface="Times New Roman" panose="02020603050405020304" pitchFamily="18" charset="0"/>
                <a:cs typeface="Times New Roman" panose="02020603050405020304" pitchFamily="18" charset="0"/>
              </a:rPr>
              <a:t>обязаны</a:t>
            </a:r>
            <a:r>
              <a:rPr lang="ru-RU" sz="1600" dirty="0">
                <a:latin typeface="Times New Roman" panose="02020603050405020304" pitchFamily="18" charset="0"/>
                <a:cs typeface="Times New Roman" panose="02020603050405020304" pitchFamily="18" charset="0"/>
              </a:rPr>
              <a:t> заботиться о здоровье, физическом, психическом, духовном и нравственном развитии своих детей. </a:t>
            </a:r>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Лица</a:t>
            </a:r>
            <a:r>
              <a:rPr lang="ru-RU" sz="1600" dirty="0">
                <a:latin typeface="Times New Roman" panose="02020603050405020304" pitchFamily="18" charset="0"/>
                <a:cs typeface="Times New Roman" panose="02020603050405020304" pitchFamily="18" charset="0"/>
              </a:rPr>
              <a:t>, осуществляющие мероприятия по образованию, воспитанию, развитию, охране здоровья, социальной защите и социальному обслуживанию детей, содействию их социальной адаптации, социальной реабилитации и подобные мероприятия с участием детей (далее - </a:t>
            </a:r>
            <a:r>
              <a:rPr lang="ru-RU" sz="1600" b="1" dirty="0">
                <a:latin typeface="Times New Roman" panose="02020603050405020304" pitchFamily="18" charset="0"/>
                <a:cs typeface="Times New Roman" panose="02020603050405020304" pitchFamily="18" charset="0"/>
              </a:rPr>
              <a:t>лица, осуществляющие мероприятия с участием детей</a:t>
            </a:r>
            <a:r>
              <a:rPr lang="ru-RU" sz="1600" dirty="0">
                <a:latin typeface="Times New Roman" panose="02020603050405020304" pitchFamily="18" charset="0"/>
                <a:cs typeface="Times New Roman" panose="02020603050405020304" pitchFamily="18" charset="0"/>
              </a:rPr>
              <a:t>), в пределах их полномочий </a:t>
            </a:r>
            <a:r>
              <a:rPr lang="ru-RU" sz="1600" b="1" dirty="0">
                <a:latin typeface="Times New Roman" panose="02020603050405020304" pitchFamily="18" charset="0"/>
                <a:cs typeface="Times New Roman" panose="02020603050405020304" pitchFamily="18" charset="0"/>
              </a:rPr>
              <a:t>способствуют</a:t>
            </a:r>
            <a:r>
              <a:rPr lang="ru-RU" sz="1600" dirty="0">
                <a:latin typeface="Times New Roman" panose="02020603050405020304" pitchFamily="18" charset="0"/>
                <a:cs typeface="Times New Roman" panose="02020603050405020304" pitchFamily="18" charset="0"/>
              </a:rPr>
              <a:t> физическому, интеллектуальному, психическому, духовному и нравственному развитию детей.</a:t>
            </a:r>
          </a:p>
        </p:txBody>
      </p:sp>
      <p:sp>
        <p:nvSpPr>
          <p:cNvPr id="3" name="Прямоугольник 2"/>
          <p:cNvSpPr/>
          <p:nvPr/>
        </p:nvSpPr>
        <p:spPr>
          <a:xfrm>
            <a:off x="1070480" y="3573016"/>
            <a:ext cx="7920880" cy="2677656"/>
          </a:xfrm>
          <a:prstGeom prst="rect">
            <a:avLst/>
          </a:prstGeom>
        </p:spPr>
        <p:txBody>
          <a:bodyPr wrap="square">
            <a:spAutoFit/>
          </a:bodyPr>
          <a:lstStyle/>
          <a:p>
            <a:pPr algn="just"/>
            <a:r>
              <a:rPr lang="ru-RU" sz="1600" b="1" dirty="0" smtClean="0">
                <a:latin typeface="Times New Roman" panose="02020603050405020304" pitchFamily="18" charset="0"/>
                <a:cs typeface="Times New Roman" panose="02020603050405020304" pitchFamily="18" charset="0"/>
              </a:rPr>
              <a:t>гл.4 Статья 23</a:t>
            </a:r>
          </a:p>
          <a:p>
            <a:pPr algn="just"/>
            <a:endParaRPr lang="ru-RU" sz="8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Судебный </a:t>
            </a:r>
            <a:r>
              <a:rPr lang="ru-RU" sz="1600" dirty="0">
                <a:latin typeface="Times New Roman" panose="02020603050405020304" pitchFamily="18" charset="0"/>
                <a:cs typeface="Times New Roman" panose="02020603050405020304" pitchFamily="18" charset="0"/>
              </a:rPr>
              <a:t>порядок разрешения споров при исполнении настоящего Федерального закона: </a:t>
            </a:r>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Родители </a:t>
            </a:r>
            <a:r>
              <a:rPr lang="ru-RU" sz="1600" dirty="0">
                <a:latin typeface="Times New Roman" panose="02020603050405020304" pitchFamily="18" charset="0"/>
                <a:cs typeface="Times New Roman" panose="02020603050405020304" pitchFamily="18" charset="0"/>
              </a:rPr>
              <a:t>(лица, их заменяющие), а также педагогические, медицинские, социальные работники, психологи и другие специалисты, которые осуществляют функции по воспитанию, обучению, охране здоровья, социальной защите и социальному обслуживанию ребенка, содействуют его социальной адаптации, социальной реабилитации, вправе обратиться в установленном законодательством Российской Федерации порядке в суд с иском о возмещении ребенку вреда, причиненного его здоровью, имуществу, а также морального вреда.</a:t>
            </a:r>
          </a:p>
        </p:txBody>
      </p:sp>
    </p:spTree>
    <p:extLst>
      <p:ext uri="{BB962C8B-B14F-4D97-AF65-F5344CB8AC3E}">
        <p14:creationId xmlns:p14="http://schemas.microsoft.com/office/powerpoint/2010/main" val="787949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Таблица 9"/>
          <p:cNvGraphicFramePr>
            <a:graphicFrameLocks noGrp="1"/>
          </p:cNvGraphicFramePr>
          <p:nvPr>
            <p:extLst>
              <p:ext uri="{D42A27DB-BD31-4B8C-83A1-F6EECF244321}">
                <p14:modId xmlns:p14="http://schemas.microsoft.com/office/powerpoint/2010/main" val="2541965608"/>
              </p:ext>
            </p:extLst>
          </p:nvPr>
        </p:nvGraphicFramePr>
        <p:xfrm>
          <a:off x="1475656" y="1124744"/>
          <a:ext cx="7416824" cy="4404360"/>
        </p:xfrm>
        <a:graphic>
          <a:graphicData uri="http://schemas.openxmlformats.org/drawingml/2006/table">
            <a:tbl>
              <a:tblPr firstRow="1" bandRow="1">
                <a:tableStyleId>{5C22544A-7EE6-4342-B048-85BDC9FD1C3A}</a:tableStyleId>
              </a:tblPr>
              <a:tblGrid>
                <a:gridCol w="3241571"/>
                <a:gridCol w="876100"/>
                <a:gridCol w="3299153"/>
              </a:tblGrid>
              <a:tr h="370840">
                <a:tc>
                  <a:txBody>
                    <a:bodyPr/>
                    <a:lstStyle/>
                    <a:p>
                      <a:pPr algn="ctr"/>
                      <a:endParaRPr lang="ru-RU" sz="800" b="1" dirty="0" smtClean="0">
                        <a:solidFill>
                          <a:srgbClr val="000000"/>
                        </a:solidFill>
                        <a:latin typeface="Times New Roman" panose="02020603050405020304" pitchFamily="18" charset="0"/>
                        <a:cs typeface="Times New Roman" panose="02020603050405020304" pitchFamily="18" charset="0"/>
                      </a:endParaRPr>
                    </a:p>
                    <a:p>
                      <a:pPr algn="ctr"/>
                      <a:r>
                        <a:rPr lang="ru-RU" sz="1800" b="1" dirty="0" smtClean="0">
                          <a:solidFill>
                            <a:srgbClr val="000000"/>
                          </a:solidFill>
                          <a:latin typeface="Times New Roman" panose="02020603050405020304" pitchFamily="18" charset="0"/>
                          <a:cs typeface="Times New Roman" panose="02020603050405020304" pitchFamily="18" charset="0"/>
                        </a:rPr>
                        <a:t>ПООЩРЕНИЕ</a:t>
                      </a:r>
                    </a:p>
                    <a:p>
                      <a:pPr algn="ctr"/>
                      <a:endParaRPr lang="ru-RU"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algn="ctr"/>
                      <a:endParaRPr lang="ru-RU" sz="800" b="1" dirty="0" smtClean="0">
                        <a:solidFill>
                          <a:prstClr val="black"/>
                        </a:solidFill>
                        <a:latin typeface="Times New Roman" panose="02020603050405020304" pitchFamily="18" charset="0"/>
                        <a:cs typeface="Times New Roman" panose="02020603050405020304" pitchFamily="18" charset="0"/>
                      </a:endParaRPr>
                    </a:p>
                    <a:p>
                      <a:pPr algn="ctr"/>
                      <a:r>
                        <a:rPr lang="ru-RU" sz="1800" b="1" dirty="0" smtClean="0">
                          <a:solidFill>
                            <a:prstClr val="black"/>
                          </a:solidFill>
                          <a:latin typeface="Times New Roman" panose="02020603050405020304" pitchFamily="18" charset="0"/>
                          <a:cs typeface="Times New Roman" panose="02020603050405020304" pitchFamily="18" charset="0"/>
                        </a:rPr>
                        <a:t>НАКАЗАНИЕ</a:t>
                      </a: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gridSpan="3">
                  <a:txBody>
                    <a:bodyPr/>
                    <a:lstStyle/>
                    <a:p>
                      <a:pPr algn="ctr"/>
                      <a:endParaRPr lang="ru-RU" sz="1800" b="1" dirty="0" smtClean="0">
                        <a:solidFill>
                          <a:srgbClr val="000000"/>
                        </a:solidFill>
                        <a:latin typeface="Times New Roman" panose="02020603050405020304" pitchFamily="18" charset="0"/>
                        <a:cs typeface="Times New Roman" panose="02020603050405020304" pitchFamily="18" charset="0"/>
                      </a:endParaRPr>
                    </a:p>
                    <a:p>
                      <a:pPr algn="ctr"/>
                      <a:r>
                        <a:rPr lang="ru-RU" sz="1800" b="1" u="sng" dirty="0" smtClean="0">
                          <a:solidFill>
                            <a:srgbClr val="000000"/>
                          </a:solidFill>
                          <a:latin typeface="Times New Roman" panose="02020603050405020304" pitchFamily="18" charset="0"/>
                          <a:cs typeface="Times New Roman" panose="02020603050405020304" pitchFamily="18" charset="0"/>
                        </a:rPr>
                        <a:t>метод педагогического воздействия</a:t>
                      </a:r>
                    </a:p>
                    <a:p>
                      <a:pPr algn="ctr"/>
                      <a:endParaRPr lang="ru-RU" dirty="0" smtClean="0"/>
                    </a:p>
                    <a:p>
                      <a:pPr algn="ctr"/>
                      <a:endParaRPr lang="ru-RU"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ru-RU"/>
                    </a:p>
                  </a:txBody>
                  <a:tcPr/>
                </a:tc>
                <a:tc hMerge="1">
                  <a:txBody>
                    <a:bodyPr/>
                    <a:lstStyle/>
                    <a:p>
                      <a:endParaRPr lang="ru-RU"/>
                    </a:p>
                  </a:txBody>
                  <a:tcPr/>
                </a:tc>
              </a:tr>
              <a:tr h="370840">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направлен на: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стимулирование положительных проявлений личности ребенка с помощью высокой оценки его поступков,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порождение чувства удовольствия и радости от сознания признания другими усилий и стараний,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 закрепление положительных навыков, привычек и поступков. </a:t>
                      </a:r>
                      <a:endParaRPr kumimoji="0" lang="ru-RU" sz="1500" b="0"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srgbClr val="000000"/>
                          </a:solidFill>
                          <a:effectLst/>
                          <a:uLnTx/>
                          <a:uFillTx/>
                          <a:latin typeface="Times New Roman" panose="02020603050405020304" pitchFamily="18" charset="0"/>
                          <a:ea typeface="+mn-ea"/>
                          <a:cs typeface="Times New Roman" panose="02020603050405020304" pitchFamily="18" charset="0"/>
                        </a:rPr>
                        <a:t>направлен на: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предупреждение нежелательных поступков, действий,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корректирование поведения ребенка,</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«торможение» негативных проявлений личности ребенка с помощью отрицательной оценки его поступков,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5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возникновение у ребенка желания не поступать плохо, формирование умения оценивать свое поведение.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cxnSp>
        <p:nvCxnSpPr>
          <p:cNvPr id="13" name="Прямая со стрелкой 12"/>
          <p:cNvCxnSpPr/>
          <p:nvPr/>
        </p:nvCxnSpPr>
        <p:spPr>
          <a:xfrm>
            <a:off x="1475656" y="1732382"/>
            <a:ext cx="1728192" cy="504056"/>
          </a:xfrm>
          <a:prstGeom prst="straightConnector1">
            <a:avLst/>
          </a:prstGeom>
          <a:ln w="254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7179230" y="1734249"/>
            <a:ext cx="1713250" cy="542623"/>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275856" y="2342612"/>
            <a:ext cx="0" cy="504056"/>
          </a:xfrm>
          <a:prstGeom prst="straightConnector1">
            <a:avLst/>
          </a:prstGeom>
          <a:ln w="25400">
            <a:solidFill>
              <a:schemeClr val="accent5">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a:off x="7092280" y="2342612"/>
            <a:ext cx="0" cy="504056"/>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989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485964"/>
            <a:ext cx="2682979" cy="400110"/>
          </a:xfrm>
          <a:prstGeom prst="rect">
            <a:avLst/>
          </a:prstGeom>
          <a:solidFill>
            <a:schemeClr val="accent4">
              <a:lumMod val="20000"/>
              <a:lumOff val="80000"/>
            </a:schemeClr>
          </a:solidFill>
          <a:ln>
            <a:solidFill>
              <a:schemeClr val="accent1"/>
            </a:solidFill>
          </a:ln>
        </p:spPr>
        <p:txBody>
          <a:bodyPr wrap="none">
            <a:spAutoFit/>
          </a:bodyPr>
          <a:lstStyle/>
          <a:p>
            <a:r>
              <a:rPr lang="ru-RU" sz="2000" b="1" dirty="0" smtClean="0">
                <a:latin typeface="Times New Roman" panose="02020603050405020304" pitchFamily="18" charset="0"/>
                <a:cs typeface="Times New Roman" panose="02020603050405020304" pitchFamily="18" charset="0"/>
              </a:rPr>
              <a:t>Семейный </a:t>
            </a:r>
            <a:r>
              <a:rPr lang="ru-RU" sz="2000" b="1" dirty="0">
                <a:latin typeface="Times New Roman" panose="02020603050405020304" pitchFamily="18" charset="0"/>
                <a:cs typeface="Times New Roman" panose="02020603050405020304" pitchFamily="18" charset="0"/>
              </a:rPr>
              <a:t>кодекс </a:t>
            </a:r>
            <a:r>
              <a:rPr lang="ru-RU" sz="2000" b="1" dirty="0" smtClean="0">
                <a:latin typeface="Times New Roman" panose="02020603050405020304" pitchFamily="18" charset="0"/>
                <a:cs typeface="Times New Roman" panose="02020603050405020304" pitchFamily="18" charset="0"/>
              </a:rPr>
              <a:t>РФ</a:t>
            </a:r>
            <a:endParaRPr lang="ru-RU" sz="20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59632" y="1700808"/>
            <a:ext cx="4742132" cy="369332"/>
          </a:xfrm>
          <a:prstGeom prst="rect">
            <a:avLst/>
          </a:prstGeom>
        </p:spPr>
        <p:txBody>
          <a:bodyPr wrap="none">
            <a:spAutoFit/>
          </a:bodyPr>
          <a:lstStyle/>
          <a:p>
            <a:r>
              <a:rPr lang="ru-RU" b="1" dirty="0">
                <a:latin typeface="Times New Roman" panose="02020603050405020304" pitchFamily="18" charset="0"/>
                <a:cs typeface="Times New Roman" panose="02020603050405020304" pitchFamily="18" charset="0"/>
              </a:rPr>
              <a:t>Глава 11. Права несовершеннолетних детей</a:t>
            </a:r>
          </a:p>
        </p:txBody>
      </p:sp>
      <p:sp>
        <p:nvSpPr>
          <p:cNvPr id="4" name="Прямоугольник 3"/>
          <p:cNvSpPr/>
          <p:nvPr/>
        </p:nvSpPr>
        <p:spPr>
          <a:xfrm>
            <a:off x="1281974" y="3068960"/>
            <a:ext cx="7488833" cy="2154436"/>
          </a:xfrm>
          <a:prstGeom prst="rect">
            <a:avLst/>
          </a:prstGeom>
        </p:spPr>
        <p:txBody>
          <a:bodyPr wrap="square">
            <a:spAutoFit/>
          </a:bodyPr>
          <a:lstStyle/>
          <a:p>
            <a:pPr algn="just"/>
            <a:r>
              <a:rPr lang="ru-RU" b="1" dirty="0" smtClean="0">
                <a:latin typeface="Times New Roman" panose="02020603050405020304" pitchFamily="18" charset="0"/>
                <a:cs typeface="Times New Roman" panose="02020603050405020304" pitchFamily="18" charset="0"/>
              </a:rPr>
              <a:t>Статья 56. </a:t>
            </a:r>
          </a:p>
          <a:p>
            <a:pPr algn="just"/>
            <a:endParaRPr lang="ru-RU" sz="800" b="1"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Право ребенка </a:t>
            </a:r>
            <a:r>
              <a:rPr lang="ru-RU" dirty="0">
                <a:latin typeface="Times New Roman" panose="02020603050405020304" pitchFamily="18" charset="0"/>
                <a:cs typeface="Times New Roman" panose="02020603050405020304" pitchFamily="18" charset="0"/>
              </a:rPr>
              <a:t>на </a:t>
            </a:r>
            <a:r>
              <a:rPr lang="ru-RU" dirty="0" smtClean="0">
                <a:latin typeface="Times New Roman" panose="02020603050405020304" pitchFamily="18" charset="0"/>
                <a:cs typeface="Times New Roman" panose="02020603050405020304" pitchFamily="18" charset="0"/>
              </a:rPr>
              <a:t>защиту:</a:t>
            </a:r>
            <a:endParaRPr lang="ru-RU"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1. Ребенок имеет право на защиту своих прав и законных интересов.</a:t>
            </a:r>
          </a:p>
          <a:p>
            <a:pPr algn="just"/>
            <a:r>
              <a:rPr lang="ru-RU" u="sng" dirty="0">
                <a:latin typeface="Times New Roman" panose="02020603050405020304" pitchFamily="18" charset="0"/>
                <a:cs typeface="Times New Roman" panose="02020603050405020304" pitchFamily="18" charset="0"/>
              </a:rPr>
              <a:t>Защита прав и законных интересов ребенка осуществляется родителями </a:t>
            </a:r>
            <a:r>
              <a:rPr lang="ru-RU" dirty="0">
                <a:latin typeface="Times New Roman" panose="02020603050405020304" pitchFamily="18" charset="0"/>
                <a:cs typeface="Times New Roman" panose="02020603050405020304" pitchFamily="18" charset="0"/>
              </a:rPr>
              <a:t>(лицами, их заменяющими), а в случаях, предусмотренных настоящим Кодексом, органом опеки и попечительства, прокурором и судом.</a:t>
            </a:r>
          </a:p>
          <a:p>
            <a:r>
              <a:rPr lang="ru-RU" dirty="0" smtClean="0"/>
              <a:t> </a:t>
            </a:r>
            <a:endParaRPr lang="ru-RU" dirty="0"/>
          </a:p>
        </p:txBody>
      </p:sp>
    </p:spTree>
    <p:extLst>
      <p:ext uri="{BB962C8B-B14F-4D97-AF65-F5344CB8AC3E}">
        <p14:creationId xmlns:p14="http://schemas.microsoft.com/office/powerpoint/2010/main" val="1100824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57920" y="3068960"/>
            <a:ext cx="4572000" cy="923330"/>
          </a:xfrm>
          <a:prstGeom prst="rect">
            <a:avLst/>
          </a:prstGeom>
        </p:spPr>
        <p:txBody>
          <a:bodyPr>
            <a:spAutoFit/>
          </a:bodyPr>
          <a:lstStyle/>
          <a:p>
            <a:r>
              <a:rPr lang="ru-RU" b="1" dirty="0" smtClean="0">
                <a:latin typeface="Times New Roman" panose="02020603050405020304" pitchFamily="18" charset="0"/>
                <a:cs typeface="Times New Roman" panose="02020603050405020304" pitchFamily="18" charset="0"/>
              </a:rPr>
              <a:t>Воспитатель</a:t>
            </a:r>
          </a:p>
          <a:p>
            <a:r>
              <a:rPr lang="ru-RU" b="1" dirty="0" smtClean="0">
                <a:latin typeface="Times New Roman" panose="02020603050405020304" pitchFamily="18" charset="0"/>
                <a:cs typeface="Times New Roman" panose="02020603050405020304" pitchFamily="18" charset="0"/>
              </a:rPr>
              <a:t> </a:t>
            </a:r>
          </a:p>
          <a:p>
            <a:r>
              <a:rPr lang="ru-RU" b="1" dirty="0" smtClean="0">
                <a:latin typeface="Times New Roman" panose="02020603050405020304" pitchFamily="18" charset="0"/>
                <a:cs typeface="Times New Roman" panose="02020603050405020304" pitchFamily="18" charset="0"/>
              </a:rPr>
              <a:t>Должностные </a:t>
            </a:r>
            <a:r>
              <a:rPr lang="ru-RU" b="1" dirty="0">
                <a:latin typeface="Times New Roman" panose="02020603050405020304" pitchFamily="18" charset="0"/>
                <a:cs typeface="Times New Roman" panose="02020603050405020304" pitchFamily="18" charset="0"/>
              </a:rPr>
              <a:t>обязанности.</a:t>
            </a:r>
            <a:r>
              <a:rPr lang="ru-RU" dirty="0">
                <a:latin typeface="Times New Roman" panose="02020603050405020304" pitchFamily="18" charset="0"/>
                <a:cs typeface="Times New Roman" panose="02020603050405020304" pitchFamily="18" charset="0"/>
              </a:rPr>
              <a:t> </a:t>
            </a:r>
          </a:p>
        </p:txBody>
      </p:sp>
      <p:sp>
        <p:nvSpPr>
          <p:cNvPr id="3" name="Прямоугольник 2"/>
          <p:cNvSpPr/>
          <p:nvPr/>
        </p:nvSpPr>
        <p:spPr>
          <a:xfrm>
            <a:off x="1167632" y="188640"/>
            <a:ext cx="7776864" cy="1938992"/>
          </a:xfrm>
          <a:prstGeom prst="rect">
            <a:avLst/>
          </a:prstGeom>
          <a:solidFill>
            <a:schemeClr val="accent4">
              <a:lumMod val="20000"/>
              <a:lumOff val="80000"/>
            </a:schemeClr>
          </a:solidFill>
          <a:ln>
            <a:solidFill>
              <a:schemeClr val="accent1"/>
            </a:solidFill>
          </a:ln>
        </p:spPr>
        <p:txBody>
          <a:bodyPr wrap="square">
            <a:spAutoFit/>
          </a:bodyPr>
          <a:lstStyle/>
          <a:p>
            <a:pPr algn="just"/>
            <a:r>
              <a:rPr lang="ru-RU" sz="2000" b="1" dirty="0">
                <a:latin typeface="Times New Roman" panose="02020603050405020304" pitchFamily="18" charset="0"/>
                <a:cs typeface="Times New Roman" panose="02020603050405020304" pitchFamily="18" charset="0"/>
              </a:rPr>
              <a:t>Приказ </a:t>
            </a:r>
            <a:r>
              <a:rPr lang="ru-RU" sz="2000" b="1" dirty="0" err="1" smtClean="0">
                <a:latin typeface="Times New Roman" panose="02020603050405020304" pitchFamily="18" charset="0"/>
                <a:cs typeface="Times New Roman" panose="02020603050405020304" pitchFamily="18" charset="0"/>
              </a:rPr>
              <a:t>Mинздравсоцразвития</a:t>
            </a:r>
            <a:r>
              <a:rPr lang="ru-RU" sz="2000" b="1" dirty="0" smtClean="0">
                <a:latin typeface="Times New Roman" panose="02020603050405020304" pitchFamily="18" charset="0"/>
                <a:cs typeface="Times New Roman" panose="02020603050405020304" pitchFamily="18" charset="0"/>
              </a:rPr>
              <a:t> России </a:t>
            </a:r>
            <a:r>
              <a:rPr lang="ru-RU" sz="2000" b="1" dirty="0">
                <a:latin typeface="Times New Roman" panose="02020603050405020304" pitchFamily="18" charset="0"/>
                <a:cs typeface="Times New Roman" panose="02020603050405020304" pitchFamily="18" charset="0"/>
              </a:rPr>
              <a:t>от 26 августа 2010 г. </a:t>
            </a:r>
            <a:r>
              <a:rPr lang="ru-RU" sz="2000" b="1" dirty="0" smtClean="0">
                <a:latin typeface="Times New Roman" panose="02020603050405020304" pitchFamily="18" charset="0"/>
                <a:cs typeface="Times New Roman" panose="02020603050405020304" pitchFamily="18" charset="0"/>
              </a:rPr>
              <a:t>№ </a:t>
            </a:r>
            <a:r>
              <a:rPr lang="ru-RU" sz="2000" b="1" dirty="0">
                <a:latin typeface="Times New Roman" panose="02020603050405020304" pitchFamily="18" charset="0"/>
                <a:cs typeface="Times New Roman" panose="02020603050405020304" pitchFamily="18" charset="0"/>
              </a:rPr>
              <a:t>761н г. Москва</a:t>
            </a:r>
          </a:p>
          <a:p>
            <a:pPr algn="just"/>
            <a:r>
              <a:rPr lang="ru-RU" sz="2000" b="1" dirty="0" smtClean="0">
                <a:latin typeface="Times New Roman" panose="02020603050405020304" pitchFamily="18" charset="0"/>
                <a:cs typeface="Times New Roman" panose="02020603050405020304" pitchFamily="18" charset="0"/>
              </a:rPr>
              <a:t>«Об </a:t>
            </a:r>
            <a:r>
              <a:rPr lang="ru-RU" sz="2000" b="1" dirty="0">
                <a:latin typeface="Times New Roman" panose="02020603050405020304" pitchFamily="18" charset="0"/>
                <a:cs typeface="Times New Roman" panose="02020603050405020304" pitchFamily="18" charset="0"/>
              </a:rPr>
              <a:t>утверждении Единого квалификационного справочника должностей руководителей, специалистов и служащих, раздел </a:t>
            </a:r>
            <a:r>
              <a:rPr lang="ru-RU" sz="2000" b="1" dirty="0" smtClean="0">
                <a:latin typeface="Times New Roman" panose="02020603050405020304" pitchFamily="18" charset="0"/>
                <a:cs typeface="Times New Roman" panose="02020603050405020304" pitchFamily="18" charset="0"/>
              </a:rPr>
              <a:t>«Квалификационные </a:t>
            </a:r>
            <a:r>
              <a:rPr lang="ru-RU" sz="2000" b="1" dirty="0">
                <a:latin typeface="Times New Roman" panose="02020603050405020304" pitchFamily="18" charset="0"/>
                <a:cs typeface="Times New Roman" panose="02020603050405020304" pitchFamily="18" charset="0"/>
              </a:rPr>
              <a:t>характеристики должностей работников </a:t>
            </a:r>
            <a:r>
              <a:rPr lang="ru-RU" sz="2000" b="1" dirty="0" smtClean="0">
                <a:latin typeface="Times New Roman" panose="02020603050405020304" pitchFamily="18" charset="0"/>
                <a:cs typeface="Times New Roman" panose="02020603050405020304" pitchFamily="18" charset="0"/>
              </a:rPr>
              <a:t>образования»</a:t>
            </a:r>
            <a:endParaRPr lang="ru-RU" sz="2000" b="1" dirty="0">
              <a:effectLst/>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157920" y="4365104"/>
            <a:ext cx="7776414" cy="923330"/>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a:t>
            </a:r>
            <a:r>
              <a:rPr lang="ru-RU" u="sng" dirty="0" smtClean="0">
                <a:latin typeface="Times New Roman" panose="02020603050405020304" pitchFamily="18" charset="0"/>
                <a:cs typeface="Times New Roman" panose="02020603050405020304" pitchFamily="18" charset="0"/>
              </a:rPr>
              <a:t>Соблюдает </a:t>
            </a:r>
            <a:r>
              <a:rPr lang="ru-RU" u="sng" dirty="0">
                <a:latin typeface="Times New Roman" panose="02020603050405020304" pitchFamily="18" charset="0"/>
                <a:cs typeface="Times New Roman" panose="02020603050405020304" pitchFamily="18" charset="0"/>
              </a:rPr>
              <a:t>права и свободы</a:t>
            </a:r>
            <a:r>
              <a:rPr lang="ru-RU" dirty="0">
                <a:latin typeface="Times New Roman" panose="02020603050405020304" pitchFamily="18" charset="0"/>
                <a:cs typeface="Times New Roman" panose="02020603050405020304" pitchFamily="18" charset="0"/>
              </a:rPr>
              <a:t> обучающихся, </a:t>
            </a:r>
            <a:r>
              <a:rPr lang="ru-RU" u="sng" dirty="0">
                <a:latin typeface="Times New Roman" panose="02020603050405020304" pitchFamily="18" charset="0"/>
                <a:cs typeface="Times New Roman" panose="02020603050405020304" pitchFamily="18" charset="0"/>
              </a:rPr>
              <a:t>воспитанников</a:t>
            </a:r>
            <a:r>
              <a:rPr lang="ru-RU" dirty="0">
                <a:latin typeface="Times New Roman" panose="02020603050405020304" pitchFamily="18" charset="0"/>
                <a:cs typeface="Times New Roman" panose="02020603050405020304" pitchFamily="18" charset="0"/>
              </a:rPr>
              <a:t>, несет ответственность за их жизнь, здоровье и безопасность в период образовательного </a:t>
            </a:r>
            <a:r>
              <a:rPr lang="ru-RU" dirty="0" smtClean="0">
                <a:latin typeface="Times New Roman" panose="02020603050405020304" pitchFamily="18" charset="0"/>
                <a:cs typeface="Times New Roman" panose="02020603050405020304" pitchFamily="18" charset="0"/>
              </a:rPr>
              <a:t>процесса…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493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120940"/>
            <a:ext cx="6552728" cy="707886"/>
          </a:xfrm>
          <a:prstGeom prst="rect">
            <a:avLst/>
          </a:prstGeom>
          <a:solidFill>
            <a:schemeClr val="accent4">
              <a:lumMod val="20000"/>
              <a:lumOff val="80000"/>
            </a:schemeClr>
          </a:solidFill>
          <a:ln>
            <a:solidFill>
              <a:schemeClr val="accent1"/>
            </a:solidFill>
          </a:ln>
        </p:spPr>
        <p:txBody>
          <a:bodyPr wrap="square">
            <a:spAutoFit/>
          </a:bodyPr>
          <a:lstStyle/>
          <a:p>
            <a:r>
              <a:rPr lang="ru-RU" sz="2000" b="1" dirty="0" smtClean="0">
                <a:latin typeface="Times New Roman" panose="02020603050405020304" pitchFamily="18" charset="0"/>
                <a:cs typeface="Times New Roman" panose="02020603050405020304" pitchFamily="18" charset="0"/>
              </a:rPr>
              <a:t>Федеральный закон РФ «Об образовании в Российской Федерации» </a:t>
            </a:r>
            <a:r>
              <a:rPr lang="ru-RU" sz="2000" b="1" dirty="0">
                <a:latin typeface="Times New Roman" panose="02020603050405020304" pitchFamily="18" charset="0"/>
                <a:cs typeface="Times New Roman" panose="02020603050405020304" pitchFamily="18" charset="0"/>
              </a:rPr>
              <a:t>№</a:t>
            </a:r>
            <a:r>
              <a:rPr lang="ru-RU" sz="2000" b="1" dirty="0" smtClean="0">
                <a:latin typeface="Times New Roman" panose="02020603050405020304" pitchFamily="18" charset="0"/>
                <a:cs typeface="Times New Roman" panose="02020603050405020304" pitchFamily="18" charset="0"/>
              </a:rPr>
              <a:t> 273-ФЗ </a:t>
            </a:r>
            <a:r>
              <a:rPr lang="ru-RU" sz="2000" b="1" dirty="0">
                <a:latin typeface="Times New Roman" panose="02020603050405020304" pitchFamily="18" charset="0"/>
                <a:cs typeface="Times New Roman" panose="02020603050405020304" pitchFamily="18" charset="0"/>
              </a:rPr>
              <a:t>от 29.12.2012</a:t>
            </a:r>
          </a:p>
        </p:txBody>
      </p:sp>
      <p:sp>
        <p:nvSpPr>
          <p:cNvPr id="3" name="Прямоугольник 2"/>
          <p:cNvSpPr/>
          <p:nvPr/>
        </p:nvSpPr>
        <p:spPr>
          <a:xfrm>
            <a:off x="1139948" y="1052736"/>
            <a:ext cx="7608516" cy="1431161"/>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34. Основные права обучающихся и меры их социальной поддержки и </a:t>
            </a:r>
            <a:r>
              <a:rPr lang="ru-RU" sz="1600" b="1" dirty="0" smtClean="0">
                <a:latin typeface="Times New Roman" panose="02020603050405020304" pitchFamily="18" charset="0"/>
                <a:cs typeface="Times New Roman" panose="02020603050405020304" pitchFamily="18" charset="0"/>
              </a:rPr>
              <a:t>стимулирования</a:t>
            </a:r>
          </a:p>
          <a:p>
            <a:pPr algn="just"/>
            <a:endParaRPr lang="ru-RU" sz="700" b="1" dirty="0" smtClean="0">
              <a:latin typeface="Times New Roman" panose="02020603050405020304" pitchFamily="18" charset="0"/>
              <a:cs typeface="Times New Roman" panose="02020603050405020304" pitchFamily="18" charset="0"/>
            </a:endParaRPr>
          </a:p>
          <a:p>
            <a:pPr marL="342900" indent="-342900" algn="just">
              <a:buAutoNum type="arabicPeriod"/>
            </a:pPr>
            <a:r>
              <a:rPr lang="ru-RU" sz="1600" dirty="0" smtClean="0">
                <a:latin typeface="Times New Roman" panose="02020603050405020304" pitchFamily="18" charset="0"/>
                <a:cs typeface="Times New Roman" panose="02020603050405020304" pitchFamily="18" charset="0"/>
              </a:rPr>
              <a:t>Обучающимся </a:t>
            </a:r>
            <a:r>
              <a:rPr lang="ru-RU" sz="1600" dirty="0">
                <a:latin typeface="Times New Roman" panose="02020603050405020304" pitchFamily="18" charset="0"/>
                <a:cs typeface="Times New Roman" panose="02020603050405020304" pitchFamily="18" charset="0"/>
              </a:rPr>
              <a:t>предоставляются академические права на</a:t>
            </a:r>
            <a:r>
              <a:rPr lang="ru-RU" sz="1600" dirty="0" smtClean="0">
                <a:latin typeface="Times New Roman" panose="02020603050405020304" pitchFamily="18" charset="0"/>
                <a:cs typeface="Times New Roman" panose="02020603050405020304" pitchFamily="18" charset="0"/>
              </a:rPr>
              <a:t>:</a:t>
            </a:r>
          </a:p>
          <a:p>
            <a:pPr algn="just"/>
            <a:r>
              <a:rPr lang="ru-RU" sz="1600" dirty="0">
                <a:latin typeface="Times New Roman" panose="02020603050405020304" pitchFamily="18" charset="0"/>
                <a:cs typeface="Times New Roman" panose="02020603050405020304" pitchFamily="18" charset="0"/>
              </a:rPr>
              <a:t>9) </a:t>
            </a:r>
            <a:r>
              <a:rPr lang="ru-RU" sz="1600" u="sng" dirty="0">
                <a:latin typeface="Times New Roman" panose="02020603050405020304" pitchFamily="18" charset="0"/>
                <a:cs typeface="Times New Roman" panose="02020603050405020304" pitchFamily="18" charset="0"/>
              </a:rPr>
              <a:t>уважение человеческого достоинства, защиту от всех форм физического и психического насилия, оскорбления личности, охрану жизни и </a:t>
            </a:r>
            <a:r>
              <a:rPr lang="ru-RU" sz="1600" u="sng" dirty="0" smtClean="0">
                <a:latin typeface="Times New Roman" panose="02020603050405020304" pitchFamily="18" charset="0"/>
                <a:cs typeface="Times New Roman" panose="02020603050405020304" pitchFamily="18" charset="0"/>
              </a:rPr>
              <a:t>здоровья</a:t>
            </a:r>
            <a:endParaRPr lang="ru-RU" sz="1600" b="1" u="sng" dirty="0">
              <a:latin typeface="Times New Roman" panose="02020603050405020304" pitchFamily="18" charset="0"/>
              <a:cs typeface="Times New Roman" panose="02020603050405020304" pitchFamily="18" charset="0"/>
            </a:endParaRPr>
          </a:p>
        </p:txBody>
      </p:sp>
      <p:sp>
        <p:nvSpPr>
          <p:cNvPr id="4" name="Прямоугольник 3"/>
          <p:cNvSpPr/>
          <p:nvPr/>
        </p:nvSpPr>
        <p:spPr>
          <a:xfrm>
            <a:off x="1140761" y="2770530"/>
            <a:ext cx="7632848" cy="1692771"/>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41. Охрана здоровья </a:t>
            </a:r>
            <a:r>
              <a:rPr lang="ru-RU" sz="1600" b="1" dirty="0" smtClean="0">
                <a:latin typeface="Times New Roman" panose="02020603050405020304" pitchFamily="18" charset="0"/>
                <a:cs typeface="Times New Roman" panose="02020603050405020304" pitchFamily="18" charset="0"/>
              </a:rPr>
              <a:t>обучающихся</a:t>
            </a:r>
          </a:p>
          <a:p>
            <a:pPr algn="just"/>
            <a:endParaRPr lang="ru-RU" sz="800" b="1" dirty="0" smtClean="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1. Охрана здоровья обучающихся включает в себя:</a:t>
            </a:r>
          </a:p>
          <a:p>
            <a:pPr algn="just"/>
            <a:r>
              <a:rPr lang="ru-RU" sz="1600" dirty="0" smtClean="0">
                <a:latin typeface="Times New Roman" panose="02020603050405020304" pitchFamily="18" charset="0"/>
                <a:cs typeface="Times New Roman" panose="02020603050405020304" pitchFamily="18" charset="0"/>
              </a:rPr>
              <a:t>8</a:t>
            </a:r>
            <a:r>
              <a:rPr lang="ru-RU" sz="1600" dirty="0">
                <a:latin typeface="Times New Roman" panose="02020603050405020304" pitchFamily="18" charset="0"/>
                <a:cs typeface="Times New Roman" panose="02020603050405020304" pitchFamily="18" charset="0"/>
              </a:rPr>
              <a:t>) обеспечение безопасности обучающихся во время пребывания в организации, осуществляющей образовательную деятельность</a:t>
            </a:r>
            <a:r>
              <a:rPr lang="ru-RU" sz="1600" dirty="0" smtClean="0">
                <a:latin typeface="Times New Roman" panose="02020603050405020304" pitchFamily="18" charset="0"/>
                <a:cs typeface="Times New Roman" panose="02020603050405020304" pitchFamily="18" charset="0"/>
              </a:rPr>
              <a:t>;</a:t>
            </a:r>
          </a:p>
          <a:p>
            <a:pPr algn="just"/>
            <a:r>
              <a:rPr lang="ru-RU" sz="1600" dirty="0">
                <a:latin typeface="Times New Roman" panose="02020603050405020304" pitchFamily="18" charset="0"/>
                <a:cs typeface="Times New Roman" panose="02020603050405020304" pitchFamily="18" charset="0"/>
              </a:rPr>
              <a:t>9) профилактику несчастных случаев с обучающимися во время пребывания в организации, осуществляющей образовательную деятельность;</a:t>
            </a:r>
            <a:endParaRPr lang="ru-RU" b="1"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40761" y="4858312"/>
            <a:ext cx="7673802" cy="1446550"/>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44. Права, обязанности и ответственность в сфере образования родителей (законных представителей) несовершеннолетних </a:t>
            </a:r>
            <a:r>
              <a:rPr lang="ru-RU" sz="1600" b="1" dirty="0" smtClean="0">
                <a:latin typeface="Times New Roman" panose="02020603050405020304" pitchFamily="18" charset="0"/>
                <a:cs typeface="Times New Roman" panose="02020603050405020304" pitchFamily="18" charset="0"/>
              </a:rPr>
              <a:t>обучающихся</a:t>
            </a:r>
          </a:p>
          <a:p>
            <a:pPr algn="just"/>
            <a:endParaRPr lang="ru-RU" sz="800" b="1" dirty="0" smtClean="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3. Родители (законные представители) несовершеннолетних обучающихся имеют право</a:t>
            </a:r>
            <a:r>
              <a:rPr lang="ru-RU" sz="1600" dirty="0" smtClean="0">
                <a:latin typeface="Times New Roman" panose="02020603050405020304" pitchFamily="18" charset="0"/>
                <a:cs typeface="Times New Roman" panose="02020603050405020304" pitchFamily="18" charset="0"/>
              </a:rPr>
              <a:t>:</a:t>
            </a:r>
          </a:p>
          <a:p>
            <a:pPr algn="just"/>
            <a:r>
              <a:rPr lang="ru-RU" sz="1600" dirty="0">
                <a:latin typeface="Times New Roman" panose="02020603050405020304" pitchFamily="18" charset="0"/>
                <a:cs typeface="Times New Roman" panose="02020603050405020304" pitchFamily="18" charset="0"/>
              </a:rPr>
              <a:t>5) защищать права и законные интересы </a:t>
            </a:r>
            <a:r>
              <a:rPr lang="ru-RU" sz="1600" dirty="0" smtClean="0">
                <a:latin typeface="Times New Roman" panose="02020603050405020304" pitchFamily="18" charset="0"/>
                <a:cs typeface="Times New Roman" panose="02020603050405020304" pitchFamily="18" charset="0"/>
              </a:rPr>
              <a:t>обучающихся</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92899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260648"/>
            <a:ext cx="7920880" cy="2400657"/>
          </a:xfrm>
          <a:prstGeom prst="rect">
            <a:avLst/>
          </a:prstGeom>
        </p:spPr>
        <p:txBody>
          <a:bodyPr wrap="square">
            <a:spAutoFit/>
          </a:bodyPr>
          <a:lstStyle/>
          <a:p>
            <a:pPr algn="just"/>
            <a:r>
              <a:rPr lang="ru-RU" sz="1500" b="1" dirty="0">
                <a:latin typeface="Times New Roman" panose="02020603050405020304" pitchFamily="18" charset="0"/>
                <a:cs typeface="Times New Roman" panose="02020603050405020304" pitchFamily="18" charset="0"/>
              </a:rPr>
              <a:t>Статья 45. Защита прав обучающихся, родителей (законных представителей) несовершеннолетних </a:t>
            </a:r>
            <a:r>
              <a:rPr lang="ru-RU" sz="1500" b="1" dirty="0" smtClean="0">
                <a:latin typeface="Times New Roman" panose="02020603050405020304" pitchFamily="18" charset="0"/>
                <a:cs typeface="Times New Roman" panose="02020603050405020304" pitchFamily="18" charset="0"/>
              </a:rPr>
              <a:t>обучающихся</a:t>
            </a:r>
          </a:p>
          <a:p>
            <a:pPr algn="just"/>
            <a:r>
              <a:rPr lang="ru-RU" sz="1500" dirty="0">
                <a:latin typeface="Times New Roman" panose="02020603050405020304" pitchFamily="18" charset="0"/>
                <a:cs typeface="Times New Roman" panose="02020603050405020304" pitchFamily="18" charset="0"/>
              </a:rPr>
              <a:t>1. В целях защиты своих прав обучающиеся, родители (законные представители) несовершеннолетних обучающихся самостоятельно или через своих представителей вправе:</a:t>
            </a:r>
          </a:p>
          <a:p>
            <a:pPr algn="just"/>
            <a:r>
              <a:rPr lang="ru-RU" sz="1500" dirty="0">
                <a:latin typeface="Times New Roman" panose="02020603050405020304" pitchFamily="18" charset="0"/>
                <a:cs typeface="Times New Roman" panose="02020603050405020304" pitchFamily="18" charset="0"/>
              </a:rPr>
              <a:t>1) </a:t>
            </a:r>
            <a:r>
              <a:rPr lang="ru-RU" sz="1500" u="sng" dirty="0">
                <a:latin typeface="Times New Roman" panose="02020603050405020304" pitchFamily="18" charset="0"/>
                <a:cs typeface="Times New Roman" panose="02020603050405020304" pitchFamily="18" charset="0"/>
              </a:rPr>
              <a:t>направлять</a:t>
            </a:r>
            <a:r>
              <a:rPr lang="ru-RU" sz="1500" dirty="0">
                <a:latin typeface="Times New Roman" panose="02020603050405020304" pitchFamily="18" charset="0"/>
                <a:cs typeface="Times New Roman" panose="02020603050405020304" pitchFamily="18" charset="0"/>
              </a:rPr>
              <a:t> в органы управления организацией, осуществляющей образовательную деятельность, </a:t>
            </a:r>
            <a:r>
              <a:rPr lang="ru-RU" sz="1500" u="sng" dirty="0">
                <a:latin typeface="Times New Roman" panose="02020603050405020304" pitchFamily="18" charset="0"/>
                <a:cs typeface="Times New Roman" panose="02020603050405020304" pitchFamily="18" charset="0"/>
              </a:rPr>
              <a:t>обращения о применении к работникам </a:t>
            </a:r>
            <a:r>
              <a:rPr lang="ru-RU" sz="1500" dirty="0">
                <a:latin typeface="Times New Roman" panose="02020603050405020304" pitchFamily="18" charset="0"/>
                <a:cs typeface="Times New Roman" panose="02020603050405020304" pitchFamily="18" charset="0"/>
              </a:rPr>
              <a:t>указанных организаций, нарушающим и (или) ущемляющим права обучающихся, родителей (законных представителей) несовершеннолетних обучающихся, </a:t>
            </a:r>
            <a:r>
              <a:rPr lang="ru-RU" sz="1500" u="sng" dirty="0">
                <a:latin typeface="Times New Roman" panose="02020603050405020304" pitchFamily="18" charset="0"/>
                <a:cs typeface="Times New Roman" panose="02020603050405020304" pitchFamily="18" charset="0"/>
              </a:rPr>
              <a:t>дисциплинарных взысканий</a:t>
            </a:r>
            <a:r>
              <a:rPr lang="ru-RU" sz="1500" dirty="0">
                <a:latin typeface="Times New Roman" panose="02020603050405020304" pitchFamily="18" charset="0"/>
                <a:cs typeface="Times New Roman" panose="02020603050405020304" pitchFamily="18" charset="0"/>
              </a:rPr>
              <a:t>. Такие обращения подлежат обязательному рассмотрению указанными органами с привлечением обучающихся, родителей (законных представителей) несовершеннолетних обучающихся</a:t>
            </a:r>
            <a:r>
              <a:rPr lang="ru-RU" sz="1500" dirty="0" smtClean="0">
                <a:latin typeface="Times New Roman" panose="02020603050405020304" pitchFamily="18" charset="0"/>
                <a:cs typeface="Times New Roman" panose="02020603050405020304" pitchFamily="18" charset="0"/>
              </a:rPr>
              <a:t>;</a:t>
            </a:r>
            <a:endParaRPr lang="ru-RU" sz="1500"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15616" y="2996952"/>
            <a:ext cx="7947854" cy="3785652"/>
          </a:xfrm>
          <a:prstGeom prst="rect">
            <a:avLst/>
          </a:prstGeom>
        </p:spPr>
        <p:txBody>
          <a:bodyPr wrap="square">
            <a:spAutoFit/>
          </a:bodyPr>
          <a:lstStyle/>
          <a:p>
            <a:pPr algn="just"/>
            <a:r>
              <a:rPr lang="ru-RU" sz="1500" b="1" dirty="0">
                <a:latin typeface="Times New Roman" panose="02020603050405020304" pitchFamily="18" charset="0"/>
                <a:cs typeface="Times New Roman" panose="02020603050405020304" pitchFamily="18" charset="0"/>
              </a:rPr>
              <a:t>Статья 48. Обязанности и ответственность педагогических </a:t>
            </a:r>
            <a:r>
              <a:rPr lang="ru-RU" sz="1500" b="1" dirty="0" smtClean="0">
                <a:latin typeface="Times New Roman" panose="02020603050405020304" pitchFamily="18" charset="0"/>
                <a:cs typeface="Times New Roman" panose="02020603050405020304" pitchFamily="18" charset="0"/>
              </a:rPr>
              <a:t>работников</a:t>
            </a:r>
          </a:p>
          <a:p>
            <a:pPr algn="just"/>
            <a:r>
              <a:rPr lang="ru-RU" sz="1500" dirty="0">
                <a:latin typeface="Times New Roman" panose="02020603050405020304" pitchFamily="18" charset="0"/>
                <a:cs typeface="Times New Roman" panose="02020603050405020304" pitchFamily="18" charset="0"/>
              </a:rPr>
              <a:t>1. Педагогические работники обязаны:</a:t>
            </a:r>
          </a:p>
          <a:p>
            <a:pPr algn="just"/>
            <a:r>
              <a:rPr lang="ru-RU" sz="1500" dirty="0">
                <a:latin typeface="Times New Roman" panose="02020603050405020304" pitchFamily="18" charset="0"/>
                <a:cs typeface="Times New Roman" panose="02020603050405020304" pitchFamily="18" charset="0"/>
              </a:rPr>
              <a:t>1) осуществлять свою деятельность на высоком профессиональном уровне, обеспечивать в полном объеме реализацию преподаваемых учебных предмета, курса, дисциплины (модуля) в соответствии с утвержденной рабочей программой;</a:t>
            </a:r>
          </a:p>
          <a:p>
            <a:pPr algn="just"/>
            <a:r>
              <a:rPr lang="ru-RU" sz="1500" dirty="0">
                <a:latin typeface="Times New Roman" panose="02020603050405020304" pitchFamily="18" charset="0"/>
                <a:cs typeface="Times New Roman" panose="02020603050405020304" pitchFamily="18" charset="0"/>
              </a:rPr>
              <a:t>2) соблюдать </a:t>
            </a:r>
            <a:r>
              <a:rPr lang="ru-RU" sz="1500" u="sng" dirty="0">
                <a:latin typeface="Times New Roman" panose="02020603050405020304" pitchFamily="18" charset="0"/>
                <a:cs typeface="Times New Roman" panose="02020603050405020304" pitchFamily="18" charset="0"/>
              </a:rPr>
              <a:t>правовые, нравственные и этические нормы</a:t>
            </a:r>
            <a:r>
              <a:rPr lang="ru-RU" sz="1500" dirty="0">
                <a:latin typeface="Times New Roman" panose="02020603050405020304" pitchFamily="18" charset="0"/>
                <a:cs typeface="Times New Roman" panose="02020603050405020304" pitchFamily="18" charset="0"/>
              </a:rPr>
              <a:t>, следовать требованиям профессиональной этики;</a:t>
            </a:r>
          </a:p>
          <a:p>
            <a:pPr algn="just"/>
            <a:r>
              <a:rPr lang="ru-RU" sz="1500" dirty="0">
                <a:latin typeface="Times New Roman" panose="02020603050405020304" pitchFamily="18" charset="0"/>
                <a:cs typeface="Times New Roman" panose="02020603050405020304" pitchFamily="18" charset="0"/>
              </a:rPr>
              <a:t>3) </a:t>
            </a:r>
            <a:r>
              <a:rPr lang="ru-RU" sz="1500" u="sng" dirty="0">
                <a:latin typeface="Times New Roman" panose="02020603050405020304" pitchFamily="18" charset="0"/>
                <a:cs typeface="Times New Roman" panose="02020603050405020304" pitchFamily="18" charset="0"/>
              </a:rPr>
              <a:t>уважать честь и достоинство обучающихся </a:t>
            </a:r>
            <a:r>
              <a:rPr lang="ru-RU" sz="1500" dirty="0">
                <a:latin typeface="Times New Roman" panose="02020603050405020304" pitchFamily="18" charset="0"/>
                <a:cs typeface="Times New Roman" panose="02020603050405020304" pitchFamily="18" charset="0"/>
              </a:rPr>
              <a:t>и других участников образовательных </a:t>
            </a:r>
            <a:r>
              <a:rPr lang="ru-RU" sz="1500" dirty="0" smtClean="0">
                <a:latin typeface="Times New Roman" panose="02020603050405020304" pitchFamily="18" charset="0"/>
                <a:cs typeface="Times New Roman" panose="02020603050405020304" pitchFamily="18" charset="0"/>
              </a:rPr>
              <a:t>отношений</a:t>
            </a:r>
          </a:p>
          <a:p>
            <a:pPr algn="just"/>
            <a:r>
              <a:rPr lang="ru-RU" sz="1500" dirty="0">
                <a:latin typeface="Times New Roman" panose="02020603050405020304" pitchFamily="18" charset="0"/>
                <a:cs typeface="Times New Roman" panose="02020603050405020304" pitchFamily="18" charset="0"/>
              </a:rPr>
              <a:t>11) </a:t>
            </a:r>
            <a:r>
              <a:rPr lang="ru-RU" sz="1500" u="sng" dirty="0">
                <a:latin typeface="Times New Roman" panose="02020603050405020304" pitchFamily="18" charset="0"/>
                <a:cs typeface="Times New Roman" panose="02020603050405020304" pitchFamily="18" charset="0"/>
              </a:rPr>
              <a:t>соблюдать устав образовательной организации</a:t>
            </a:r>
            <a:r>
              <a:rPr lang="ru-RU" sz="1500" dirty="0">
                <a:latin typeface="Times New Roman" panose="02020603050405020304" pitchFamily="18" charset="0"/>
                <a:cs typeface="Times New Roman" panose="02020603050405020304" pitchFamily="18" charset="0"/>
              </a:rPr>
              <a:t>, положение о специализированном структурном образовательном подразделении организации, осуществляющей обучение, правила внутреннего трудового распорядка</a:t>
            </a:r>
            <a:r>
              <a:rPr lang="ru-RU" sz="1500" dirty="0" smtClean="0">
                <a:latin typeface="Times New Roman" panose="02020603050405020304" pitchFamily="18" charset="0"/>
                <a:cs typeface="Times New Roman" panose="02020603050405020304" pitchFamily="18" charset="0"/>
              </a:rPr>
              <a:t>.</a:t>
            </a:r>
          </a:p>
          <a:p>
            <a:pPr algn="just"/>
            <a:endParaRPr lang="ru-RU" sz="1500" b="1" dirty="0" smtClean="0">
              <a:latin typeface="Times New Roman" panose="02020603050405020304" pitchFamily="18" charset="0"/>
              <a:cs typeface="Times New Roman" panose="02020603050405020304" pitchFamily="18" charset="0"/>
            </a:endParaRPr>
          </a:p>
          <a:p>
            <a:pPr algn="just"/>
            <a:r>
              <a:rPr lang="ru-RU" sz="1500" dirty="0">
                <a:latin typeface="Times New Roman" panose="02020603050405020304" pitchFamily="18" charset="0"/>
                <a:cs typeface="Times New Roman" panose="02020603050405020304" pitchFamily="18" charset="0"/>
              </a:rPr>
              <a:t>4. Педагогические работники </a:t>
            </a:r>
            <a:r>
              <a:rPr lang="ru-RU" sz="1500" u="sng" dirty="0">
                <a:latin typeface="Times New Roman" panose="02020603050405020304" pitchFamily="18" charset="0"/>
                <a:cs typeface="Times New Roman" panose="02020603050405020304" pitchFamily="18" charset="0"/>
              </a:rPr>
              <a:t>несут ответственность за неисполнение или ненадлежащее исполнение возложенных на них обязанностей </a:t>
            </a:r>
            <a:r>
              <a:rPr lang="ru-RU" sz="1500" dirty="0">
                <a:latin typeface="Times New Roman" panose="02020603050405020304" pitchFamily="18" charset="0"/>
                <a:cs typeface="Times New Roman" panose="02020603050405020304" pitchFamily="18" charset="0"/>
              </a:rPr>
              <a:t>в порядке и в случаях, которые установлены федеральными законами</a:t>
            </a:r>
            <a:endParaRPr lang="ru-RU" sz="1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0435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64554" y="1628800"/>
            <a:ext cx="7799933" cy="421653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3.3</a:t>
            </a:r>
            <a:r>
              <a:rPr lang="ru-RU" dirty="0">
                <a:latin typeface="Times New Roman" panose="02020603050405020304" pitchFamily="18" charset="0"/>
                <a:cs typeface="Times New Roman" panose="02020603050405020304" pitchFamily="18" charset="0"/>
              </a:rPr>
              <a:t>. Учреждение обязано осуществлять свою деятельность в соответствии с </a:t>
            </a:r>
            <a:r>
              <a:rPr lang="ru-RU" dirty="0" smtClean="0">
                <a:latin typeface="Times New Roman" panose="02020603050405020304" pitchFamily="18" charset="0"/>
                <a:cs typeface="Times New Roman" panose="02020603050405020304" pitchFamily="18" charset="0"/>
              </a:rPr>
              <a:t>законодательством </a:t>
            </a:r>
            <a:r>
              <a:rPr lang="ru-RU" dirty="0">
                <a:latin typeface="Times New Roman" panose="02020603050405020304" pitchFamily="18" charset="0"/>
                <a:cs typeface="Times New Roman" panose="02020603050405020304" pitchFamily="18" charset="0"/>
              </a:rPr>
              <a:t>об образовании, в том числе</a:t>
            </a:r>
            <a:r>
              <a:rPr lang="ru-RU" dirty="0" smtClean="0">
                <a:latin typeface="Times New Roman" panose="02020603050405020304" pitchFamily="18" charset="0"/>
                <a:cs typeface="Times New Roman" panose="02020603050405020304" pitchFamily="18" charset="0"/>
              </a:rPr>
              <a:t>:</a:t>
            </a:r>
          </a:p>
          <a:p>
            <a:pPr algn="just"/>
            <a:endParaRPr lang="ru-RU" sz="800"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1) </a:t>
            </a:r>
            <a:r>
              <a:rPr lang="ru-RU" dirty="0" smtClean="0">
                <a:latin typeface="Times New Roman" panose="02020603050405020304" pitchFamily="18" charset="0"/>
                <a:cs typeface="Times New Roman" panose="02020603050405020304" pitchFamily="18" charset="0"/>
              </a:rPr>
              <a:t>обеспечивать </a:t>
            </a:r>
            <a:r>
              <a:rPr lang="ru-RU" dirty="0">
                <a:latin typeface="Times New Roman" panose="02020603050405020304" pitchFamily="18" charset="0"/>
                <a:cs typeface="Times New Roman" panose="02020603050405020304" pitchFamily="18" charset="0"/>
              </a:rPr>
              <a:t>реализацию в полном объеме образовательных программ, </a:t>
            </a:r>
            <a:r>
              <a:rPr lang="ru-RU" dirty="0" smtClean="0">
                <a:latin typeface="Times New Roman" panose="02020603050405020304" pitchFamily="18" charset="0"/>
                <a:cs typeface="Times New Roman" panose="02020603050405020304" pitchFamily="18" charset="0"/>
              </a:rPr>
              <a:t>соответствие </a:t>
            </a:r>
            <a:r>
              <a:rPr lang="ru-RU" dirty="0">
                <a:latin typeface="Times New Roman" panose="02020603050405020304" pitchFamily="18" charset="0"/>
                <a:cs typeface="Times New Roman" panose="02020603050405020304" pitchFamily="18" charset="0"/>
              </a:rPr>
              <a:t>качества подготовки воспитанников установленным </a:t>
            </a:r>
            <a:r>
              <a:rPr lang="ru-RU" dirty="0" smtClean="0">
                <a:latin typeface="Times New Roman" panose="02020603050405020304" pitchFamily="18" charset="0"/>
                <a:cs typeface="Times New Roman" panose="02020603050405020304" pitchFamily="18" charset="0"/>
              </a:rPr>
              <a:t>требованиям</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соответствие применяемых форм, средств, методов обучения и </a:t>
            </a:r>
          </a:p>
          <a:p>
            <a:pPr algn="just"/>
            <a:r>
              <a:rPr lang="ru-RU" u="sng" dirty="0">
                <a:latin typeface="Times New Roman" panose="02020603050405020304" pitchFamily="18" charset="0"/>
                <a:cs typeface="Times New Roman" panose="02020603050405020304" pitchFamily="18" charset="0"/>
              </a:rPr>
              <a:t>воспитания возрастным, психофизическим особенностям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склонностям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способностям</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интересам </a:t>
            </a:r>
            <a:r>
              <a:rPr lang="ru-RU" dirty="0">
                <a:latin typeface="Times New Roman" panose="02020603050405020304" pitchFamily="18" charset="0"/>
                <a:cs typeface="Times New Roman" panose="02020603050405020304" pitchFamily="18" charset="0"/>
              </a:rPr>
              <a:t>и потребностям </a:t>
            </a:r>
            <a:r>
              <a:rPr lang="ru-RU" u="sng" dirty="0" smtClean="0">
                <a:latin typeface="Times New Roman" panose="02020603050405020304" pitchFamily="18" charset="0"/>
                <a:cs typeface="Times New Roman" panose="02020603050405020304" pitchFamily="18" charset="0"/>
              </a:rPr>
              <a:t>воспитанников</a:t>
            </a:r>
            <a:r>
              <a:rPr lang="ru-RU" dirty="0" smtClean="0">
                <a:latin typeface="Times New Roman" panose="02020603050405020304" pitchFamily="18" charset="0"/>
                <a:cs typeface="Times New Roman" panose="02020603050405020304" pitchFamily="18" charset="0"/>
              </a:rPr>
              <a:t>;</a:t>
            </a:r>
          </a:p>
          <a:p>
            <a:pPr algn="just"/>
            <a:endParaRPr lang="ru-RU" sz="800"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2) </a:t>
            </a:r>
            <a:r>
              <a:rPr lang="ru-RU" u="sng" dirty="0">
                <a:latin typeface="Times New Roman" panose="02020603050405020304" pitchFamily="18" charset="0"/>
                <a:cs typeface="Times New Roman" panose="02020603050405020304" pitchFamily="18" charset="0"/>
              </a:rPr>
              <a:t>создавать безопасные условия обучения, воспитания воспитанников</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присмотра </a:t>
            </a:r>
            <a:r>
              <a:rPr lang="ru-RU" dirty="0">
                <a:latin typeface="Times New Roman" panose="02020603050405020304" pitchFamily="18" charset="0"/>
                <a:cs typeface="Times New Roman" panose="02020603050405020304" pitchFamily="18" charset="0"/>
              </a:rPr>
              <a:t>и ухода за воспитанниками, их содержания в соответствии с </a:t>
            </a:r>
            <a:r>
              <a:rPr lang="ru-RU" dirty="0" smtClean="0">
                <a:latin typeface="Times New Roman" panose="02020603050405020304" pitchFamily="18" charset="0"/>
                <a:cs typeface="Times New Roman" panose="02020603050405020304" pitchFamily="18" charset="0"/>
              </a:rPr>
              <a:t>установленными </a:t>
            </a:r>
            <a:r>
              <a:rPr lang="ru-RU" dirty="0">
                <a:latin typeface="Times New Roman" panose="02020603050405020304" pitchFamily="18" charset="0"/>
                <a:cs typeface="Times New Roman" panose="02020603050405020304" pitchFamily="18" charset="0"/>
              </a:rPr>
              <a:t>нормами, обеспечивающими жизнь и здоровье </a:t>
            </a:r>
            <a:r>
              <a:rPr lang="ru-RU" dirty="0" smtClean="0">
                <a:latin typeface="Times New Roman" panose="02020603050405020304" pitchFamily="18" charset="0"/>
                <a:cs typeface="Times New Roman" panose="02020603050405020304" pitchFamily="18" charset="0"/>
              </a:rPr>
              <a:t>воспитанников</a:t>
            </a:r>
            <a:r>
              <a:rPr lang="ru-RU" dirty="0">
                <a:latin typeface="Times New Roman" panose="02020603050405020304" pitchFamily="18" charset="0"/>
                <a:cs typeface="Times New Roman" panose="02020603050405020304" pitchFamily="18" charset="0"/>
              </a:rPr>
              <a:t>, работников Учреждения</a:t>
            </a:r>
            <a:r>
              <a:rPr lang="ru-RU" dirty="0" smtClean="0">
                <a:latin typeface="Times New Roman" panose="02020603050405020304" pitchFamily="18" charset="0"/>
                <a:cs typeface="Times New Roman" panose="02020603050405020304" pitchFamily="18" charset="0"/>
              </a:rPr>
              <a:t>;</a:t>
            </a:r>
          </a:p>
          <a:p>
            <a:pPr algn="just"/>
            <a:endParaRPr lang="ru-RU" sz="800" dirty="0">
              <a:latin typeface="Times New Roman" panose="02020603050405020304" pitchFamily="18" charset="0"/>
              <a:cs typeface="Times New Roman" panose="02020603050405020304" pitchFamily="18" charset="0"/>
            </a:endParaRPr>
          </a:p>
          <a:p>
            <a:pPr algn="just"/>
            <a:r>
              <a:rPr lang="ru-RU" dirty="0">
                <a:latin typeface="Times New Roman" panose="02020603050405020304" pitchFamily="18" charset="0"/>
                <a:cs typeface="Times New Roman" panose="02020603050405020304" pitchFamily="18" charset="0"/>
              </a:rPr>
              <a:t>3) </a:t>
            </a:r>
            <a:r>
              <a:rPr lang="ru-RU" u="sng" dirty="0">
                <a:latin typeface="Times New Roman" panose="02020603050405020304" pitchFamily="18" charset="0"/>
                <a:cs typeface="Times New Roman" panose="02020603050405020304" pitchFamily="18" charset="0"/>
              </a:rPr>
              <a:t>соблюдать права и свободы воспита</a:t>
            </a:r>
            <a:r>
              <a:rPr lang="ru-RU" dirty="0">
                <a:latin typeface="Times New Roman" panose="02020603050405020304" pitchFamily="18" charset="0"/>
                <a:cs typeface="Times New Roman" panose="02020603050405020304" pitchFamily="18" charset="0"/>
              </a:rPr>
              <a:t>нников, родителей (законных </a:t>
            </a:r>
            <a:r>
              <a:rPr lang="ru-RU" dirty="0" smtClean="0">
                <a:latin typeface="Times New Roman" panose="02020603050405020304" pitchFamily="18" charset="0"/>
                <a:cs typeface="Times New Roman" panose="02020603050405020304" pitchFamily="18" charset="0"/>
              </a:rPr>
              <a:t>представителей</a:t>
            </a:r>
            <a:r>
              <a:rPr lang="ru-RU" dirty="0">
                <a:latin typeface="Times New Roman" panose="02020603050405020304" pitchFamily="18" charset="0"/>
                <a:cs typeface="Times New Roman" panose="02020603050405020304" pitchFamily="18" charset="0"/>
              </a:rPr>
              <a:t>), работников Учреждения.</a:t>
            </a:r>
          </a:p>
        </p:txBody>
      </p:sp>
      <p:sp>
        <p:nvSpPr>
          <p:cNvPr id="3" name="Прямоугольник 2"/>
          <p:cNvSpPr/>
          <p:nvPr/>
        </p:nvSpPr>
        <p:spPr>
          <a:xfrm>
            <a:off x="1331640" y="630746"/>
            <a:ext cx="6454972" cy="369332"/>
          </a:xfrm>
          <a:prstGeom prst="rect">
            <a:avLst/>
          </a:prstGeom>
          <a:solidFill>
            <a:schemeClr val="accent4">
              <a:lumMod val="20000"/>
              <a:lumOff val="80000"/>
            </a:schemeClr>
          </a:solidFill>
          <a:ln>
            <a:solidFill>
              <a:schemeClr val="accent1"/>
            </a:solidFill>
          </a:ln>
        </p:spPr>
        <p:txBody>
          <a:bodyPr wrap="none">
            <a:spAutoFit/>
          </a:bodyPr>
          <a:lstStyle/>
          <a:p>
            <a:r>
              <a:rPr lang="ru-RU" b="1" dirty="0" smtClean="0">
                <a:latin typeface="Times New Roman" panose="02020603050405020304" pitchFamily="18" charset="0"/>
                <a:cs typeface="Times New Roman" panose="02020603050405020304" pitchFamily="18" charset="0"/>
              </a:rPr>
              <a:t>Устав МДОБУ «Детский сад комбинированного вида № 20»</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5525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87624" y="188640"/>
            <a:ext cx="2592288" cy="400110"/>
          </a:xfrm>
          <a:prstGeom prst="rect">
            <a:avLst/>
          </a:prstGeom>
          <a:solidFill>
            <a:schemeClr val="accent4">
              <a:lumMod val="20000"/>
              <a:lumOff val="80000"/>
            </a:schemeClr>
          </a:solidFill>
          <a:ln>
            <a:solidFill>
              <a:schemeClr val="accent1"/>
            </a:solidFill>
          </a:ln>
        </p:spPr>
        <p:txBody>
          <a:bodyPr wrap="square">
            <a:spAutoFit/>
          </a:bodyPr>
          <a:lstStyle/>
          <a:p>
            <a:r>
              <a:rPr lang="ru-RU" sz="2000" b="1" dirty="0" smtClean="0">
                <a:latin typeface="Times New Roman" panose="02020603050405020304" pitchFamily="18" charset="0"/>
                <a:cs typeface="Times New Roman" panose="02020603050405020304" pitchFamily="18" charset="0"/>
              </a:rPr>
              <a:t>Трудовой </a:t>
            </a:r>
            <a:r>
              <a:rPr lang="ru-RU" sz="2000" b="1" dirty="0">
                <a:latin typeface="Times New Roman" panose="02020603050405020304" pitchFamily="18" charset="0"/>
                <a:cs typeface="Times New Roman" panose="02020603050405020304" pitchFamily="18" charset="0"/>
              </a:rPr>
              <a:t>кодекс РФ </a:t>
            </a:r>
            <a:r>
              <a:rPr lang="ru-RU" sz="2000" b="1" dirty="0" smtClean="0">
                <a:latin typeface="Times New Roman" panose="02020603050405020304" pitchFamily="18" charset="0"/>
                <a:cs typeface="Times New Roman" panose="02020603050405020304" pitchFamily="18" charset="0"/>
              </a:rPr>
              <a:t> </a:t>
            </a:r>
          </a:p>
        </p:txBody>
      </p:sp>
      <p:sp>
        <p:nvSpPr>
          <p:cNvPr id="4" name="Прямоугольник 3"/>
          <p:cNvSpPr/>
          <p:nvPr/>
        </p:nvSpPr>
        <p:spPr>
          <a:xfrm>
            <a:off x="1127140" y="1772816"/>
            <a:ext cx="7843791" cy="2431435"/>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76. Отстранение от </a:t>
            </a:r>
            <a:r>
              <a:rPr lang="ru-RU" sz="1600" b="1" dirty="0" smtClean="0">
                <a:latin typeface="Times New Roman" panose="02020603050405020304" pitchFamily="18" charset="0"/>
                <a:cs typeface="Times New Roman" panose="02020603050405020304" pitchFamily="18" charset="0"/>
              </a:rPr>
              <a:t>работы</a:t>
            </a:r>
          </a:p>
          <a:p>
            <a:pPr algn="just"/>
            <a:endParaRPr lang="ru-RU" sz="8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Работодатель </a:t>
            </a:r>
            <a:r>
              <a:rPr lang="ru-RU" sz="1600" dirty="0">
                <a:latin typeface="Times New Roman" panose="02020603050405020304" pitchFamily="18" charset="0"/>
                <a:cs typeface="Times New Roman" panose="02020603050405020304" pitchFamily="18" charset="0"/>
              </a:rPr>
              <a:t>обязан отстранить от работы (не допускать к работе) работника: появившегося на работе в состоянии алкогольного, наркотического или иного токсического опьянения; не прошедшего в установленном порядке обучение и проверку знаний и навыков в области охраны труда; не прошедшего в установленном порядке обязательный медицинский осмотр, а также обязательное психиатрическое освидетельствование в случаях, предусмотренных настоящим Кодексом, другими федеральными законами и иными нормативными правовыми актами Российской Федерации</a:t>
            </a:r>
            <a:r>
              <a:rPr lang="ru-RU" sz="1600" dirty="0" smtClean="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127140" y="4581128"/>
            <a:ext cx="7704855" cy="1938992"/>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81. Расторжение трудового договора по инициативе </a:t>
            </a:r>
            <a:r>
              <a:rPr lang="ru-RU" sz="1600" b="1" dirty="0" smtClean="0">
                <a:latin typeface="Times New Roman" panose="02020603050405020304" pitchFamily="18" charset="0"/>
                <a:cs typeface="Times New Roman" panose="02020603050405020304" pitchFamily="18" charset="0"/>
              </a:rPr>
              <a:t>работодателя</a:t>
            </a:r>
            <a:endParaRPr lang="ru-RU" sz="1600" b="1" dirty="0">
              <a:latin typeface="Times New Roman" panose="02020603050405020304" pitchFamily="18" charset="0"/>
              <a:cs typeface="Times New Roman" panose="02020603050405020304" pitchFamily="18" charset="0"/>
            </a:endParaRPr>
          </a:p>
          <a:p>
            <a:pPr algn="just"/>
            <a:endParaRPr lang="ru-RU" sz="800"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Трудовой </a:t>
            </a:r>
            <a:r>
              <a:rPr lang="ru-RU" sz="1600" dirty="0">
                <a:latin typeface="Times New Roman" panose="02020603050405020304" pitchFamily="18" charset="0"/>
                <a:cs typeface="Times New Roman" panose="02020603050405020304" pitchFamily="18" charset="0"/>
              </a:rPr>
              <a:t>договор может быть расторгнут работодателем в случаях:</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5) </a:t>
            </a:r>
            <a:r>
              <a:rPr lang="ru-RU" sz="1600" u="sng" dirty="0">
                <a:latin typeface="Times New Roman" panose="02020603050405020304" pitchFamily="18" charset="0"/>
                <a:cs typeface="Times New Roman" panose="02020603050405020304" pitchFamily="18" charset="0"/>
              </a:rPr>
              <a:t>неоднократного неисполнения работником </a:t>
            </a:r>
            <a:r>
              <a:rPr lang="ru-RU" sz="1600" dirty="0">
                <a:latin typeface="Times New Roman" panose="02020603050405020304" pitchFamily="18" charset="0"/>
                <a:cs typeface="Times New Roman" panose="02020603050405020304" pitchFamily="18" charset="0"/>
              </a:rPr>
              <a:t>без уважительных причин </a:t>
            </a:r>
            <a:r>
              <a:rPr lang="ru-RU" sz="1600" u="sng" dirty="0">
                <a:latin typeface="Times New Roman" panose="02020603050405020304" pitchFamily="18" charset="0"/>
                <a:cs typeface="Times New Roman" panose="02020603050405020304" pitchFamily="18" charset="0"/>
              </a:rPr>
              <a:t>трудовых обязанностей</a:t>
            </a:r>
            <a:r>
              <a:rPr lang="ru-RU" sz="1600" dirty="0">
                <a:latin typeface="Times New Roman" panose="02020603050405020304" pitchFamily="18" charset="0"/>
                <a:cs typeface="Times New Roman" panose="02020603050405020304" pitchFamily="18" charset="0"/>
              </a:rPr>
              <a:t>, если он имеет дисциплинарное взыскание; </a:t>
            </a:r>
            <a:endParaRPr lang="ru-RU" sz="1600" dirty="0" smtClean="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6</a:t>
            </a:r>
            <a:r>
              <a:rPr lang="ru-RU" sz="1600" dirty="0">
                <a:latin typeface="Times New Roman" panose="02020603050405020304" pitchFamily="18" charset="0"/>
                <a:cs typeface="Times New Roman" panose="02020603050405020304" pitchFamily="18" charset="0"/>
              </a:rPr>
              <a:t>) однократного </a:t>
            </a:r>
            <a:r>
              <a:rPr lang="ru-RU" sz="1600" u="sng" dirty="0">
                <a:latin typeface="Times New Roman" panose="02020603050405020304" pitchFamily="18" charset="0"/>
                <a:cs typeface="Times New Roman" panose="02020603050405020304" pitchFamily="18" charset="0"/>
              </a:rPr>
              <a:t>грубого нарушения работником трудовых обязанностей</a:t>
            </a:r>
            <a:r>
              <a:rPr lang="ru-RU" sz="1600" dirty="0">
                <a:latin typeface="Times New Roman" panose="02020603050405020304" pitchFamily="18" charset="0"/>
                <a:cs typeface="Times New Roman" panose="02020603050405020304" pitchFamily="18" charset="0"/>
              </a:rPr>
              <a:t>:</a:t>
            </a:r>
            <a:br>
              <a:rPr lang="ru-RU" sz="1600" dirty="0">
                <a:latin typeface="Times New Roman" panose="02020603050405020304" pitchFamily="18" charset="0"/>
                <a:cs typeface="Times New Roman" panose="02020603050405020304" pitchFamily="18" charset="0"/>
              </a:rPr>
            </a:br>
            <a:r>
              <a:rPr lang="ru-RU" sz="1600" dirty="0">
                <a:latin typeface="Times New Roman" panose="02020603050405020304" pitchFamily="18" charset="0"/>
                <a:cs typeface="Times New Roman" panose="02020603050405020304" pitchFamily="18" charset="0"/>
              </a:rPr>
              <a:t>8) </a:t>
            </a:r>
            <a:r>
              <a:rPr lang="ru-RU" sz="1600" u="sng" dirty="0">
                <a:latin typeface="Times New Roman" panose="02020603050405020304" pitchFamily="18" charset="0"/>
                <a:cs typeface="Times New Roman" panose="02020603050405020304" pitchFamily="18" charset="0"/>
              </a:rPr>
              <a:t>совершения работником, выполняющим воспитательные функции, аморального проступка, несовместимого с продолжением данной </a:t>
            </a:r>
            <a:r>
              <a:rPr lang="ru-RU" sz="1600" u="sng" dirty="0" smtClean="0">
                <a:latin typeface="Times New Roman" panose="02020603050405020304" pitchFamily="18" charset="0"/>
                <a:cs typeface="Times New Roman" panose="02020603050405020304" pitchFamily="18" charset="0"/>
              </a:rPr>
              <a:t>работы</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127140" y="836712"/>
            <a:ext cx="7621324" cy="584775"/>
          </a:xfrm>
          <a:prstGeom prst="rect">
            <a:avLst/>
          </a:prstGeom>
        </p:spPr>
        <p:txBody>
          <a:bodyPr wrap="square">
            <a:spAutoFit/>
          </a:bodyPr>
          <a:lstStyle/>
          <a:p>
            <a:pPr lvl="0"/>
            <a:r>
              <a:rPr lang="ru-RU" sz="1600" b="1" dirty="0">
                <a:solidFill>
                  <a:prstClr val="black"/>
                </a:solidFill>
                <a:latin typeface="Times New Roman" panose="02020603050405020304" pitchFamily="18" charset="0"/>
                <a:cs typeface="Times New Roman" panose="02020603050405020304" pitchFamily="18" charset="0"/>
              </a:rPr>
              <a:t>Часть IV ТК РФ </a:t>
            </a:r>
            <a:r>
              <a:rPr lang="ru-RU" sz="1600" b="1" dirty="0" smtClean="0">
                <a:solidFill>
                  <a:prstClr val="black"/>
                </a:solidFill>
                <a:latin typeface="Times New Roman" panose="02020603050405020304" pitchFamily="18" charset="0"/>
                <a:cs typeface="Times New Roman" panose="02020603050405020304" pitchFamily="18" charset="0"/>
              </a:rPr>
              <a:t> </a:t>
            </a:r>
            <a:endParaRPr lang="ru-RU" sz="1600" b="1" dirty="0">
              <a:solidFill>
                <a:prstClr val="black"/>
              </a:solidFill>
              <a:latin typeface="Times New Roman" panose="02020603050405020304" pitchFamily="18" charset="0"/>
              <a:cs typeface="Times New Roman" panose="02020603050405020304" pitchFamily="18" charset="0"/>
            </a:endParaRPr>
          </a:p>
          <a:p>
            <a:pPr lvl="0" algn="just"/>
            <a:r>
              <a:rPr lang="ru-RU" sz="1600" dirty="0">
                <a:solidFill>
                  <a:prstClr val="black"/>
                </a:solidFill>
                <a:latin typeface="Times New Roman" panose="02020603050405020304" pitchFamily="18" charset="0"/>
                <a:cs typeface="Times New Roman" panose="02020603050405020304" pitchFamily="18" charset="0"/>
              </a:rPr>
              <a:t>Раздел XII. Особенности регулирования труда отдельных категорий работников</a:t>
            </a:r>
          </a:p>
        </p:txBody>
      </p:sp>
    </p:spTree>
    <p:extLst>
      <p:ext uri="{BB962C8B-B14F-4D97-AF65-F5344CB8AC3E}">
        <p14:creationId xmlns:p14="http://schemas.microsoft.com/office/powerpoint/2010/main" val="20969830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29597" y="663860"/>
            <a:ext cx="7704856" cy="3908762"/>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336. Дополнительные основания прекращения трудового договора с </a:t>
            </a:r>
            <a:r>
              <a:rPr lang="ru-RU" sz="1600" b="1" u="sng" dirty="0">
                <a:latin typeface="Times New Roman" panose="02020603050405020304" pitchFamily="18" charset="0"/>
                <a:cs typeface="Times New Roman" panose="02020603050405020304" pitchFamily="18" charset="0"/>
              </a:rPr>
              <a:t>педагогическим </a:t>
            </a:r>
            <a:r>
              <a:rPr lang="ru-RU" sz="1600" b="1" u="sng" dirty="0" smtClean="0">
                <a:latin typeface="Times New Roman" panose="02020603050405020304" pitchFamily="18" charset="0"/>
                <a:cs typeface="Times New Roman" panose="02020603050405020304" pitchFamily="18" charset="0"/>
              </a:rPr>
              <a:t> работником</a:t>
            </a:r>
          </a:p>
          <a:p>
            <a:pPr algn="just"/>
            <a:endParaRPr lang="ru-RU" sz="1600" b="1" dirty="0">
              <a:latin typeface="Times New Roman" panose="02020603050405020304" pitchFamily="18" charset="0"/>
              <a:cs typeface="Times New Roman" panose="02020603050405020304" pitchFamily="18" charset="0"/>
            </a:endParaRPr>
          </a:p>
          <a:p>
            <a:pPr algn="just"/>
            <a:endParaRPr lang="ru-RU" sz="1600" b="1" dirty="0" smtClean="0">
              <a:latin typeface="Times New Roman" panose="02020603050405020304" pitchFamily="18" charset="0"/>
              <a:cs typeface="Times New Roman" panose="02020603050405020304" pitchFamily="18" charset="0"/>
            </a:endParaRPr>
          </a:p>
          <a:p>
            <a:pPr algn="just"/>
            <a:endParaRPr lang="ru-RU" sz="800" b="1" dirty="0">
              <a:latin typeface="Times New Roman" panose="02020603050405020304" pitchFamily="18" charset="0"/>
              <a:cs typeface="Times New Roman" panose="02020603050405020304" pitchFamily="18" charset="0"/>
            </a:endParaRPr>
          </a:p>
          <a:p>
            <a:pPr algn="just"/>
            <a:r>
              <a:rPr lang="ru-RU" sz="1600" dirty="0" smtClean="0">
                <a:latin typeface="Times New Roman" panose="02020603050405020304" pitchFamily="18" charset="0"/>
                <a:cs typeface="Times New Roman" panose="02020603050405020304" pitchFamily="18" charset="0"/>
              </a:rPr>
              <a:t>Помимо </a:t>
            </a:r>
            <a:r>
              <a:rPr lang="ru-RU" sz="1600" dirty="0">
                <a:latin typeface="Times New Roman" panose="02020603050405020304" pitchFamily="18" charset="0"/>
                <a:cs typeface="Times New Roman" panose="02020603050405020304" pitchFamily="18" charset="0"/>
              </a:rPr>
              <a:t>оснований, предусмотренных настоящим </a:t>
            </a:r>
            <a:r>
              <a:rPr lang="ru-RU" sz="1600" dirty="0" smtClean="0">
                <a:latin typeface="Times New Roman" panose="02020603050405020304" pitchFamily="18" charset="0"/>
                <a:cs typeface="Times New Roman" panose="02020603050405020304" pitchFamily="18" charset="0"/>
              </a:rPr>
              <a:t>Кодексом (предыдущий слайд) </a:t>
            </a:r>
            <a:r>
              <a:rPr lang="ru-RU" sz="1600" dirty="0">
                <a:latin typeface="Times New Roman" panose="02020603050405020304" pitchFamily="18" charset="0"/>
                <a:cs typeface="Times New Roman" panose="02020603050405020304" pitchFamily="18" charset="0"/>
              </a:rPr>
              <a:t>и иными федеральными законами, основаниями прекращения трудового договора с педагогическим работником являются: </a:t>
            </a:r>
            <a:endParaRPr lang="ru-RU" sz="1600" dirty="0" smtClean="0">
              <a:latin typeface="Times New Roman" panose="02020603050405020304" pitchFamily="18" charset="0"/>
              <a:cs typeface="Times New Roman" panose="02020603050405020304" pitchFamily="18" charset="0"/>
            </a:endParaRPr>
          </a:p>
          <a:p>
            <a:pPr algn="just"/>
            <a:endParaRPr lang="ru-RU" sz="800" dirty="0" smtClean="0">
              <a:latin typeface="Times New Roman" panose="02020603050405020304" pitchFamily="18" charset="0"/>
              <a:cs typeface="Times New Roman" panose="02020603050405020304" pitchFamily="18" charset="0"/>
            </a:endParaRPr>
          </a:p>
          <a:p>
            <a:pPr marL="342900" indent="-342900" algn="just">
              <a:buAutoNum type="arabicParenR"/>
            </a:pPr>
            <a:r>
              <a:rPr lang="ru-RU" sz="1600" u="sng" dirty="0" smtClean="0">
                <a:latin typeface="Times New Roman" panose="02020603050405020304" pitchFamily="18" charset="0"/>
                <a:cs typeface="Times New Roman" panose="02020603050405020304" pitchFamily="18" charset="0"/>
              </a:rPr>
              <a:t>повторное </a:t>
            </a:r>
            <a:r>
              <a:rPr lang="ru-RU" sz="1600" u="sng" dirty="0">
                <a:latin typeface="Times New Roman" panose="02020603050405020304" pitchFamily="18" charset="0"/>
                <a:cs typeface="Times New Roman" panose="02020603050405020304" pitchFamily="18" charset="0"/>
              </a:rPr>
              <a:t>в течение одного года грубое нарушение </a:t>
            </a:r>
            <a:r>
              <a:rPr lang="ru-RU" sz="1600" u="sng" dirty="0" smtClean="0">
                <a:latin typeface="Times New Roman" panose="02020603050405020304" pitchFamily="18" charset="0"/>
                <a:cs typeface="Times New Roman" panose="02020603050405020304" pitchFamily="18" charset="0"/>
              </a:rPr>
              <a:t>устава организации</a:t>
            </a:r>
            <a:r>
              <a:rPr lang="ru-RU" sz="1600" dirty="0">
                <a:latin typeface="Times New Roman" panose="02020603050405020304" pitchFamily="18" charset="0"/>
                <a:cs typeface="Times New Roman" panose="02020603050405020304" pitchFamily="18" charset="0"/>
              </a:rPr>
              <a:t>, осуществляющей образовательную деятельность; </a:t>
            </a:r>
            <a:endParaRPr lang="ru-RU" sz="1600" dirty="0" smtClean="0">
              <a:latin typeface="Times New Roman" panose="02020603050405020304" pitchFamily="18" charset="0"/>
              <a:cs typeface="Times New Roman" panose="02020603050405020304" pitchFamily="18" charset="0"/>
            </a:endParaRPr>
          </a:p>
          <a:p>
            <a:pPr marL="342900" indent="-342900" algn="just">
              <a:buAutoNum type="arabicParenR"/>
            </a:pPr>
            <a:endParaRPr lang="ru-RU" sz="1600" dirty="0" smtClean="0">
              <a:latin typeface="Times New Roman" panose="02020603050405020304" pitchFamily="18" charset="0"/>
              <a:cs typeface="Times New Roman" panose="02020603050405020304" pitchFamily="18" charset="0"/>
            </a:endParaRPr>
          </a:p>
          <a:p>
            <a:pPr marL="342900" indent="-342900" algn="just">
              <a:buAutoNum type="arabicParenR"/>
            </a:pPr>
            <a:r>
              <a:rPr lang="ru-RU" b="1" dirty="0" smtClean="0">
                <a:solidFill>
                  <a:srgbClr val="E20000"/>
                </a:solidFill>
                <a:latin typeface="Times New Roman" panose="02020603050405020304" pitchFamily="18" charset="0"/>
                <a:cs typeface="Times New Roman" panose="02020603050405020304" pitchFamily="18" charset="0"/>
              </a:rPr>
              <a:t>применение</a:t>
            </a:r>
            <a:r>
              <a:rPr lang="ru-RU" b="1" dirty="0">
                <a:solidFill>
                  <a:srgbClr val="E20000"/>
                </a:solidFill>
                <a:latin typeface="Times New Roman" panose="02020603050405020304" pitchFamily="18" charset="0"/>
                <a:cs typeface="Times New Roman" panose="02020603050405020304" pitchFamily="18" charset="0"/>
              </a:rPr>
              <a:t>, </a:t>
            </a:r>
            <a:r>
              <a:rPr lang="ru-RU" b="1" u="sng" dirty="0">
                <a:solidFill>
                  <a:srgbClr val="E20000"/>
                </a:solidFill>
                <a:latin typeface="Times New Roman" panose="02020603050405020304" pitchFamily="18" charset="0"/>
                <a:cs typeface="Times New Roman" panose="02020603050405020304" pitchFamily="18" charset="0"/>
              </a:rPr>
              <a:t>в том числе однократное</a:t>
            </a:r>
            <a:r>
              <a:rPr lang="ru-RU" b="1" dirty="0">
                <a:solidFill>
                  <a:srgbClr val="E20000"/>
                </a:solidFill>
                <a:latin typeface="Times New Roman" panose="02020603050405020304" pitchFamily="18" charset="0"/>
                <a:cs typeface="Times New Roman" panose="02020603050405020304" pitchFamily="18" charset="0"/>
              </a:rPr>
              <a:t>, методов воспитания, связанных с физическим и (или) психическим насилием над личностью обучающегося, </a:t>
            </a:r>
            <a:r>
              <a:rPr lang="ru-RU" b="1" dirty="0" smtClean="0">
                <a:solidFill>
                  <a:srgbClr val="E20000"/>
                </a:solidFill>
                <a:latin typeface="Times New Roman" panose="02020603050405020304" pitchFamily="18" charset="0"/>
                <a:cs typeface="Times New Roman" panose="02020603050405020304" pitchFamily="18" charset="0"/>
              </a:rPr>
              <a:t>воспитанника</a:t>
            </a:r>
            <a:endParaRPr lang="ru-RU" b="1" dirty="0">
              <a:solidFill>
                <a:srgbClr val="E20000"/>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7916279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4390" y="223861"/>
            <a:ext cx="2736304" cy="400110"/>
          </a:xfrm>
          <a:prstGeom prst="rect">
            <a:avLst/>
          </a:prstGeom>
          <a:solidFill>
            <a:schemeClr val="accent4">
              <a:lumMod val="20000"/>
              <a:lumOff val="80000"/>
            </a:schemeClr>
          </a:solidFill>
          <a:ln>
            <a:solidFill>
              <a:schemeClr val="accent1"/>
            </a:solidFill>
          </a:ln>
        </p:spPr>
        <p:txBody>
          <a:bodyPr wrap="square">
            <a:spAutoFit/>
          </a:bodyPr>
          <a:lstStyle/>
          <a:p>
            <a:r>
              <a:rPr lang="ru-RU" sz="2000" b="1" dirty="0">
                <a:latin typeface="Times New Roman" panose="02020603050405020304" pitchFamily="18" charset="0"/>
                <a:cs typeface="Times New Roman" panose="02020603050405020304" pitchFamily="18" charset="0"/>
              </a:rPr>
              <a:t>Уголовный кодекс </a:t>
            </a:r>
            <a:r>
              <a:rPr lang="ru-RU" sz="2000" b="1" dirty="0" smtClean="0">
                <a:latin typeface="Times New Roman" panose="02020603050405020304" pitchFamily="18" charset="0"/>
                <a:cs typeface="Times New Roman" panose="02020603050405020304" pitchFamily="18" charset="0"/>
              </a:rPr>
              <a:t>РФ</a:t>
            </a:r>
            <a:endParaRPr lang="ru-RU" sz="2000" b="1"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94315" y="938899"/>
            <a:ext cx="7056784" cy="646331"/>
          </a:xfrm>
          <a:prstGeom prst="rect">
            <a:avLst/>
          </a:prstGeom>
        </p:spPr>
        <p:txBody>
          <a:bodyPr wrap="square">
            <a:spAutoFit/>
          </a:bodyPr>
          <a:lstStyle/>
          <a:p>
            <a:r>
              <a:rPr lang="ru-RU" b="1" dirty="0">
                <a:latin typeface="Times New Roman" panose="02020603050405020304" pitchFamily="18" charset="0"/>
                <a:cs typeface="Times New Roman" panose="02020603050405020304" pitchFamily="18" charset="0"/>
              </a:rPr>
              <a:t>Глава 20. Преступления против семьи и несовершеннолетних</a:t>
            </a:r>
            <a:r>
              <a:rPr lang="ru-RU" dirty="0"/>
              <a:t/>
            </a:r>
            <a:br>
              <a:rPr lang="ru-RU" dirty="0"/>
            </a:br>
            <a:endParaRPr lang="ru-RU" dirty="0"/>
          </a:p>
        </p:txBody>
      </p:sp>
      <p:sp>
        <p:nvSpPr>
          <p:cNvPr id="4" name="Прямоугольник 3"/>
          <p:cNvSpPr/>
          <p:nvPr/>
        </p:nvSpPr>
        <p:spPr>
          <a:xfrm>
            <a:off x="1259632" y="1700808"/>
            <a:ext cx="7704856" cy="4770537"/>
          </a:xfrm>
          <a:prstGeom prst="rect">
            <a:avLst/>
          </a:prstGeom>
        </p:spPr>
        <p:txBody>
          <a:bodyPr wrap="square">
            <a:spAutoFit/>
          </a:bodyPr>
          <a:lstStyle/>
          <a:p>
            <a:pPr algn="just"/>
            <a:r>
              <a:rPr lang="ru-RU" sz="1600" b="1" dirty="0">
                <a:latin typeface="Times New Roman" panose="02020603050405020304" pitchFamily="18" charset="0"/>
                <a:cs typeface="Times New Roman" panose="02020603050405020304" pitchFamily="18" charset="0"/>
              </a:rPr>
              <a:t>Статья 156. Неисполнение обязанностей по воспитанию </a:t>
            </a:r>
            <a:r>
              <a:rPr lang="ru-RU" sz="1600" b="1" dirty="0" smtClean="0">
                <a:latin typeface="Times New Roman" panose="02020603050405020304" pitchFamily="18" charset="0"/>
                <a:cs typeface="Times New Roman" panose="02020603050405020304" pitchFamily="18" charset="0"/>
              </a:rPr>
              <a:t>несовершеннолетнего </a:t>
            </a:r>
          </a:p>
          <a:p>
            <a:pPr algn="just"/>
            <a:endParaRPr lang="ru-RU" sz="1600" dirty="0" smtClean="0">
              <a:latin typeface="Times New Roman" panose="02020603050405020304" pitchFamily="18" charset="0"/>
              <a:cs typeface="Times New Roman" panose="02020603050405020304" pitchFamily="18" charset="0"/>
            </a:endParaRPr>
          </a:p>
          <a:p>
            <a:pPr algn="just"/>
            <a:r>
              <a:rPr lang="ru-RU" sz="1600" b="1" u="sng" dirty="0" smtClean="0">
                <a:latin typeface="Times New Roman" panose="02020603050405020304" pitchFamily="18" charset="0"/>
                <a:cs typeface="Times New Roman" panose="02020603050405020304" pitchFamily="18" charset="0"/>
              </a:rPr>
              <a:t>Неисполнение </a:t>
            </a:r>
            <a:r>
              <a:rPr lang="ru-RU" sz="1600" b="1" u="sng" dirty="0">
                <a:latin typeface="Times New Roman" panose="02020603050405020304" pitchFamily="18" charset="0"/>
                <a:cs typeface="Times New Roman" panose="02020603050405020304" pitchFamily="18" charset="0"/>
              </a:rPr>
              <a:t>или ненадлежащее исполнение обязанностей по воспитанию несовершеннолетнего</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родителем или иным лицом, на которое возложены эти обязанности, а равно </a:t>
            </a:r>
            <a:r>
              <a:rPr lang="ru-RU" sz="1600" b="1" u="sng" dirty="0">
                <a:latin typeface="Times New Roman" panose="02020603050405020304" pitchFamily="18" charset="0"/>
                <a:cs typeface="Times New Roman" panose="02020603050405020304" pitchFamily="18" charset="0"/>
              </a:rPr>
              <a:t>педагогическим работником</a:t>
            </a:r>
            <a:r>
              <a:rPr lang="ru-RU" sz="1600" b="1" dirty="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или другим работником образовательной организации, медицинской организации, организации, оказывающей социальные услуги, либо иной организации, обязанного осуществлять надзор за несовершеннолетним, </a:t>
            </a:r>
            <a:r>
              <a:rPr lang="ru-RU" sz="1600" b="1" u="sng" dirty="0">
                <a:latin typeface="Times New Roman" panose="02020603050405020304" pitchFamily="18" charset="0"/>
                <a:cs typeface="Times New Roman" panose="02020603050405020304" pitchFamily="18" charset="0"/>
              </a:rPr>
              <a:t>если это деяние соединено с жестоким обращением с несовершеннолетним</a:t>
            </a:r>
            <a:r>
              <a:rPr lang="ru-RU" sz="1600" dirty="0" smtClean="0">
                <a:latin typeface="Times New Roman" panose="02020603050405020304" pitchFamily="18" charset="0"/>
                <a:cs typeface="Times New Roman" panose="02020603050405020304" pitchFamily="18" charset="0"/>
              </a:rPr>
              <a:t>,</a:t>
            </a:r>
          </a:p>
          <a:p>
            <a:pPr marL="285750" indent="-285750" algn="just">
              <a:buFontTx/>
              <a:buChar char="-"/>
            </a:pPr>
            <a:r>
              <a:rPr lang="ru-RU" sz="1600" dirty="0" smtClean="0">
                <a:latin typeface="Times New Roman" panose="02020603050405020304" pitchFamily="18" charset="0"/>
                <a:cs typeface="Times New Roman" panose="02020603050405020304" pitchFamily="18" charset="0"/>
              </a:rPr>
              <a:t>наказывается </a:t>
            </a:r>
            <a:r>
              <a:rPr lang="ru-RU" sz="1600" dirty="0">
                <a:latin typeface="Times New Roman" panose="02020603050405020304" pitchFamily="18" charset="0"/>
                <a:cs typeface="Times New Roman" panose="02020603050405020304" pitchFamily="18" charset="0"/>
              </a:rPr>
              <a:t>штрафом в размере до ста тысяч рублей или в размере заработной платы или иного дохода осужденного за период до одного года, </a:t>
            </a:r>
            <a:endParaRPr lang="ru-RU" sz="16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sz="1600" dirty="0" smtClean="0">
                <a:latin typeface="Times New Roman" panose="02020603050405020304" pitchFamily="18" charset="0"/>
                <a:cs typeface="Times New Roman" panose="02020603050405020304" pitchFamily="18" charset="0"/>
              </a:rPr>
              <a:t>либо </a:t>
            </a:r>
            <a:r>
              <a:rPr lang="ru-RU" sz="1600" dirty="0">
                <a:latin typeface="Times New Roman" panose="02020603050405020304" pitchFamily="18" charset="0"/>
                <a:cs typeface="Times New Roman" panose="02020603050405020304" pitchFamily="18" charset="0"/>
              </a:rPr>
              <a:t>обязательными работами на срок до четырехсот сорока часов, </a:t>
            </a:r>
            <a:endParaRPr lang="ru-RU" sz="16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sz="1600" dirty="0" smtClean="0">
                <a:latin typeface="Times New Roman" panose="02020603050405020304" pitchFamily="18" charset="0"/>
                <a:cs typeface="Times New Roman" panose="02020603050405020304" pitchFamily="18" charset="0"/>
              </a:rPr>
              <a:t>либо </a:t>
            </a:r>
            <a:r>
              <a:rPr lang="ru-RU" sz="1600" dirty="0">
                <a:latin typeface="Times New Roman" panose="02020603050405020304" pitchFamily="18" charset="0"/>
                <a:cs typeface="Times New Roman" panose="02020603050405020304" pitchFamily="18" charset="0"/>
              </a:rPr>
              <a:t>исправительными работами на срок до двух лет, </a:t>
            </a:r>
            <a:endParaRPr lang="ru-RU" sz="16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sz="1600" dirty="0" smtClean="0">
                <a:latin typeface="Times New Roman" panose="02020603050405020304" pitchFamily="18" charset="0"/>
                <a:cs typeface="Times New Roman" panose="02020603050405020304" pitchFamily="18" charset="0"/>
              </a:rPr>
              <a:t>либо </a:t>
            </a:r>
            <a:r>
              <a:rPr lang="ru-RU" sz="1600" dirty="0">
                <a:latin typeface="Times New Roman" panose="02020603050405020304" pitchFamily="18" charset="0"/>
                <a:cs typeface="Times New Roman" panose="02020603050405020304" pitchFamily="18" charset="0"/>
              </a:rPr>
              <a:t>принудительными работами на срок до трех лет с лишением права занимать определенные должности или заниматься определенной деятельностью на срок до пяти лет или без такового, </a:t>
            </a:r>
            <a:endParaRPr lang="ru-RU" sz="16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sz="1600" dirty="0" smtClean="0">
                <a:latin typeface="Times New Roman" panose="02020603050405020304" pitchFamily="18" charset="0"/>
                <a:cs typeface="Times New Roman" panose="02020603050405020304" pitchFamily="18" charset="0"/>
              </a:rPr>
              <a:t>либо </a:t>
            </a:r>
            <a:r>
              <a:rPr lang="ru-RU" sz="1600" dirty="0">
                <a:latin typeface="Times New Roman" panose="02020603050405020304" pitchFamily="18" charset="0"/>
                <a:cs typeface="Times New Roman" panose="02020603050405020304" pitchFamily="18" charset="0"/>
              </a:rPr>
              <a:t>лишением свободы на срок до трех лет с лишением права занимать определенные должности или заниматься определенной деятельностью на срок до пяти лет или без такового</a:t>
            </a:r>
            <a:r>
              <a:rPr lang="ru-RU" sz="16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40778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62036" y="299356"/>
            <a:ext cx="7630444" cy="2862322"/>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Комментарий к статье 156 УК </a:t>
            </a:r>
            <a:r>
              <a:rPr lang="ru-RU" b="1" dirty="0" smtClean="0">
                <a:latin typeface="Times New Roman" panose="02020603050405020304" pitchFamily="18" charset="0"/>
                <a:cs typeface="Times New Roman" panose="02020603050405020304" pitchFamily="18" charset="0"/>
              </a:rPr>
              <a:t>РФ</a:t>
            </a:r>
            <a:endParaRPr lang="ru-RU" b="1" dirty="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Под </a:t>
            </a:r>
            <a:r>
              <a:rPr lang="ru-RU" dirty="0">
                <a:latin typeface="Times New Roman" panose="02020603050405020304" pitchFamily="18" charset="0"/>
                <a:cs typeface="Times New Roman" panose="02020603050405020304" pitchFamily="18" charset="0"/>
              </a:rPr>
              <a:t>жестоким обращением понимается определенная линия поведения виновного, выражающаяся как в его активных действиях в отношении несовершеннолетнего (лишение свободы, нанесение побоев, издевательства, избиение, истязание и т.п.), так и в бездействии (</a:t>
            </a:r>
            <a:r>
              <a:rPr lang="ru-RU" dirty="0" err="1">
                <a:latin typeface="Times New Roman" panose="02020603050405020304" pitchFamily="18" charset="0"/>
                <a:cs typeface="Times New Roman" panose="02020603050405020304" pitchFamily="18" charset="0"/>
              </a:rPr>
              <a:t>непредоставление</a:t>
            </a:r>
            <a:r>
              <a:rPr lang="ru-RU" dirty="0">
                <a:latin typeface="Times New Roman" panose="02020603050405020304" pitchFamily="18" charset="0"/>
                <a:cs typeface="Times New Roman" panose="02020603050405020304" pitchFamily="18" charset="0"/>
              </a:rPr>
              <a:t> пищи, одежды и т.п.), приносящих физическое или душевное страдание потерпевшему</a:t>
            </a:r>
            <a:r>
              <a:rPr lang="ru-RU" dirty="0" smtClean="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
        <p:nvSpPr>
          <p:cNvPr id="3" name="Прямоугольник 2"/>
          <p:cNvSpPr/>
          <p:nvPr/>
        </p:nvSpPr>
        <p:spPr>
          <a:xfrm>
            <a:off x="1263240" y="3645024"/>
            <a:ext cx="7629240" cy="2031325"/>
          </a:xfrm>
          <a:prstGeom prst="rect">
            <a:avLst/>
          </a:prstGeom>
        </p:spPr>
        <p:txBody>
          <a:bodyPr wrap="square">
            <a:spAutoFit/>
          </a:bodyPr>
          <a:lstStyle/>
          <a:p>
            <a:pPr algn="just"/>
            <a:r>
              <a:rPr lang="ru-RU" dirty="0">
                <a:latin typeface="Times New Roman" panose="02020603050405020304" pitchFamily="18" charset="0"/>
                <a:cs typeface="Times New Roman" panose="02020603050405020304" pitchFamily="18" charset="0"/>
              </a:rPr>
              <a:t>5. Неисполнение обязанностей по воспитанию несовершеннолетнего - умышленное преступление: виновный осознает, что путем жестокого обращения грубо нарушает обязанности по воспитанию несовершеннолетнего, и желает эти действия совершить. </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6</a:t>
            </a:r>
            <a:r>
              <a:rPr lang="ru-RU" dirty="0">
                <a:latin typeface="Times New Roman" panose="02020603050405020304" pitchFamily="18" charset="0"/>
                <a:cs typeface="Times New Roman" panose="02020603050405020304" pitchFamily="18" charset="0"/>
              </a:rPr>
              <a:t>. </a:t>
            </a:r>
            <a:r>
              <a:rPr lang="ru-RU" u="sng" dirty="0">
                <a:latin typeface="Times New Roman" panose="02020603050405020304" pitchFamily="18" charset="0"/>
                <a:cs typeface="Times New Roman" panose="02020603050405020304" pitchFamily="18" charset="0"/>
              </a:rPr>
              <a:t>Должностные лица образовательного</a:t>
            </a:r>
            <a:r>
              <a:rPr lang="ru-RU" dirty="0">
                <a:latin typeface="Times New Roman" panose="02020603050405020304" pitchFamily="18" charset="0"/>
                <a:cs typeface="Times New Roman" panose="02020603050405020304" pitchFamily="18" charset="0"/>
              </a:rPr>
              <a:t>, воспитательного, лечебного либо иного </a:t>
            </a:r>
            <a:r>
              <a:rPr lang="ru-RU" u="sng" dirty="0">
                <a:latin typeface="Times New Roman" panose="02020603050405020304" pitchFamily="18" charset="0"/>
                <a:cs typeface="Times New Roman" panose="02020603050405020304" pitchFamily="18" charset="0"/>
              </a:rPr>
              <a:t>учреждения при превышении должностных полномочий подлежат ответственности по ст. 286 УК. Превышение должностных </a:t>
            </a:r>
            <a:r>
              <a:rPr lang="ru-RU" u="sng" dirty="0" smtClean="0">
                <a:latin typeface="Times New Roman" panose="02020603050405020304" pitchFamily="18" charset="0"/>
                <a:cs typeface="Times New Roman" panose="02020603050405020304" pitchFamily="18" charset="0"/>
              </a:rPr>
              <a:t>полномочий</a:t>
            </a:r>
            <a:endParaRPr lang="ru-RU"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5679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59632" y="404664"/>
            <a:ext cx="7344816" cy="4739759"/>
          </a:xfrm>
          <a:prstGeom prst="rect">
            <a:avLst/>
          </a:prstGeom>
        </p:spPr>
        <p:txBody>
          <a:bodyPr wrap="square">
            <a:spAutoFit/>
          </a:bodyPr>
          <a:lstStyle/>
          <a:p>
            <a:pPr algn="just"/>
            <a:r>
              <a:rPr lang="ru-RU" b="1" dirty="0">
                <a:latin typeface="Times New Roman" panose="02020603050405020304" pitchFamily="18" charset="0"/>
                <a:cs typeface="Times New Roman" panose="02020603050405020304" pitchFamily="18" charset="0"/>
              </a:rPr>
              <a:t>Статья 286. Превышение должностных </a:t>
            </a:r>
            <a:r>
              <a:rPr lang="ru-RU" b="1" dirty="0" smtClean="0">
                <a:latin typeface="Times New Roman" panose="02020603050405020304" pitchFamily="18" charset="0"/>
                <a:cs typeface="Times New Roman" panose="02020603050405020304" pitchFamily="18" charset="0"/>
              </a:rPr>
              <a:t>полномочий</a:t>
            </a:r>
          </a:p>
          <a:p>
            <a:pPr algn="just"/>
            <a:endParaRPr lang="ru-RU" b="1" dirty="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1. Совершение </a:t>
            </a:r>
            <a:r>
              <a:rPr lang="ru-RU" dirty="0">
                <a:latin typeface="Times New Roman" panose="02020603050405020304" pitchFamily="18" charset="0"/>
                <a:cs typeface="Times New Roman" panose="02020603050405020304" pitchFamily="18" charset="0"/>
              </a:rPr>
              <a:t>должностным лицом действий, явно выходящих за пределы его полномочий и повлекших существенное нарушение прав и законных интересов граждан или организаций либо охраняемых законом интересов общества или государства, </a:t>
            </a:r>
            <a:endParaRPr lang="ru-RU" dirty="0" smtClean="0">
              <a:latin typeface="Times New Roman" panose="02020603050405020304" pitchFamily="18" charset="0"/>
              <a:cs typeface="Times New Roman" panose="02020603050405020304" pitchFamily="18" charset="0"/>
            </a:endParaRPr>
          </a:p>
          <a:p>
            <a:pPr algn="just"/>
            <a:endParaRPr lang="ru-RU" sz="8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dirty="0" smtClean="0">
                <a:latin typeface="Times New Roman" panose="02020603050405020304" pitchFamily="18" charset="0"/>
                <a:cs typeface="Times New Roman" panose="02020603050405020304" pitchFamily="18" charset="0"/>
              </a:rPr>
              <a:t>наказывается </a:t>
            </a:r>
            <a:r>
              <a:rPr lang="ru-RU" dirty="0">
                <a:latin typeface="Times New Roman" panose="02020603050405020304" pitchFamily="18" charset="0"/>
                <a:cs typeface="Times New Roman" panose="02020603050405020304" pitchFamily="18" charset="0"/>
              </a:rPr>
              <a:t>штрафом в размере до восьмидесяти тысяч рублей или в размере заработной платы или иного дохода осужденного за период до шести месяцев, </a:t>
            </a:r>
            <a:endParaRPr lang="ru-RU" dirty="0" smtClean="0">
              <a:latin typeface="Times New Roman" panose="02020603050405020304" pitchFamily="18" charset="0"/>
              <a:cs typeface="Times New Roman" panose="02020603050405020304" pitchFamily="18" charset="0"/>
            </a:endParaRPr>
          </a:p>
          <a:p>
            <a:pPr marL="285750" indent="-285750" algn="just">
              <a:buFontTx/>
              <a:buChar char="-"/>
            </a:pPr>
            <a:endParaRPr lang="ru-RU" sz="8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dirty="0" smtClean="0">
                <a:latin typeface="Times New Roman" panose="02020603050405020304" pitchFamily="18" charset="0"/>
                <a:cs typeface="Times New Roman" panose="02020603050405020304" pitchFamily="18" charset="0"/>
              </a:rPr>
              <a:t>либо </a:t>
            </a:r>
            <a:r>
              <a:rPr lang="ru-RU" dirty="0">
                <a:latin typeface="Times New Roman" panose="02020603050405020304" pitchFamily="18" charset="0"/>
                <a:cs typeface="Times New Roman" panose="02020603050405020304" pitchFamily="18" charset="0"/>
              </a:rPr>
              <a:t>лишением права занимать определенные должности или заниматься определенной деятельностью на срок до пяти лет, </a:t>
            </a:r>
            <a:endParaRPr lang="ru-RU" dirty="0" smtClean="0">
              <a:latin typeface="Times New Roman" panose="02020603050405020304" pitchFamily="18" charset="0"/>
              <a:cs typeface="Times New Roman" panose="02020603050405020304" pitchFamily="18" charset="0"/>
            </a:endParaRPr>
          </a:p>
          <a:p>
            <a:pPr marL="285750" indent="-285750" algn="just">
              <a:buFontTx/>
              <a:buChar char="-"/>
            </a:pPr>
            <a:endParaRPr lang="ru-RU" sz="8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dirty="0" smtClean="0">
                <a:latin typeface="Times New Roman" panose="02020603050405020304" pitchFamily="18" charset="0"/>
                <a:cs typeface="Times New Roman" panose="02020603050405020304" pitchFamily="18" charset="0"/>
              </a:rPr>
              <a:t>либо </a:t>
            </a:r>
            <a:r>
              <a:rPr lang="ru-RU" dirty="0">
                <a:latin typeface="Times New Roman" panose="02020603050405020304" pitchFamily="18" charset="0"/>
                <a:cs typeface="Times New Roman" panose="02020603050405020304" pitchFamily="18" charset="0"/>
              </a:rPr>
              <a:t>принудительными работами на срок до четырех </a:t>
            </a:r>
            <a:r>
              <a:rPr lang="ru-RU" dirty="0" smtClean="0">
                <a:latin typeface="Times New Roman" panose="02020603050405020304" pitchFamily="18" charset="0"/>
                <a:cs typeface="Times New Roman" panose="02020603050405020304" pitchFamily="18" charset="0"/>
              </a:rPr>
              <a:t>лет,</a:t>
            </a:r>
          </a:p>
          <a:p>
            <a:pPr marL="285750" indent="-285750" algn="just">
              <a:buFontTx/>
              <a:buChar char="-"/>
            </a:pPr>
            <a:endParaRPr lang="ru-RU" sz="800" dirty="0">
              <a:latin typeface="Times New Roman" panose="02020603050405020304" pitchFamily="18" charset="0"/>
              <a:cs typeface="Times New Roman" panose="02020603050405020304" pitchFamily="18" charset="0"/>
            </a:endParaRPr>
          </a:p>
          <a:p>
            <a:pPr marL="285750" indent="-285750" algn="just">
              <a:buFontTx/>
              <a:buChar char="-"/>
            </a:pPr>
            <a:r>
              <a:rPr lang="ru-RU" dirty="0" smtClean="0">
                <a:latin typeface="Times New Roman" panose="02020603050405020304" pitchFamily="18" charset="0"/>
                <a:cs typeface="Times New Roman" panose="02020603050405020304" pitchFamily="18" charset="0"/>
              </a:rPr>
              <a:t>либо </a:t>
            </a:r>
            <a:r>
              <a:rPr lang="ru-RU" dirty="0">
                <a:latin typeface="Times New Roman" panose="02020603050405020304" pitchFamily="18" charset="0"/>
                <a:cs typeface="Times New Roman" panose="02020603050405020304" pitchFamily="18" charset="0"/>
              </a:rPr>
              <a:t>арестом на срок от четырех до шести месяцев</a:t>
            </a:r>
            <a:r>
              <a:rPr lang="ru-RU" dirty="0" smtClean="0">
                <a:latin typeface="Times New Roman" panose="02020603050405020304" pitchFamily="18" charset="0"/>
                <a:cs typeface="Times New Roman" panose="02020603050405020304" pitchFamily="18" charset="0"/>
              </a:rPr>
              <a:t>, </a:t>
            </a:r>
          </a:p>
          <a:p>
            <a:pPr marL="285750" indent="-285750" algn="just">
              <a:buFontTx/>
              <a:buChar char="-"/>
            </a:pPr>
            <a:endParaRPr lang="ru-RU" sz="800" dirty="0" smtClean="0">
              <a:latin typeface="Times New Roman" panose="02020603050405020304" pitchFamily="18" charset="0"/>
              <a:cs typeface="Times New Roman" panose="02020603050405020304" pitchFamily="18" charset="0"/>
            </a:endParaRPr>
          </a:p>
          <a:p>
            <a:pPr marL="285750" indent="-285750" algn="just">
              <a:buFontTx/>
              <a:buChar char="-"/>
            </a:pPr>
            <a:r>
              <a:rPr lang="ru-RU" dirty="0" smtClean="0">
                <a:latin typeface="Times New Roman" panose="02020603050405020304" pitchFamily="18" charset="0"/>
                <a:cs typeface="Times New Roman" panose="02020603050405020304" pitchFamily="18" charset="0"/>
              </a:rPr>
              <a:t>либо </a:t>
            </a:r>
            <a:r>
              <a:rPr lang="ru-RU" dirty="0">
                <a:latin typeface="Times New Roman" panose="02020603050405020304" pitchFamily="18" charset="0"/>
                <a:cs typeface="Times New Roman" panose="02020603050405020304" pitchFamily="18" charset="0"/>
              </a:rPr>
              <a:t>лишением свободы на срок до четырех лет.</a:t>
            </a:r>
          </a:p>
        </p:txBody>
      </p:sp>
    </p:spTree>
    <p:extLst>
      <p:ext uri="{BB962C8B-B14F-4D97-AF65-F5344CB8AC3E}">
        <p14:creationId xmlns:p14="http://schemas.microsoft.com/office/powerpoint/2010/main" val="811153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02756" y="1196752"/>
            <a:ext cx="7704856" cy="1477328"/>
          </a:xfrm>
          <a:prstGeom prst="rect">
            <a:avLst/>
          </a:prstGeom>
        </p:spPr>
        <p:txBody>
          <a:bodyPr wrap="square">
            <a:spAutoFit/>
          </a:bodyPr>
          <a:lstStyle/>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всегда </a:t>
            </a:r>
            <a:r>
              <a:rPr lang="ru-RU" dirty="0">
                <a:latin typeface="Times New Roman" panose="02020603050405020304" pitchFamily="18" charset="0"/>
                <a:cs typeface="Times New Roman" panose="02020603050405020304" pitchFamily="18" charset="0"/>
              </a:rPr>
              <a:t>связано с положительными </a:t>
            </a:r>
            <a:r>
              <a:rPr lang="ru-RU" dirty="0" smtClean="0">
                <a:latin typeface="Times New Roman" panose="02020603050405020304" pitchFamily="18" charset="0"/>
                <a:cs typeface="Times New Roman" panose="02020603050405020304" pitchFamily="18" charset="0"/>
              </a:rPr>
              <a:t>эмоциями; </a:t>
            </a:r>
          </a:p>
          <a:p>
            <a:pPr marL="285750" indent="-285750" algn="just">
              <a:buFont typeface="Wingdings" panose="05000000000000000000" pitchFamily="2" charset="2"/>
              <a:buChar char="Ø"/>
            </a:pPr>
            <a:r>
              <a:rPr lang="ru-RU" dirty="0" smtClean="0">
                <a:latin typeface="Times New Roman" panose="02020603050405020304" pitchFamily="18" charset="0"/>
                <a:cs typeface="Times New Roman" panose="02020603050405020304" pitchFamily="18" charset="0"/>
              </a:rPr>
              <a:t>дети </a:t>
            </a:r>
            <a:r>
              <a:rPr lang="ru-RU" dirty="0">
                <a:latin typeface="Times New Roman" panose="02020603050405020304" pitchFamily="18" charset="0"/>
                <a:cs typeface="Times New Roman" panose="02020603050405020304" pitchFamily="18" charset="0"/>
              </a:rPr>
              <a:t>испытывают гордость, удовлетворение, уверенность в правильном поведении и </a:t>
            </a:r>
            <a:r>
              <a:rPr lang="ru-RU" dirty="0" smtClean="0">
                <a:latin typeface="Times New Roman" panose="02020603050405020304" pitchFamily="18" charset="0"/>
                <a:cs typeface="Times New Roman" panose="02020603050405020304" pitchFamily="18" charset="0"/>
              </a:rPr>
              <a:t>поступке;</a:t>
            </a:r>
          </a:p>
          <a:p>
            <a:pPr marL="285750" indent="-285750" algn="just">
              <a:buFont typeface="Wingdings" panose="05000000000000000000" pitchFamily="2" charset="2"/>
              <a:buChar char="Ø"/>
            </a:pPr>
            <a:r>
              <a:rPr lang="ru-RU" dirty="0">
                <a:latin typeface="Times New Roman" panose="02020603050405020304" pitchFamily="18" charset="0"/>
                <a:cs typeface="Times New Roman" panose="02020603050405020304" pitchFamily="18" charset="0"/>
              </a:rPr>
              <a:t>у</a:t>
            </a:r>
            <a:r>
              <a:rPr lang="ru-RU" dirty="0" smtClean="0">
                <a:latin typeface="Times New Roman" panose="02020603050405020304" pitchFamily="18" charset="0"/>
                <a:cs typeface="Times New Roman" panose="02020603050405020304" pitchFamily="18" charset="0"/>
              </a:rPr>
              <a:t> ребенка появляется внутренняя готовность </a:t>
            </a:r>
            <a:r>
              <a:rPr lang="ru-RU" dirty="0">
                <a:latin typeface="Times New Roman" panose="02020603050405020304" pitchFamily="18" charset="0"/>
                <a:cs typeface="Times New Roman" panose="02020603050405020304" pitchFamily="18" charset="0"/>
              </a:rPr>
              <a:t>к повторению хороших </a:t>
            </a:r>
            <a:r>
              <a:rPr lang="ru-RU" dirty="0" smtClean="0">
                <a:latin typeface="Times New Roman" panose="02020603050405020304" pitchFamily="18" charset="0"/>
                <a:cs typeface="Times New Roman" panose="02020603050405020304" pitchFamily="18" charset="0"/>
              </a:rPr>
              <a:t>поступков.</a:t>
            </a:r>
          </a:p>
        </p:txBody>
      </p:sp>
      <p:sp>
        <p:nvSpPr>
          <p:cNvPr id="4" name="Прямоугольник 3"/>
          <p:cNvSpPr/>
          <p:nvPr/>
        </p:nvSpPr>
        <p:spPr>
          <a:xfrm>
            <a:off x="1102756" y="349498"/>
            <a:ext cx="1957076" cy="369332"/>
          </a:xfrm>
          <a:prstGeom prst="rect">
            <a:avLst/>
          </a:prstGeom>
          <a:solidFill>
            <a:schemeClr val="accent5">
              <a:lumMod val="40000"/>
              <a:lumOff val="60000"/>
            </a:schemeClr>
          </a:solidFill>
          <a:ln>
            <a:solidFill>
              <a:schemeClr val="accent1"/>
            </a:solidFill>
          </a:ln>
        </p:spPr>
        <p:txBody>
          <a:bodyPr wrap="square">
            <a:spAutoFit/>
          </a:bodyPr>
          <a:lstStyle/>
          <a:p>
            <a:pPr algn="ctr"/>
            <a:r>
              <a:rPr lang="ru-RU" b="1" dirty="0">
                <a:solidFill>
                  <a:srgbClr val="000000"/>
                </a:solidFill>
                <a:latin typeface="Times New Roman" panose="02020603050405020304" pitchFamily="18" charset="0"/>
                <a:cs typeface="Times New Roman" panose="02020603050405020304" pitchFamily="18" charset="0"/>
              </a:rPr>
              <a:t>ПООЩРЕНИЕ</a:t>
            </a:r>
          </a:p>
        </p:txBody>
      </p:sp>
      <p:sp>
        <p:nvSpPr>
          <p:cNvPr id="5" name="Прямоугольник 4"/>
          <p:cNvSpPr/>
          <p:nvPr/>
        </p:nvSpPr>
        <p:spPr>
          <a:xfrm>
            <a:off x="2123728" y="4437112"/>
            <a:ext cx="6157192" cy="2031325"/>
          </a:xfrm>
          <a:prstGeom prst="rect">
            <a:avLst/>
          </a:prstGeom>
        </p:spPr>
        <p:txBody>
          <a:bodyPr wrap="square">
            <a:spAutoFit/>
          </a:bodyPr>
          <a:lstStyle/>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следует </a:t>
            </a:r>
            <a:r>
              <a:rPr lang="ru-RU" dirty="0">
                <a:latin typeface="Times New Roman" panose="02020603050405020304" pitchFamily="18" charset="0"/>
                <a:cs typeface="Times New Roman" panose="02020603050405020304" pitchFamily="18" charset="0"/>
              </a:rPr>
              <a:t>постоянно следить за тем, как дети реагируют на </a:t>
            </a:r>
            <a:r>
              <a:rPr lang="ru-RU" dirty="0" smtClean="0">
                <a:latin typeface="Times New Roman" panose="02020603050405020304" pitchFamily="18" charset="0"/>
                <a:cs typeface="Times New Roman" panose="02020603050405020304" pitchFamily="18" charset="0"/>
              </a:rPr>
              <a:t>поощрение (ждут подарков, начинают зазнаваться, др.); </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не следует постоянно </a:t>
            </a:r>
            <a:r>
              <a:rPr lang="ru-RU" dirty="0">
                <a:latin typeface="Times New Roman" panose="02020603050405020304" pitchFamily="18" charset="0"/>
                <a:cs typeface="Times New Roman" panose="02020603050405020304" pitchFamily="18" charset="0"/>
              </a:rPr>
              <a:t>хвалить, поощрять одних и тех же </a:t>
            </a:r>
            <a:r>
              <a:rPr lang="ru-RU" dirty="0" smtClean="0">
                <a:latin typeface="Times New Roman" panose="02020603050405020304" pitchFamily="18" charset="0"/>
                <a:cs typeface="Times New Roman" panose="02020603050405020304" pitchFamily="18" charset="0"/>
              </a:rPr>
              <a:t>детей; </a:t>
            </a:r>
          </a:p>
          <a:p>
            <a:pPr marL="285750" indent="-285750" algn="just">
              <a:buFont typeface="Arial" panose="020B0604020202020204" pitchFamily="34" charset="0"/>
              <a:buChar char="•"/>
            </a:pPr>
            <a:r>
              <a:rPr lang="ru-RU" dirty="0" smtClean="0">
                <a:latin typeface="Times New Roman" panose="02020603050405020304" pitchFamily="18" charset="0"/>
                <a:cs typeface="Times New Roman" panose="02020603050405020304" pitchFamily="18" charset="0"/>
              </a:rPr>
              <a:t>важно </a:t>
            </a:r>
            <a:r>
              <a:rPr lang="ru-RU" dirty="0">
                <a:latin typeface="Times New Roman" panose="02020603050405020304" pitchFamily="18" charset="0"/>
                <a:cs typeface="Times New Roman" panose="02020603050405020304" pitchFamily="18" charset="0"/>
              </a:rPr>
              <a:t>знать индивидуальные особенности </a:t>
            </a:r>
            <a:r>
              <a:rPr lang="ru-RU" dirty="0" smtClean="0">
                <a:latin typeface="Times New Roman" panose="02020603050405020304" pitchFamily="18" charset="0"/>
                <a:cs typeface="Times New Roman" panose="02020603050405020304" pitchFamily="18" charset="0"/>
              </a:rPr>
              <a:t>детей; </a:t>
            </a:r>
          </a:p>
          <a:p>
            <a:pPr marL="285750" indent="-285750" algn="just">
              <a:buFont typeface="Arial" panose="020B0604020202020204" pitchFamily="34" charset="0"/>
              <a:buChar char="•"/>
            </a:pPr>
            <a:r>
              <a:rPr lang="ru-RU" dirty="0">
                <a:latin typeface="Times New Roman" panose="02020603050405020304" pitchFamily="18" charset="0"/>
                <a:cs typeface="Times New Roman" panose="02020603050405020304" pitchFamily="18" charset="0"/>
              </a:rPr>
              <a:t>о</a:t>
            </a:r>
            <a:r>
              <a:rPr lang="ru-RU" dirty="0" smtClean="0">
                <a:latin typeface="Times New Roman" panose="02020603050405020304" pitchFamily="18" charset="0"/>
                <a:cs typeface="Times New Roman" panose="02020603050405020304" pitchFamily="18" charset="0"/>
              </a:rPr>
              <a:t>ценивается не ребенок, а конкретный поступок</a:t>
            </a:r>
          </a:p>
          <a:p>
            <a:pPr algn="just"/>
            <a:endParaRPr lang="ru-RU" dirty="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187624" y="3738518"/>
            <a:ext cx="2207527" cy="338554"/>
          </a:xfrm>
          <a:prstGeom prst="rect">
            <a:avLst/>
          </a:prstGeom>
        </p:spPr>
        <p:txBody>
          <a:bodyPr wrap="none">
            <a:spAutoFit/>
          </a:bodyPr>
          <a:lstStyle/>
          <a:p>
            <a:r>
              <a:rPr lang="ru-RU" sz="1600" b="1" u="sng" dirty="0" smtClean="0">
                <a:latin typeface="Times New Roman" panose="02020603050405020304" pitchFamily="18" charset="0"/>
                <a:cs typeface="Times New Roman" panose="02020603050405020304" pitchFamily="18" charset="0"/>
              </a:rPr>
              <a:t>ВАЖНО ПОМНИТЬ:</a:t>
            </a:r>
            <a:endParaRPr lang="ru-RU" sz="1600" b="1" u="sng" dirty="0"/>
          </a:p>
        </p:txBody>
      </p:sp>
      <p:cxnSp>
        <p:nvCxnSpPr>
          <p:cNvPr id="8" name="Прямая со стрелкой 7"/>
          <p:cNvCxnSpPr/>
          <p:nvPr/>
        </p:nvCxnSpPr>
        <p:spPr>
          <a:xfrm>
            <a:off x="2123728" y="4041068"/>
            <a:ext cx="0" cy="3960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3030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27094" y="2401867"/>
            <a:ext cx="3111612" cy="1508105"/>
          </a:xfrm>
          <a:prstGeom prst="rect">
            <a:avLst/>
          </a:prstGeom>
          <a:solidFill>
            <a:schemeClr val="accent5">
              <a:lumMod val="40000"/>
              <a:lumOff val="60000"/>
            </a:schemeClr>
          </a:solidFill>
          <a:ln>
            <a:solidFill>
              <a:schemeClr val="accent1"/>
            </a:solidFill>
          </a:ln>
        </p:spPr>
        <p:txBody>
          <a:bodyPr wrap="square">
            <a:spAutoFit/>
          </a:bodyPr>
          <a:lstStyle/>
          <a:p>
            <a:pPr algn="ctr"/>
            <a:endParaRPr lang="ru-RU" b="1" dirty="0" smtClean="0">
              <a:solidFill>
                <a:srgbClr val="000000"/>
              </a:solidFill>
              <a:latin typeface="Times New Roman" panose="02020603050405020304" pitchFamily="18" charset="0"/>
              <a:cs typeface="Times New Roman" panose="02020603050405020304" pitchFamily="18" charset="0"/>
            </a:endParaRPr>
          </a:p>
          <a:p>
            <a:pPr algn="ctr"/>
            <a:r>
              <a:rPr lang="ru-RU" sz="2800" b="1" dirty="0" smtClean="0">
                <a:solidFill>
                  <a:srgbClr val="000000"/>
                </a:solidFill>
                <a:latin typeface="Times New Roman" panose="02020603050405020304" pitchFamily="18" charset="0"/>
                <a:cs typeface="Times New Roman" panose="02020603050405020304" pitchFamily="18" charset="0"/>
              </a:rPr>
              <a:t>ВИДЫ  </a:t>
            </a:r>
          </a:p>
          <a:p>
            <a:pPr algn="ctr"/>
            <a:r>
              <a:rPr lang="ru-RU" sz="2800" b="1" dirty="0" smtClean="0">
                <a:solidFill>
                  <a:srgbClr val="000000"/>
                </a:solidFill>
                <a:latin typeface="Times New Roman" panose="02020603050405020304" pitchFamily="18" charset="0"/>
                <a:cs typeface="Times New Roman" panose="02020603050405020304" pitchFamily="18" charset="0"/>
              </a:rPr>
              <a:t>ПООЩРЕНИЯ</a:t>
            </a:r>
          </a:p>
          <a:p>
            <a:pPr algn="ctr"/>
            <a:endParaRPr lang="ru-RU" b="1" dirty="0">
              <a:solidFill>
                <a:srgbClr val="000000"/>
              </a:solidFill>
              <a:latin typeface="Times New Roman" panose="02020603050405020304" pitchFamily="18" charset="0"/>
              <a:cs typeface="Times New Roman" panose="02020603050405020304" pitchFamily="18" charset="0"/>
            </a:endParaRPr>
          </a:p>
        </p:txBody>
      </p:sp>
      <p:sp>
        <p:nvSpPr>
          <p:cNvPr id="7" name="Стрелка вниз 6"/>
          <p:cNvSpPr/>
          <p:nvPr/>
        </p:nvSpPr>
        <p:spPr>
          <a:xfrm rot="16200000">
            <a:off x="5199448" y="2610138"/>
            <a:ext cx="970077" cy="1091560"/>
          </a:xfrm>
          <a:prstGeom prst="downArrow">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Прямоугольник 7"/>
          <p:cNvSpPr/>
          <p:nvPr/>
        </p:nvSpPr>
        <p:spPr>
          <a:xfrm>
            <a:off x="6660232" y="2463422"/>
            <a:ext cx="748923" cy="1446550"/>
          </a:xfrm>
          <a:prstGeom prst="rect">
            <a:avLst/>
          </a:prstGeom>
        </p:spPr>
        <p:txBody>
          <a:bodyPr wrap="none">
            <a:spAutoFit/>
          </a:bodyPr>
          <a:lstStyle/>
          <a:p>
            <a:r>
              <a:rPr lang="ru-RU" sz="8800" b="1" dirty="0" smtClean="0">
                <a:latin typeface="Times New Roman" panose="02020603050405020304" pitchFamily="18" charset="0"/>
                <a:cs typeface="Times New Roman" panose="02020603050405020304" pitchFamily="18" charset="0"/>
              </a:rPr>
              <a:t>?</a:t>
            </a:r>
            <a:endParaRPr lang="ru-RU" sz="8800" b="1" dirty="0"/>
          </a:p>
        </p:txBody>
      </p:sp>
    </p:spTree>
    <p:extLst>
      <p:ext uri="{BB962C8B-B14F-4D97-AF65-F5344CB8AC3E}">
        <p14:creationId xmlns:p14="http://schemas.microsoft.com/office/powerpoint/2010/main" val="1260348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60376" y="467380"/>
            <a:ext cx="2630848" cy="369332"/>
          </a:xfrm>
          <a:prstGeom prst="rect">
            <a:avLst/>
          </a:prstGeom>
          <a:solidFill>
            <a:schemeClr val="accent5">
              <a:lumMod val="40000"/>
              <a:lumOff val="60000"/>
            </a:schemeClr>
          </a:solidFill>
          <a:ln>
            <a:solidFill>
              <a:schemeClr val="accent1"/>
            </a:solidFill>
          </a:ln>
        </p:spPr>
        <p:txBody>
          <a:bodyPr wrap="none">
            <a:spAutoFit/>
          </a:bodyPr>
          <a:lstStyle/>
          <a:p>
            <a:pPr algn="ctr"/>
            <a:r>
              <a:rPr lang="ru-RU" b="1" dirty="0" smtClean="0">
                <a:solidFill>
                  <a:srgbClr val="000000"/>
                </a:solidFill>
                <a:latin typeface="Times New Roman" panose="02020603050405020304" pitchFamily="18" charset="0"/>
                <a:cs typeface="Times New Roman" panose="02020603050405020304" pitchFamily="18" charset="0"/>
              </a:rPr>
              <a:t>ВИДЫ  ПООЩРЕНИЯ</a:t>
            </a:r>
            <a:endParaRPr lang="ru-RU" b="1" dirty="0">
              <a:solidFill>
                <a:srgbClr val="00000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2480390339"/>
              </p:ext>
            </p:extLst>
          </p:nvPr>
        </p:nvGraphicFramePr>
        <p:xfrm>
          <a:off x="1060376" y="1772816"/>
          <a:ext cx="7920880" cy="3901440"/>
        </p:xfrm>
        <a:graphic>
          <a:graphicData uri="http://schemas.openxmlformats.org/drawingml/2006/table">
            <a:tbl>
              <a:tblPr firstRow="1" bandRow="1">
                <a:tableStyleId>{5C22544A-7EE6-4342-B048-85BDC9FD1C3A}</a:tableStyleId>
              </a:tblPr>
              <a:tblGrid>
                <a:gridCol w="1426123"/>
                <a:gridCol w="6494757"/>
              </a:tblGrid>
              <a:tr h="382943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8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Times New Roman" panose="02020603050405020304" pitchFamily="18" charset="0"/>
                          <a:cs typeface="Times New Roman" panose="02020603050405020304" pitchFamily="18" charset="0"/>
                        </a:rPr>
                        <a:t>Похвала</a:t>
                      </a:r>
                      <a:endParaRPr lang="ru-RU" sz="2000" dirty="0" smtClean="0">
                        <a:solidFill>
                          <a:schemeClr val="tx1"/>
                        </a:solidFill>
                        <a:latin typeface="Times New Roman" panose="02020603050405020304" pitchFamily="18" charset="0"/>
                        <a:cs typeface="Times New Roman" panose="02020603050405020304" pitchFamily="18" charset="0"/>
                      </a:endParaRPr>
                    </a:p>
                    <a:p>
                      <a:pPr algn="ctr"/>
                      <a:endParaRPr lang="ru-RU"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Как можно похвалить ребенка?  - Словесно,  взглядом, прикосновением</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Какой должна быть похвала? - Дозированная, искренняя, эмоциональная</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За что хвалить ребенка? - Хвалим за процесс (старания), за прогресс, за результат</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Варианты:</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«Большое спасибо маме». </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Воспитатель говорит ребенку при других детях: «Ты очень хорошо себя ведешь, мне помогаешь, никого не обижаешь. Я написала открытку твоей маме, где говорю ей спасибо за то, что она тебя так хорошо воспитывает». Открытка маме вручается вечером.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6EF"/>
                    </a:solidFill>
                  </a:tcPr>
                </a:tc>
              </a:tr>
            </a:tbl>
          </a:graphicData>
        </a:graphic>
      </p:graphicFrame>
      <p:sp>
        <p:nvSpPr>
          <p:cNvPr id="7" name="Стрелка вниз 6"/>
          <p:cNvSpPr/>
          <p:nvPr/>
        </p:nvSpPr>
        <p:spPr>
          <a:xfrm>
            <a:off x="1691680" y="836712"/>
            <a:ext cx="432048" cy="566772"/>
          </a:xfrm>
          <a:prstGeom prst="downArrow">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419490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7645" y="260648"/>
            <a:ext cx="2630848" cy="369332"/>
          </a:xfrm>
          <a:prstGeom prst="rect">
            <a:avLst/>
          </a:prstGeom>
          <a:solidFill>
            <a:schemeClr val="accent5">
              <a:lumMod val="40000"/>
              <a:lumOff val="60000"/>
            </a:schemeClr>
          </a:solidFill>
          <a:ln>
            <a:solidFill>
              <a:schemeClr val="accent1"/>
            </a:solidFill>
          </a:ln>
        </p:spPr>
        <p:txBody>
          <a:bodyPr wrap="none">
            <a:spAutoFit/>
          </a:bodyPr>
          <a:lstStyle/>
          <a:p>
            <a:pPr algn="ctr"/>
            <a:r>
              <a:rPr lang="ru-RU" b="1" dirty="0" smtClean="0">
                <a:solidFill>
                  <a:srgbClr val="000000"/>
                </a:solidFill>
                <a:latin typeface="Times New Roman" panose="02020603050405020304" pitchFamily="18" charset="0"/>
                <a:cs typeface="Times New Roman" panose="02020603050405020304" pitchFamily="18" charset="0"/>
              </a:rPr>
              <a:t>ВИДЫ  ПООЩРЕНИЯ</a:t>
            </a:r>
            <a:endParaRPr lang="ru-RU" b="1" dirty="0">
              <a:solidFill>
                <a:srgbClr val="00000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748687246"/>
              </p:ext>
            </p:extLst>
          </p:nvPr>
        </p:nvGraphicFramePr>
        <p:xfrm>
          <a:off x="1057645" y="1268760"/>
          <a:ext cx="7920880" cy="5135880"/>
        </p:xfrm>
        <a:graphic>
          <a:graphicData uri="http://schemas.openxmlformats.org/drawingml/2006/table">
            <a:tbl>
              <a:tblPr firstRow="1" bandRow="1">
                <a:tableStyleId>{5C22544A-7EE6-4342-B048-85BDC9FD1C3A}</a:tableStyleId>
              </a:tblPr>
              <a:tblGrid>
                <a:gridCol w="1570139"/>
                <a:gridCol w="6350741"/>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ru-RU" sz="1800" b="1" dirty="0" smtClean="0">
                          <a:solidFill>
                            <a:schemeClr val="tx1"/>
                          </a:solidFill>
                          <a:latin typeface="Times New Roman" panose="02020603050405020304" pitchFamily="18" charset="0"/>
                          <a:cs typeface="Times New Roman" panose="02020603050405020304" pitchFamily="18" charset="0"/>
                        </a:rPr>
                        <a:t>Награждение</a:t>
                      </a:r>
                      <a:endParaRPr lang="ru-RU" sz="1600" dirty="0" smtClean="0">
                        <a:solidFill>
                          <a:schemeClr val="tx1"/>
                        </a:solidFill>
                        <a:latin typeface="Times New Roman" panose="02020603050405020304" pitchFamily="18" charset="0"/>
                        <a:cs typeface="Times New Roman" panose="02020603050405020304" pitchFamily="18" charset="0"/>
                      </a:endParaRPr>
                    </a:p>
                    <a:p>
                      <a:pPr algn="ctr"/>
                      <a:endParaRPr lang="ru-RU"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Чем  можно наградить ребенка? – это  может быть по сути всё что угодно, всё, что на данный момент представляет ценность для ребёнка: маленькие игрушки, сюрпризы, фишки, наклейки и др.</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Варианты:</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«Сундучок поощрений».</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Это небольшая шкатулка, коробка, в которой могут лежать различные  небольшие сюрпризы, игрушки, наклейки, игрушки от </a:t>
                      </a:r>
                      <a:r>
                        <a:rPr kumimoji="0" lang="ru-RU"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киндерсюрпризов</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значки, </a:t>
                      </a:r>
                      <a:r>
                        <a:rPr kumimoji="0" lang="ru-RU" sz="1800" b="0" i="0" u="none" strike="noStrike" kern="1200" cap="none" spc="0" normalizeH="0" baseline="0" noProof="0" dirty="0" err="1"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календарики</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открытки, картинки и т.д.</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«Герой дня». </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Ребенку, который весь день вел себя хорошо, помогал воспитателю, присуждается титул «Герой дня» (таких героев может быть несколько). Если ребенок  несколько раз подряд заслуживает такой титул, он может выбрать для себя подарок из  сундучка поощрений или особой коробки.</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6EF"/>
                    </a:solidFill>
                  </a:tcPr>
                </a:tc>
              </a:tr>
            </a:tbl>
          </a:graphicData>
        </a:graphic>
      </p:graphicFrame>
      <p:sp>
        <p:nvSpPr>
          <p:cNvPr id="7" name="Стрелка вниз 6"/>
          <p:cNvSpPr/>
          <p:nvPr/>
        </p:nvSpPr>
        <p:spPr>
          <a:xfrm>
            <a:off x="1691680" y="629980"/>
            <a:ext cx="432048" cy="566772"/>
          </a:xfrm>
          <a:prstGeom prst="downArrow">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08741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7645" y="592786"/>
            <a:ext cx="2630848" cy="369332"/>
          </a:xfrm>
          <a:prstGeom prst="rect">
            <a:avLst/>
          </a:prstGeom>
          <a:solidFill>
            <a:schemeClr val="accent5">
              <a:lumMod val="40000"/>
              <a:lumOff val="60000"/>
            </a:schemeClr>
          </a:solidFill>
          <a:ln>
            <a:solidFill>
              <a:schemeClr val="accent1"/>
            </a:solidFill>
          </a:ln>
        </p:spPr>
        <p:txBody>
          <a:bodyPr wrap="none">
            <a:spAutoFit/>
          </a:bodyPr>
          <a:lstStyle/>
          <a:p>
            <a:pPr algn="ctr"/>
            <a:r>
              <a:rPr lang="ru-RU" b="1" dirty="0" smtClean="0">
                <a:solidFill>
                  <a:srgbClr val="000000"/>
                </a:solidFill>
                <a:latin typeface="Times New Roman" panose="02020603050405020304" pitchFamily="18" charset="0"/>
                <a:cs typeface="Times New Roman" panose="02020603050405020304" pitchFamily="18" charset="0"/>
              </a:rPr>
              <a:t>ВИДЫ  ПООЩРЕНИЯ</a:t>
            </a:r>
            <a:endParaRPr lang="ru-RU" b="1" dirty="0">
              <a:solidFill>
                <a:srgbClr val="00000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920262499"/>
              </p:ext>
            </p:extLst>
          </p:nvPr>
        </p:nvGraphicFramePr>
        <p:xfrm>
          <a:off x="1057645" y="1700808"/>
          <a:ext cx="7920880" cy="4556760"/>
        </p:xfrm>
        <a:graphic>
          <a:graphicData uri="http://schemas.openxmlformats.org/drawingml/2006/table">
            <a:tbl>
              <a:tblPr firstRow="1" bandRow="1">
                <a:tableStyleId>{5C22544A-7EE6-4342-B048-85BDC9FD1C3A}</a:tableStyleId>
              </a:tblPr>
              <a:tblGrid>
                <a:gridCol w="1642147"/>
                <a:gridCol w="6278733"/>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Присуждение различных номинаций</a:t>
                      </a:r>
                      <a:endPar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dirty="0" smtClean="0">
                        <a:solidFill>
                          <a:schemeClr val="tx1"/>
                        </a:solidFill>
                        <a:latin typeface="Times New Roman" panose="02020603050405020304" pitchFamily="18" charset="0"/>
                        <a:cs typeface="Times New Roman" panose="02020603050405020304" pitchFamily="18" charset="0"/>
                      </a:endParaRPr>
                    </a:p>
                    <a:p>
                      <a:pPr algn="ctr"/>
                      <a:endParaRPr lang="ru-RU"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Какие номинации могут быть присуждены детям? - «Доброе сердце», «Золотые руки», «Маленький помощник», «Рыцарь дня», «Самый аккуратный», «Самый вежливый» и др.</a:t>
                      </a:r>
                    </a:p>
                    <a:p>
                      <a:pPr marL="285750" marR="0" lvl="0" indent="-285750" algn="just" defTabSz="914400" rtl="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Когда присуждаются номинации? – оптимальный вариант присуждения номинаций - конец недели.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9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Важно</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при присуждении номинаций не просто словесно огласить номинацию, которую получил ребенок, но и сделать </a:t>
                      </a:r>
                      <a:r>
                        <a:rPr kumimoji="0" lang="ru-RU" sz="1800" b="1" i="1"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отличительный знак</a:t>
                      </a: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который бы видели другие ребята: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повязать бант,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надеть специальную накидку, </a:t>
                      </a:r>
                    </a:p>
                    <a:p>
                      <a:pPr marL="285750" marR="0" lvl="0" indent="-285750" algn="just" defTabSz="914400" rtl="0" eaLnBrk="1" fontAlgn="auto" latinLnBrk="0" hangingPunct="1">
                        <a:lnSpc>
                          <a:spcPct val="100000"/>
                        </a:lnSpc>
                        <a:spcBef>
                          <a:spcPts val="0"/>
                        </a:spcBef>
                        <a:spcAft>
                          <a:spcPts val="0"/>
                        </a:spcAft>
                        <a:buClrTx/>
                        <a:buSzTx/>
                        <a:buFontTx/>
                        <a:buChar char="-"/>
                        <a:tabLst/>
                        <a:defRPr/>
                      </a:pPr>
                      <a:r>
                        <a:rPr kumimoji="0" lang="ru-RU" sz="1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вручить «медаль» и др.</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6EF"/>
                    </a:solidFill>
                  </a:tcPr>
                </a:tc>
              </a:tr>
            </a:tbl>
          </a:graphicData>
        </a:graphic>
      </p:graphicFrame>
      <p:sp>
        <p:nvSpPr>
          <p:cNvPr id="7" name="Стрелка вниз 6"/>
          <p:cNvSpPr/>
          <p:nvPr/>
        </p:nvSpPr>
        <p:spPr>
          <a:xfrm>
            <a:off x="1691680" y="962118"/>
            <a:ext cx="432048" cy="566772"/>
          </a:xfrm>
          <a:prstGeom prst="downArrow">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016496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57645" y="260648"/>
            <a:ext cx="2630848" cy="369332"/>
          </a:xfrm>
          <a:prstGeom prst="rect">
            <a:avLst/>
          </a:prstGeom>
          <a:solidFill>
            <a:schemeClr val="accent5">
              <a:lumMod val="40000"/>
              <a:lumOff val="60000"/>
            </a:schemeClr>
          </a:solidFill>
          <a:ln>
            <a:solidFill>
              <a:schemeClr val="accent1"/>
            </a:solidFill>
          </a:ln>
        </p:spPr>
        <p:txBody>
          <a:bodyPr wrap="none">
            <a:spAutoFit/>
          </a:bodyPr>
          <a:lstStyle/>
          <a:p>
            <a:pPr algn="ctr"/>
            <a:r>
              <a:rPr lang="ru-RU" b="1" dirty="0" smtClean="0">
                <a:solidFill>
                  <a:srgbClr val="000000"/>
                </a:solidFill>
                <a:latin typeface="Times New Roman" panose="02020603050405020304" pitchFamily="18" charset="0"/>
                <a:cs typeface="Times New Roman" panose="02020603050405020304" pitchFamily="18" charset="0"/>
              </a:rPr>
              <a:t>ВИДЫ  ПООЩРЕНИЯ</a:t>
            </a:r>
            <a:endParaRPr lang="ru-RU" b="1" dirty="0">
              <a:solidFill>
                <a:srgbClr val="000000"/>
              </a:solidFill>
              <a:latin typeface="Times New Roman" panose="02020603050405020304" pitchFamily="18" charset="0"/>
              <a:cs typeface="Times New Roman" panose="02020603050405020304"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451773923"/>
              </p:ext>
            </p:extLst>
          </p:nvPr>
        </p:nvGraphicFramePr>
        <p:xfrm>
          <a:off x="1057645" y="1268760"/>
          <a:ext cx="7920880" cy="4358640"/>
        </p:xfrm>
        <a:graphic>
          <a:graphicData uri="http://schemas.openxmlformats.org/drawingml/2006/table">
            <a:tbl>
              <a:tblPr firstRow="1" bandRow="1">
                <a:tableStyleId>{5C22544A-7EE6-4342-B048-85BDC9FD1C3A}</a:tableStyleId>
              </a:tblPr>
              <a:tblGrid>
                <a:gridCol w="1858171"/>
                <a:gridCol w="6062709"/>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ru-RU" sz="1600" b="1" dirty="0" smtClean="0">
                        <a:solidFill>
                          <a:schemeClr val="tx1"/>
                        </a:solidFill>
                        <a:latin typeface="Times New Roman" panose="02020603050405020304" pitchFamily="18" charset="0"/>
                        <a:cs typeface="Times New Roman" panose="02020603050405020304"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ru-RU" sz="1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Использование экрана достижений</a:t>
                      </a:r>
                      <a:endParaRPr lang="ru-RU" sz="1600" dirty="0" smtClean="0">
                        <a:solidFill>
                          <a:schemeClr val="tx1"/>
                        </a:solidFill>
                        <a:latin typeface="Times New Roman" panose="02020603050405020304" pitchFamily="18" charset="0"/>
                        <a:cs typeface="Times New Roman" panose="02020603050405020304" pitchFamily="18" charset="0"/>
                      </a:endParaRPr>
                    </a:p>
                    <a:p>
                      <a:pPr algn="ctr"/>
                      <a:endParaRPr lang="ru-RU"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 группах или раздевальных можно  сделать панно (экран), на котором сам ребенок, другие дети и родители будут наглядно видеть, как меняется ребенок. За каждое усилие, достижение, хороший результат и прогресс ребенок поощряется фишками.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Варианты оформления панно:</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ru-RU" sz="8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«Дерево достижений»</a:t>
                      </a:r>
                      <a:r>
                        <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на ветки дерева садятся  фишки- «птички» - это достижения ребенка</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ru-RU" sz="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«Цветок достижений»</a:t>
                      </a:r>
                      <a:r>
                        <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 в середине цветка - фотография ребенка, а лепестки это  - его достижения.</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ru-RU" sz="8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ru-RU" sz="1600" b="1"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«Золотая рыбка» </a:t>
                      </a:r>
                      <a:r>
                        <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rPr>
                        <a:t>- каждая блестящая чешуйка, приклеенная на рыбку - достижения ребенка. </a:t>
                      </a: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p>
                      <a:pPr marL="285750" marR="0" lvl="0" indent="-285750" algn="just"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ru-RU" sz="1600" b="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6EF"/>
                    </a:solidFill>
                  </a:tcPr>
                </a:tc>
              </a:tr>
            </a:tbl>
          </a:graphicData>
        </a:graphic>
      </p:graphicFrame>
      <p:sp>
        <p:nvSpPr>
          <p:cNvPr id="7" name="Стрелка вниз 6"/>
          <p:cNvSpPr/>
          <p:nvPr/>
        </p:nvSpPr>
        <p:spPr>
          <a:xfrm>
            <a:off x="1691680" y="629980"/>
            <a:ext cx="432048" cy="566772"/>
          </a:xfrm>
          <a:prstGeom prst="downArrow">
            <a:avLst/>
          </a:prstGeom>
          <a:solidFill>
            <a:schemeClr val="accent5">
              <a:lumMod val="40000"/>
              <a:lumOff val="6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17620094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331640" y="188640"/>
            <a:ext cx="1706557" cy="369332"/>
          </a:xfrm>
          <a:prstGeom prst="rect">
            <a:avLst/>
          </a:prstGeom>
          <a:solidFill>
            <a:srgbClr val="B4DBE6"/>
          </a:solidFill>
          <a:ln>
            <a:solidFill>
              <a:schemeClr val="accent1"/>
            </a:solidFill>
          </a:ln>
        </p:spPr>
        <p:txBody>
          <a:bodyPr wrap="none">
            <a:spAutoFit/>
          </a:bodyPr>
          <a:lstStyle/>
          <a:p>
            <a:pPr algn="ctr"/>
            <a:r>
              <a:rPr lang="ru-RU" b="1" dirty="0" smtClean="0">
                <a:solidFill>
                  <a:prstClr val="black"/>
                </a:solidFill>
                <a:latin typeface="Times New Roman" panose="02020603050405020304" pitchFamily="18" charset="0"/>
                <a:cs typeface="Times New Roman" panose="02020603050405020304" pitchFamily="18" charset="0"/>
              </a:rPr>
              <a:t>НАКАЗАНИЕ</a:t>
            </a:r>
            <a:r>
              <a:rPr lang="ru-RU" dirty="0" smtClean="0">
                <a:solidFill>
                  <a:prstClr val="black"/>
                </a:solidFill>
              </a:rPr>
              <a:t> </a:t>
            </a:r>
            <a:endParaRPr lang="ru-RU" dirty="0"/>
          </a:p>
        </p:txBody>
      </p:sp>
      <p:sp>
        <p:nvSpPr>
          <p:cNvPr id="5" name="Прямоугольник 4"/>
          <p:cNvSpPr/>
          <p:nvPr/>
        </p:nvSpPr>
        <p:spPr>
          <a:xfrm>
            <a:off x="1104121" y="764704"/>
            <a:ext cx="7776864" cy="1923604"/>
          </a:xfrm>
          <a:prstGeom prst="rect">
            <a:avLst/>
          </a:prstGeom>
        </p:spPr>
        <p:txBody>
          <a:bodyPr wrap="square">
            <a:spAutoFit/>
          </a:bodyPr>
          <a:lstStyle/>
          <a:p>
            <a:pPr marL="285750" indent="-285750">
              <a:buFont typeface="Wingdings" panose="05000000000000000000" pitchFamily="2" charset="2"/>
              <a:buChar char="Ø"/>
            </a:pPr>
            <a:r>
              <a:rPr lang="ru-RU" sz="1700" dirty="0">
                <a:solidFill>
                  <a:prstClr val="black"/>
                </a:solidFill>
                <a:latin typeface="Times New Roman" panose="02020603050405020304" pitchFamily="18" charset="0"/>
                <a:cs typeface="Times New Roman" panose="02020603050405020304" pitchFamily="18" charset="0"/>
              </a:rPr>
              <a:t>в</a:t>
            </a:r>
            <a:r>
              <a:rPr lang="ru-RU" sz="1700" dirty="0" smtClean="0">
                <a:solidFill>
                  <a:prstClr val="black"/>
                </a:solidFill>
                <a:latin typeface="Times New Roman" panose="02020603050405020304" pitchFamily="18" charset="0"/>
                <a:cs typeface="Times New Roman" panose="02020603050405020304" pitchFamily="18" charset="0"/>
              </a:rPr>
              <a:t>сегда связано с отрицательными эмоциями,</a:t>
            </a:r>
          </a:p>
          <a:p>
            <a:pPr marL="285750" indent="-285750" algn="just">
              <a:buFont typeface="Wingdings" panose="05000000000000000000" pitchFamily="2" charset="2"/>
              <a:buChar char="Ø"/>
            </a:pPr>
            <a:r>
              <a:rPr lang="ru-RU" sz="1700" dirty="0" smtClean="0">
                <a:solidFill>
                  <a:prstClr val="black"/>
                </a:solidFill>
                <a:latin typeface="Times New Roman" panose="02020603050405020304" pitchFamily="18" charset="0"/>
                <a:cs typeface="Times New Roman" panose="02020603050405020304" pitchFamily="18" charset="0"/>
              </a:rPr>
              <a:t>применяется </a:t>
            </a:r>
            <a:r>
              <a:rPr lang="ru-RU" sz="1700" dirty="0">
                <a:solidFill>
                  <a:prstClr val="black"/>
                </a:solidFill>
                <a:latin typeface="Times New Roman" panose="02020603050405020304" pitchFamily="18" charset="0"/>
                <a:cs typeface="Times New Roman" panose="02020603050405020304" pitchFamily="18" charset="0"/>
              </a:rPr>
              <a:t>наряду с другими педагогическими способами воздействия - разъяснением, убеждением, поощрением, разумной требовательностью, положительным примером </a:t>
            </a:r>
            <a:r>
              <a:rPr lang="ru-RU" sz="1700" dirty="0" smtClean="0">
                <a:solidFill>
                  <a:prstClr val="black"/>
                </a:solidFill>
                <a:latin typeface="Times New Roman" panose="02020603050405020304" pitchFamily="18" charset="0"/>
                <a:cs typeface="Times New Roman" panose="02020603050405020304" pitchFamily="18" charset="0"/>
              </a:rPr>
              <a:t>окружающих,</a:t>
            </a:r>
          </a:p>
          <a:p>
            <a:pPr marL="285750" indent="-285750" algn="just">
              <a:buFont typeface="Wingdings" panose="05000000000000000000" pitchFamily="2" charset="2"/>
              <a:buChar char="Ø"/>
            </a:pPr>
            <a:r>
              <a:rPr lang="ru-RU" sz="1700" dirty="0" smtClean="0">
                <a:solidFill>
                  <a:prstClr val="black"/>
                </a:solidFill>
                <a:latin typeface="Times New Roman" panose="02020603050405020304" pitchFamily="18" charset="0"/>
                <a:cs typeface="Times New Roman" panose="02020603050405020304" pitchFamily="18" charset="0"/>
              </a:rPr>
              <a:t>следует за </a:t>
            </a:r>
            <a:r>
              <a:rPr lang="ru-RU" sz="1700" dirty="0">
                <a:solidFill>
                  <a:prstClr val="black"/>
                </a:solidFill>
                <a:latin typeface="Times New Roman" panose="02020603050405020304" pitchFamily="18" charset="0"/>
                <a:cs typeface="Times New Roman" panose="02020603050405020304" pitchFamily="18" charset="0"/>
              </a:rPr>
              <a:t>проступком </a:t>
            </a:r>
            <a:r>
              <a:rPr lang="ru-RU" sz="1700" dirty="0" smtClean="0">
                <a:solidFill>
                  <a:prstClr val="black"/>
                </a:solidFill>
                <a:latin typeface="Times New Roman" panose="02020603050405020304" pitchFamily="18" charset="0"/>
                <a:cs typeface="Times New Roman" panose="02020603050405020304" pitchFamily="18" charset="0"/>
              </a:rPr>
              <a:t>ребенка - если </a:t>
            </a:r>
            <a:r>
              <a:rPr lang="ru-RU" sz="1700" dirty="0">
                <a:solidFill>
                  <a:prstClr val="black"/>
                </a:solidFill>
                <a:latin typeface="Times New Roman" panose="02020603050405020304" pitchFamily="18" charset="0"/>
                <a:cs typeface="Times New Roman" panose="02020603050405020304" pitchFamily="18" charset="0"/>
              </a:rPr>
              <a:t>ребенок ведет себя плохо, его поведение представляет угрозу для других детей, и он не обращает внимание на </a:t>
            </a:r>
            <a:r>
              <a:rPr lang="ru-RU" sz="1700" dirty="0" smtClean="0">
                <a:solidFill>
                  <a:prstClr val="black"/>
                </a:solidFill>
                <a:latin typeface="Times New Roman" panose="02020603050405020304" pitchFamily="18" charset="0"/>
                <a:cs typeface="Times New Roman" panose="02020603050405020304" pitchFamily="18" charset="0"/>
              </a:rPr>
              <a:t>замечания</a:t>
            </a:r>
            <a:endParaRPr lang="ru-RU" dirty="0" smtClean="0">
              <a:solidFill>
                <a:prstClr val="black"/>
              </a:solidFill>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1081154" y="2845862"/>
            <a:ext cx="2207527" cy="338554"/>
          </a:xfrm>
          <a:prstGeom prst="rect">
            <a:avLst/>
          </a:prstGeom>
        </p:spPr>
        <p:txBody>
          <a:bodyPr wrap="none">
            <a:spAutoFit/>
          </a:bodyPr>
          <a:lstStyle/>
          <a:p>
            <a:pPr lvl="0"/>
            <a:r>
              <a:rPr lang="ru-RU" sz="1600" b="1" u="sng" dirty="0">
                <a:solidFill>
                  <a:prstClr val="black"/>
                </a:solidFill>
                <a:latin typeface="Times New Roman" panose="02020603050405020304" pitchFamily="18" charset="0"/>
                <a:cs typeface="Times New Roman" panose="02020603050405020304" pitchFamily="18" charset="0"/>
              </a:rPr>
              <a:t>ВАЖНО ПОМНИТЬ:</a:t>
            </a:r>
            <a:endParaRPr lang="ru-RU" sz="1600" b="1" u="sng" dirty="0">
              <a:solidFill>
                <a:prstClr val="black"/>
              </a:solidFill>
            </a:endParaRPr>
          </a:p>
        </p:txBody>
      </p:sp>
      <p:sp>
        <p:nvSpPr>
          <p:cNvPr id="7" name="Прямоугольник 6"/>
          <p:cNvSpPr/>
          <p:nvPr/>
        </p:nvSpPr>
        <p:spPr>
          <a:xfrm>
            <a:off x="1365446" y="3383675"/>
            <a:ext cx="7477337" cy="3293209"/>
          </a:xfrm>
          <a:prstGeom prst="rect">
            <a:avLst/>
          </a:prstGeom>
        </p:spPr>
        <p:txBody>
          <a:bodyPr wrap="square">
            <a:spAutoFit/>
          </a:bodyPr>
          <a:lstStyle/>
          <a:p>
            <a:pPr lvl="0" algn="just"/>
            <a:r>
              <a:rPr lang="ru-RU" sz="1600" dirty="0" smtClean="0">
                <a:solidFill>
                  <a:prstClr val="black"/>
                </a:solidFill>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Ребенок должен знать, </a:t>
            </a:r>
            <a:r>
              <a:rPr lang="ru-RU" sz="1600" dirty="0">
                <a:latin typeface="Times New Roman" panose="02020603050405020304" pitchFamily="18" charset="0"/>
                <a:cs typeface="Times New Roman" panose="02020603050405020304" pitchFamily="18" charset="0"/>
              </a:rPr>
              <a:t>за что наказан. </a:t>
            </a:r>
            <a:endParaRPr lang="ru-RU" sz="1600" dirty="0" smtClean="0">
              <a:latin typeface="Times New Roman" panose="02020603050405020304" pitchFamily="18" charset="0"/>
              <a:cs typeface="Times New Roman" panose="02020603050405020304" pitchFamily="18" charset="0"/>
            </a:endParaRPr>
          </a:p>
          <a:p>
            <a:pPr lvl="0" algn="just"/>
            <a:r>
              <a:rPr lang="ru-RU" sz="1600" dirty="0">
                <a:solidFill>
                  <a:prstClr val="black"/>
                </a:solidFill>
                <a:latin typeface="Times New Roman" panose="02020603050405020304" pitchFamily="18" charset="0"/>
                <a:cs typeface="Times New Roman" panose="02020603050405020304" pitchFamily="18" charset="0"/>
              </a:rPr>
              <a:t>• </a:t>
            </a:r>
            <a:r>
              <a:rPr lang="ru-RU" sz="1600" dirty="0" smtClean="0">
                <a:solidFill>
                  <a:prstClr val="black"/>
                </a:solidFill>
                <a:latin typeface="Times New Roman" panose="02020603050405020304" pitchFamily="18" charset="0"/>
                <a:cs typeface="Times New Roman" panose="02020603050405020304" pitchFamily="18" charset="0"/>
              </a:rPr>
              <a:t>Наказание </a:t>
            </a:r>
            <a:r>
              <a:rPr lang="ru-RU" sz="1600" dirty="0">
                <a:solidFill>
                  <a:prstClr val="black"/>
                </a:solidFill>
                <a:latin typeface="Times New Roman" panose="02020603050405020304" pitchFamily="18" charset="0"/>
                <a:cs typeface="Times New Roman" panose="02020603050405020304" pitchFamily="18" charset="0"/>
              </a:rPr>
              <a:t>никогда не должно вредить здоровью. </a:t>
            </a:r>
          </a:p>
          <a:p>
            <a:pPr lvl="0" algn="just"/>
            <a:r>
              <a:rPr lang="ru-RU" sz="1600" dirty="0">
                <a:solidFill>
                  <a:prstClr val="black"/>
                </a:solidFill>
                <a:latin typeface="Times New Roman" panose="02020603050405020304" pitchFamily="18" charset="0"/>
                <a:cs typeface="Times New Roman" panose="02020603050405020304" pitchFamily="18" charset="0"/>
              </a:rPr>
              <a:t>• </a:t>
            </a:r>
            <a:r>
              <a:rPr lang="ru-RU" sz="1600" dirty="0" smtClean="0">
                <a:solidFill>
                  <a:prstClr val="black"/>
                </a:solidFill>
                <a:latin typeface="Times New Roman" panose="02020603050405020304" pitchFamily="18" charset="0"/>
                <a:cs typeface="Times New Roman" panose="02020603050405020304" pitchFamily="18" charset="0"/>
              </a:rPr>
              <a:t>За </a:t>
            </a:r>
            <a:r>
              <a:rPr lang="ru-RU" sz="1600" dirty="0">
                <a:solidFill>
                  <a:prstClr val="black"/>
                </a:solidFill>
                <a:latin typeface="Times New Roman" panose="02020603050405020304" pitchFamily="18" charset="0"/>
                <a:cs typeface="Times New Roman" panose="02020603050405020304" pitchFamily="18" charset="0"/>
              </a:rPr>
              <a:t>один раз можно наказать только за один проступок. </a:t>
            </a:r>
            <a:endParaRPr lang="ru-RU" sz="1600" dirty="0" smtClean="0">
              <a:solidFill>
                <a:prstClr val="black"/>
              </a:solidFill>
              <a:latin typeface="Times New Roman" panose="02020603050405020304" pitchFamily="18" charset="0"/>
              <a:cs typeface="Times New Roman" panose="02020603050405020304" pitchFamily="18" charset="0"/>
            </a:endParaRPr>
          </a:p>
          <a:p>
            <a:pPr lvl="0" algn="just"/>
            <a:r>
              <a:rPr lang="ru-RU" sz="1600" dirty="0" smtClean="0">
                <a:solidFill>
                  <a:prstClr val="black"/>
                </a:solidFill>
                <a:latin typeface="Times New Roman" panose="02020603050405020304" pitchFamily="18" charset="0"/>
                <a:cs typeface="Times New Roman" panose="02020603050405020304" pitchFamily="18" charset="0"/>
              </a:rPr>
              <a:t>• </a:t>
            </a:r>
            <a:r>
              <a:rPr lang="ru-RU" sz="1600" dirty="0">
                <a:solidFill>
                  <a:prstClr val="black"/>
                </a:solidFill>
                <a:latin typeface="Times New Roman" panose="02020603050405020304" pitchFamily="18" charset="0"/>
                <a:cs typeface="Times New Roman" panose="02020603050405020304" pitchFamily="18" charset="0"/>
              </a:rPr>
              <a:t>Запоздало не </a:t>
            </a:r>
            <a:r>
              <a:rPr lang="ru-RU" sz="1600" dirty="0" smtClean="0">
                <a:solidFill>
                  <a:prstClr val="black"/>
                </a:solidFill>
                <a:latin typeface="Times New Roman" panose="02020603050405020304" pitchFamily="18" charset="0"/>
                <a:cs typeface="Times New Roman" panose="02020603050405020304" pitchFamily="18" charset="0"/>
              </a:rPr>
              <a:t>наказывать. </a:t>
            </a:r>
            <a:endParaRPr lang="ru-RU" sz="1600" dirty="0">
              <a:solidFill>
                <a:prstClr val="black"/>
              </a:solidFill>
              <a:latin typeface="Times New Roman" panose="02020603050405020304" pitchFamily="18" charset="0"/>
              <a:cs typeface="Times New Roman" panose="02020603050405020304" pitchFamily="18" charset="0"/>
            </a:endParaRPr>
          </a:p>
          <a:p>
            <a:pPr lvl="0" algn="just"/>
            <a:r>
              <a:rPr lang="ru-RU" sz="1600" dirty="0">
                <a:solidFill>
                  <a:prstClr val="black"/>
                </a:solidFill>
                <a:latin typeface="Times New Roman" panose="02020603050405020304" pitchFamily="18" charset="0"/>
                <a:cs typeface="Times New Roman" panose="02020603050405020304" pitchFamily="18" charset="0"/>
              </a:rPr>
              <a:t>• Наказан - значит прощен, </a:t>
            </a:r>
            <a:r>
              <a:rPr lang="ru-RU" sz="1600" dirty="0" smtClean="0">
                <a:solidFill>
                  <a:prstClr val="black"/>
                </a:solidFill>
                <a:latin typeface="Times New Roman" panose="02020603050405020304" pitchFamily="18" charset="0"/>
                <a:cs typeface="Times New Roman" panose="02020603050405020304" pitchFamily="18" charset="0"/>
              </a:rPr>
              <a:t>никаких </a:t>
            </a:r>
            <a:r>
              <a:rPr lang="ru-RU" sz="1600" dirty="0">
                <a:solidFill>
                  <a:prstClr val="black"/>
                </a:solidFill>
                <a:latin typeface="Times New Roman" panose="02020603050405020304" pitchFamily="18" charset="0"/>
                <a:cs typeface="Times New Roman" panose="02020603050405020304" pitchFamily="18" charset="0"/>
              </a:rPr>
              <a:t>напоминаний. </a:t>
            </a:r>
          </a:p>
          <a:p>
            <a:pPr lvl="0" algn="just"/>
            <a:r>
              <a:rPr lang="ru-RU" sz="1600" dirty="0" smtClean="0">
                <a:solidFill>
                  <a:prstClr val="black"/>
                </a:solidFill>
                <a:latin typeface="Times New Roman" panose="02020603050405020304" pitchFamily="18" charset="0"/>
                <a:cs typeface="Times New Roman" panose="02020603050405020304" pitchFamily="18" charset="0"/>
              </a:rPr>
              <a:t>• Наказание </a:t>
            </a:r>
            <a:r>
              <a:rPr lang="ru-RU" sz="1600" dirty="0">
                <a:solidFill>
                  <a:prstClr val="black"/>
                </a:solidFill>
                <a:latin typeface="Times New Roman" panose="02020603050405020304" pitchFamily="18" charset="0"/>
                <a:cs typeface="Times New Roman" panose="02020603050405020304" pitchFamily="18" charset="0"/>
              </a:rPr>
              <a:t>не должно сопровождаться унижением, не должно рассматриваться как торжество силы взрослого над слабостью ребенка. </a:t>
            </a:r>
          </a:p>
          <a:p>
            <a:pPr lvl="0" algn="just"/>
            <a:r>
              <a:rPr lang="ru-RU" sz="1600" dirty="0">
                <a:solidFill>
                  <a:prstClr val="black"/>
                </a:solidFill>
                <a:latin typeface="Times New Roman" panose="02020603050405020304" pitchFamily="18" charset="0"/>
                <a:cs typeface="Times New Roman" panose="02020603050405020304" pitchFamily="18" charset="0"/>
              </a:rPr>
              <a:t>• Н</a:t>
            </a:r>
            <a:r>
              <a:rPr lang="ru-RU" sz="1600" dirty="0" smtClean="0">
                <a:solidFill>
                  <a:prstClr val="black"/>
                </a:solidFill>
                <a:latin typeface="Times New Roman" panose="02020603050405020304" pitchFamily="18" charset="0"/>
                <a:cs typeface="Times New Roman" panose="02020603050405020304" pitchFamily="18" charset="0"/>
              </a:rPr>
              <a:t>ельзя </a:t>
            </a:r>
            <a:r>
              <a:rPr lang="ru-RU" sz="1600" dirty="0">
                <a:solidFill>
                  <a:prstClr val="black"/>
                </a:solidFill>
                <a:latin typeface="Times New Roman" panose="02020603050405020304" pitchFamily="18" charset="0"/>
                <a:cs typeface="Times New Roman" panose="02020603050405020304" pitchFamily="18" charset="0"/>
              </a:rPr>
              <a:t>допускать, чтобы </a:t>
            </a:r>
            <a:r>
              <a:rPr lang="ru-RU" sz="1600" dirty="0" smtClean="0">
                <a:solidFill>
                  <a:prstClr val="black"/>
                </a:solidFill>
                <a:latin typeface="Times New Roman" panose="02020603050405020304" pitchFamily="18" charset="0"/>
                <a:cs typeface="Times New Roman" panose="02020603050405020304" pitchFamily="18" charset="0"/>
              </a:rPr>
              <a:t>ребенок жил </a:t>
            </a:r>
            <a:r>
              <a:rPr lang="ru-RU" sz="1600" dirty="0">
                <a:solidFill>
                  <a:prstClr val="black"/>
                </a:solidFill>
                <a:latin typeface="Times New Roman" panose="02020603050405020304" pitchFamily="18" charset="0"/>
                <a:cs typeface="Times New Roman" panose="02020603050405020304" pitchFamily="18" charset="0"/>
              </a:rPr>
              <a:t>в страхе перед наказанием. </a:t>
            </a:r>
            <a:endParaRPr lang="ru-RU" sz="1600" dirty="0" smtClean="0">
              <a:solidFill>
                <a:prstClr val="black"/>
              </a:solidFill>
              <a:latin typeface="Times New Roman" panose="02020603050405020304" pitchFamily="18" charset="0"/>
              <a:cs typeface="Times New Roman" panose="02020603050405020304" pitchFamily="18" charset="0"/>
            </a:endParaRPr>
          </a:p>
          <a:p>
            <a:pPr lvl="0" algn="just"/>
            <a:r>
              <a:rPr lang="ru-RU" sz="1600" dirty="0">
                <a:solidFill>
                  <a:prstClr val="black"/>
                </a:solidFill>
                <a:latin typeface="Times New Roman" panose="02020603050405020304" pitchFamily="18" charset="0"/>
                <a:cs typeface="Times New Roman" panose="02020603050405020304" pitchFamily="18" charset="0"/>
              </a:rPr>
              <a:t>• </a:t>
            </a:r>
            <a:r>
              <a:rPr lang="ru-RU" sz="1600" dirty="0" smtClean="0">
                <a:solidFill>
                  <a:prstClr val="black"/>
                </a:solidFill>
                <a:latin typeface="Times New Roman" panose="02020603050405020304" pitchFamily="18" charset="0"/>
                <a:cs typeface="Times New Roman" panose="02020603050405020304" pitchFamily="18" charset="0"/>
              </a:rPr>
              <a:t>Рекомендуется</a:t>
            </a:r>
            <a:r>
              <a:rPr lang="ru-RU" sz="1600" dirty="0">
                <a:solidFill>
                  <a:prstClr val="black"/>
                </a:solidFill>
                <a:latin typeface="Times New Roman" panose="02020603050405020304" pitchFamily="18" charset="0"/>
                <a:cs typeface="Times New Roman" panose="02020603050405020304" pitchFamily="18" charset="0"/>
              </a:rPr>
              <a:t>, чтобы время наказания не превышало количества минут, равного возрасту ребенка (для 5-летнего </a:t>
            </a:r>
            <a:r>
              <a:rPr lang="ru-RU" sz="1600" dirty="0" smtClean="0">
                <a:solidFill>
                  <a:prstClr val="black"/>
                </a:solidFill>
                <a:latin typeface="Times New Roman" panose="02020603050405020304" pitchFamily="18" charset="0"/>
                <a:cs typeface="Times New Roman" panose="02020603050405020304" pitchFamily="18" charset="0"/>
              </a:rPr>
              <a:t>5 </a:t>
            </a:r>
            <a:r>
              <a:rPr lang="ru-RU" sz="1600" dirty="0">
                <a:solidFill>
                  <a:prstClr val="black"/>
                </a:solidFill>
                <a:latin typeface="Times New Roman" panose="02020603050405020304" pitchFamily="18" charset="0"/>
                <a:cs typeface="Times New Roman" panose="02020603050405020304" pitchFamily="18" charset="0"/>
              </a:rPr>
              <a:t>минут). </a:t>
            </a:r>
          </a:p>
          <a:p>
            <a:pPr lvl="0" algn="just"/>
            <a:r>
              <a:rPr lang="ru-RU" sz="1600" dirty="0">
                <a:solidFill>
                  <a:prstClr val="black"/>
                </a:solidFill>
                <a:latin typeface="Times New Roman" panose="02020603050405020304" pitchFamily="18" charset="0"/>
                <a:cs typeface="Times New Roman" panose="02020603050405020304" pitchFamily="18" charset="0"/>
              </a:rPr>
              <a:t>• </a:t>
            </a:r>
            <a:r>
              <a:rPr lang="ru-RU" sz="1600" dirty="0" smtClean="0">
                <a:solidFill>
                  <a:prstClr val="black"/>
                </a:solidFill>
                <a:latin typeface="Times New Roman" panose="02020603050405020304" pitchFamily="18" charset="0"/>
                <a:cs typeface="Times New Roman" panose="02020603050405020304" pitchFamily="18" charset="0"/>
              </a:rPr>
              <a:t>Ребенок </a:t>
            </a:r>
            <a:r>
              <a:rPr lang="ru-RU" sz="1600" dirty="0">
                <a:solidFill>
                  <a:prstClr val="black"/>
                </a:solidFill>
                <a:latin typeface="Times New Roman" panose="02020603050405020304" pitchFamily="18" charset="0"/>
                <a:cs typeface="Times New Roman" panose="02020603050405020304" pitchFamily="18" charset="0"/>
              </a:rPr>
              <a:t>может принимать участие в вопросах выбора </a:t>
            </a:r>
            <a:r>
              <a:rPr lang="ru-RU" sz="1600" dirty="0" smtClean="0">
                <a:solidFill>
                  <a:prstClr val="black"/>
                </a:solidFill>
                <a:latin typeface="Times New Roman" panose="02020603050405020304" pitchFamily="18" charset="0"/>
                <a:cs typeface="Times New Roman" panose="02020603050405020304" pitchFamily="18" charset="0"/>
              </a:rPr>
              <a:t>наказания («Придумай </a:t>
            </a:r>
            <a:r>
              <a:rPr lang="ru-RU" sz="1600" dirty="0">
                <a:solidFill>
                  <a:prstClr val="black"/>
                </a:solidFill>
                <a:latin typeface="Times New Roman" panose="02020603050405020304" pitchFamily="18" charset="0"/>
                <a:cs typeface="Times New Roman" panose="02020603050405020304" pitchFamily="18" charset="0"/>
              </a:rPr>
              <a:t>себе наказание </a:t>
            </a:r>
            <a:r>
              <a:rPr lang="ru-RU" sz="1600" dirty="0" smtClean="0">
                <a:solidFill>
                  <a:prstClr val="black"/>
                </a:solidFill>
                <a:latin typeface="Times New Roman" panose="02020603050405020304" pitchFamily="18" charset="0"/>
                <a:cs typeface="Times New Roman" panose="02020603050405020304" pitchFamily="18" charset="0"/>
              </a:rPr>
              <a:t>сам» - дети часто бывают </a:t>
            </a:r>
            <a:r>
              <a:rPr lang="ru-RU" sz="1600" dirty="0">
                <a:solidFill>
                  <a:prstClr val="black"/>
                </a:solidFill>
                <a:latin typeface="Times New Roman" panose="02020603050405020304" pitchFamily="18" charset="0"/>
                <a:cs typeface="Times New Roman" panose="02020603050405020304" pitchFamily="18" charset="0"/>
              </a:rPr>
              <a:t>справедливыми в поиске подходящего для себя наказания, чувствуя доверие, которое оказали им </a:t>
            </a:r>
            <a:r>
              <a:rPr lang="ru-RU" sz="1600" dirty="0" smtClean="0">
                <a:solidFill>
                  <a:prstClr val="black"/>
                </a:solidFill>
                <a:latin typeface="Times New Roman" panose="02020603050405020304" pitchFamily="18" charset="0"/>
                <a:cs typeface="Times New Roman" panose="02020603050405020304" pitchFamily="18" charset="0"/>
              </a:rPr>
              <a:t>взрослые). </a:t>
            </a:r>
            <a:endParaRPr lang="ru-RU" sz="2000" dirty="0">
              <a:solidFill>
                <a:prstClr val="black"/>
              </a:solidFill>
              <a:latin typeface="Times New Roman" panose="02020603050405020304" pitchFamily="18" charset="0"/>
              <a:cs typeface="Times New Roman" panose="02020603050405020304" pitchFamily="18" charset="0"/>
            </a:endParaRPr>
          </a:p>
        </p:txBody>
      </p:sp>
      <p:cxnSp>
        <p:nvCxnSpPr>
          <p:cNvPr id="8" name="Прямая со стрелкой 7"/>
          <p:cNvCxnSpPr/>
          <p:nvPr/>
        </p:nvCxnSpPr>
        <p:spPr>
          <a:xfrm>
            <a:off x="1339185" y="3184416"/>
            <a:ext cx="0" cy="396044"/>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8039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797</TotalTime>
  <Words>2657</Words>
  <Application>Microsoft Office PowerPoint</Application>
  <PresentationFormat>Экран (4:3)</PresentationFormat>
  <Paragraphs>305</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Солнцестояние</vt:lpstr>
      <vt:lpstr>О поощрении и наказании детей в детском саду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Сайвер</dc:creator>
  <cp:lastModifiedBy>Сайвер</cp:lastModifiedBy>
  <cp:revision>154</cp:revision>
  <dcterms:created xsi:type="dcterms:W3CDTF">2015-10-11T14:38:59Z</dcterms:created>
  <dcterms:modified xsi:type="dcterms:W3CDTF">2015-12-14T06:56:17Z</dcterms:modified>
</cp:coreProperties>
</file>